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71.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76.jp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2.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media/image81.jpg" ContentType="image/jpeg"/>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832" r:id="rId3"/>
    <p:sldMasterId id="2147483843" r:id="rId4"/>
  </p:sldMasterIdLst>
  <p:notesMasterIdLst>
    <p:notesMasterId r:id="rId81"/>
  </p:notesMasterIdLst>
  <p:handoutMasterIdLst>
    <p:handoutMasterId r:id="rId82"/>
  </p:handoutMasterIdLst>
  <p:sldIdLst>
    <p:sldId id="256" r:id="rId5"/>
    <p:sldId id="342" r:id="rId6"/>
    <p:sldId id="315" r:id="rId7"/>
    <p:sldId id="353" r:id="rId8"/>
    <p:sldId id="357" r:id="rId9"/>
    <p:sldId id="358" r:id="rId10"/>
    <p:sldId id="359" r:id="rId11"/>
    <p:sldId id="360" r:id="rId12"/>
    <p:sldId id="361" r:id="rId13"/>
    <p:sldId id="362" r:id="rId14"/>
    <p:sldId id="363" r:id="rId15"/>
    <p:sldId id="364" r:id="rId16"/>
    <p:sldId id="365" r:id="rId17"/>
    <p:sldId id="366" r:id="rId18"/>
    <p:sldId id="367" r:id="rId19"/>
    <p:sldId id="368" r:id="rId20"/>
    <p:sldId id="369" r:id="rId21"/>
    <p:sldId id="370" r:id="rId22"/>
    <p:sldId id="371" r:id="rId23"/>
    <p:sldId id="372" r:id="rId24"/>
    <p:sldId id="373" r:id="rId25"/>
    <p:sldId id="374" r:id="rId26"/>
    <p:sldId id="375" r:id="rId27"/>
    <p:sldId id="376" r:id="rId28"/>
    <p:sldId id="377" r:id="rId29"/>
    <p:sldId id="378" r:id="rId30"/>
    <p:sldId id="379" r:id="rId31"/>
    <p:sldId id="380" r:id="rId32"/>
    <p:sldId id="381" r:id="rId33"/>
    <p:sldId id="382" r:id="rId34"/>
    <p:sldId id="383" r:id="rId35"/>
    <p:sldId id="384" r:id="rId36"/>
    <p:sldId id="385" r:id="rId37"/>
    <p:sldId id="386" r:id="rId38"/>
    <p:sldId id="387" r:id="rId39"/>
    <p:sldId id="388" r:id="rId40"/>
    <p:sldId id="389" r:id="rId41"/>
    <p:sldId id="390" r:id="rId42"/>
    <p:sldId id="391" r:id="rId43"/>
    <p:sldId id="392" r:id="rId44"/>
    <p:sldId id="393" r:id="rId45"/>
    <p:sldId id="394" r:id="rId46"/>
    <p:sldId id="395" r:id="rId47"/>
    <p:sldId id="396" r:id="rId48"/>
    <p:sldId id="397" r:id="rId49"/>
    <p:sldId id="398" r:id="rId50"/>
    <p:sldId id="399" r:id="rId51"/>
    <p:sldId id="400" r:id="rId52"/>
    <p:sldId id="401" r:id="rId53"/>
    <p:sldId id="402" r:id="rId54"/>
    <p:sldId id="403" r:id="rId55"/>
    <p:sldId id="404" r:id="rId56"/>
    <p:sldId id="405" r:id="rId57"/>
    <p:sldId id="406" r:id="rId58"/>
    <p:sldId id="407" r:id="rId59"/>
    <p:sldId id="408" r:id="rId60"/>
    <p:sldId id="409" r:id="rId61"/>
    <p:sldId id="410" r:id="rId62"/>
    <p:sldId id="411" r:id="rId63"/>
    <p:sldId id="412" r:id="rId64"/>
    <p:sldId id="354" r:id="rId65"/>
    <p:sldId id="257" r:id="rId66"/>
    <p:sldId id="260" r:id="rId67"/>
    <p:sldId id="261" r:id="rId68"/>
    <p:sldId id="267" r:id="rId69"/>
    <p:sldId id="356" r:id="rId70"/>
    <p:sldId id="262" r:id="rId71"/>
    <p:sldId id="263" r:id="rId72"/>
    <p:sldId id="264" r:id="rId73"/>
    <p:sldId id="265" r:id="rId74"/>
    <p:sldId id="266" r:id="rId75"/>
    <p:sldId id="309" r:id="rId76"/>
    <p:sldId id="258" r:id="rId77"/>
    <p:sldId id="355" r:id="rId78"/>
    <p:sldId id="306" r:id="rId79"/>
    <p:sldId id="321" r:id="rId80"/>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A91CFDC-0D2C-459B-89C6-52FC21125D56}">
          <p14:sldIdLst>
            <p14:sldId id="256"/>
            <p14:sldId id="342"/>
            <p14:sldId id="315"/>
            <p14:sldId id="353"/>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393"/>
            <p14:sldId id="394"/>
            <p14:sldId id="395"/>
            <p14:sldId id="396"/>
            <p14:sldId id="397"/>
            <p14:sldId id="398"/>
            <p14:sldId id="399"/>
            <p14:sldId id="400"/>
            <p14:sldId id="401"/>
            <p14:sldId id="402"/>
            <p14:sldId id="403"/>
            <p14:sldId id="404"/>
            <p14:sldId id="405"/>
            <p14:sldId id="406"/>
            <p14:sldId id="407"/>
            <p14:sldId id="408"/>
            <p14:sldId id="409"/>
            <p14:sldId id="410"/>
            <p14:sldId id="411"/>
            <p14:sldId id="412"/>
            <p14:sldId id="354"/>
            <p14:sldId id="257"/>
            <p14:sldId id="260"/>
            <p14:sldId id="261"/>
            <p14:sldId id="267"/>
            <p14:sldId id="356"/>
            <p14:sldId id="262"/>
            <p14:sldId id="263"/>
            <p14:sldId id="264"/>
            <p14:sldId id="265"/>
            <p14:sldId id="266"/>
            <p14:sldId id="309"/>
            <p14:sldId id="258"/>
            <p14:sldId id="355"/>
            <p14:sldId id="306"/>
            <p14:sldId id="32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97E79E-F4BA-721C-0AA1-F7B78248D120}" name="Jacques Coulon" initials="JC" userId="S::cou31231@cityoforlando.net::a850b9a5-5faf-4cff-9629-97bcd380928b" providerId="AD"/>
  <p188:author id="{F6DC6FD8-005B-2E5A-C53E-8030A9F30965}" name="Alexandria Banks" initials="AB" userId="S::ban12246@cityoforlando.net::63ee9d8b-4a8b-4d4a-9e53-cd42e36893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834"/>
    <a:srgbClr val="E7C7E6"/>
    <a:srgbClr val="79C9A8"/>
    <a:srgbClr val="CCEADE"/>
    <a:srgbClr val="843882"/>
    <a:srgbClr val="F5D5D3"/>
    <a:srgbClr val="D33832"/>
    <a:srgbClr val="C87EC6"/>
    <a:srgbClr val="C6C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11" autoAdjust="0"/>
    <p:restoredTop sz="80724" autoAdjust="0"/>
  </p:normalViewPr>
  <p:slideViewPr>
    <p:cSldViewPr snapToGrid="0">
      <p:cViewPr>
        <p:scale>
          <a:sx n="100" d="100"/>
          <a:sy n="100" d="100"/>
        </p:scale>
        <p:origin x="1613" y="-86"/>
      </p:cViewPr>
      <p:guideLst/>
    </p:cSldViewPr>
  </p:slideViewPr>
  <p:notesTextViewPr>
    <p:cViewPr>
      <p:scale>
        <a:sx n="1" d="1"/>
        <a:sy n="1" d="1"/>
      </p:scale>
      <p:origin x="0" y="0"/>
    </p:cViewPr>
  </p:notesTextViewPr>
  <p:sorterViewPr>
    <p:cViewPr>
      <p:scale>
        <a:sx n="100" d="100"/>
        <a:sy n="100" d="100"/>
      </p:scale>
      <p:origin x="0" y="-322"/>
    </p:cViewPr>
  </p:sorterViewPr>
  <p:notesViewPr>
    <p:cSldViewPr snapToGrid="0">
      <p:cViewPr varScale="1">
        <p:scale>
          <a:sx n="66" d="100"/>
          <a:sy n="66" d="100"/>
        </p:scale>
        <p:origin x="212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microsoft.com/office/2018/10/relationships/authors" Targe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handoutMaster" Target="handoutMasters/handoutMaster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hyperlink" Target="https://hudexchange.us5.list-manage.com/track/click?u=87d7c8afc03ba69ee70d865b9&amp;id=0349a8e797&amp;e=c696f6f8c3" TargetMode="External"/><Relationship Id="rId2" Type="http://schemas.openxmlformats.org/officeDocument/2006/relationships/hyperlink" Target="https://hudexchange.us5.list-manage.com/track/click?u=87d7c8afc03ba69ee70d865b9&amp;id=07cf13fcee&amp;e=c696f6f8c3" TargetMode="External"/><Relationship Id="rId1" Type="http://schemas.openxmlformats.org/officeDocument/2006/relationships/hyperlink" Target="https://hudexchange.us5.list-manage.com/track/click?u=87d7c8afc03ba69ee70d865b9&amp;id=160bb53ec2&amp;e=c696f6f8c3" TargetMode="External"/><Relationship Id="rId4" Type="http://schemas.openxmlformats.org/officeDocument/2006/relationships/hyperlink" Target="https://hudexchange.us5.list-manage.com/track/click?u=87d7c8afc03ba69ee70d865b9&amp;id=10ff19712b&amp;e=c696f6f8c3"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hudexchange.us5.list-manage.com/track/click?u=87d7c8afc03ba69ee70d865b9&amp;id=0349a8e797&amp;e=c696f6f8c3" TargetMode="External"/><Relationship Id="rId2" Type="http://schemas.openxmlformats.org/officeDocument/2006/relationships/hyperlink" Target="https://hudexchange.us5.list-manage.com/track/click?u=87d7c8afc03ba69ee70d865b9&amp;id=07cf13fcee&amp;e=c696f6f8c3" TargetMode="External"/><Relationship Id="rId1" Type="http://schemas.openxmlformats.org/officeDocument/2006/relationships/hyperlink" Target="https://hudexchange.us5.list-manage.com/track/click?u=87d7c8afc03ba69ee70d865b9&amp;id=160bb53ec2&amp;e=c696f6f8c3" TargetMode="External"/><Relationship Id="rId4" Type="http://schemas.openxmlformats.org/officeDocument/2006/relationships/hyperlink" Target="https://hudexchange.us5.list-manage.com/track/click?u=87d7c8afc03ba69ee70d865b9&amp;id=10ff19712b&amp;e=c696f6f8c3"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8311B4-239E-48B8-BEA2-E7A6F00088D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D639877-5D34-44A9-A1F6-19AFC5B8D47E}">
      <dgm:prSet/>
      <dgm:spPr/>
      <dgm:t>
        <a:bodyPr/>
        <a:lstStyle/>
        <a:p>
          <a:r>
            <a:rPr lang="en-US" dirty="0"/>
            <a:t>Welcome &amp; Introductions</a:t>
          </a:r>
        </a:p>
      </dgm:t>
    </dgm:pt>
    <dgm:pt modelId="{C22FBCB8-0D13-4B5D-8EBD-F668DCB267BA}" type="parTrans" cxnId="{D78BA335-353A-4966-870A-251309C09BE7}">
      <dgm:prSet/>
      <dgm:spPr/>
      <dgm:t>
        <a:bodyPr/>
        <a:lstStyle/>
        <a:p>
          <a:endParaRPr lang="en-US"/>
        </a:p>
      </dgm:t>
    </dgm:pt>
    <dgm:pt modelId="{B9E10A9A-CFE2-4A06-BFD7-B6CC17D03E58}" type="sibTrans" cxnId="{D78BA335-353A-4966-870A-251309C09BE7}">
      <dgm:prSet/>
      <dgm:spPr/>
      <dgm:t>
        <a:bodyPr/>
        <a:lstStyle/>
        <a:p>
          <a:endParaRPr lang="en-US"/>
        </a:p>
      </dgm:t>
    </dgm:pt>
    <dgm:pt modelId="{AF66A2FB-AE4C-4A27-9579-8AF371CF0B72}">
      <dgm:prSet/>
      <dgm:spPr/>
      <dgm:t>
        <a:bodyPr/>
        <a:lstStyle/>
        <a:p>
          <a:r>
            <a:rPr lang="en-US" dirty="0"/>
            <a:t>Announcements</a:t>
          </a:r>
        </a:p>
      </dgm:t>
    </dgm:pt>
    <dgm:pt modelId="{3C9EEDBD-E155-46A7-9ACD-5A075E5B5933}" type="parTrans" cxnId="{4C10B111-F071-4F26-88A9-766DE5E85F61}">
      <dgm:prSet/>
      <dgm:spPr/>
      <dgm:t>
        <a:bodyPr/>
        <a:lstStyle/>
        <a:p>
          <a:endParaRPr lang="en-US"/>
        </a:p>
      </dgm:t>
    </dgm:pt>
    <dgm:pt modelId="{015BF995-3B6F-4EAF-B984-82A06545B065}" type="sibTrans" cxnId="{4C10B111-F071-4F26-88A9-766DE5E85F61}">
      <dgm:prSet/>
      <dgm:spPr/>
      <dgm:t>
        <a:bodyPr/>
        <a:lstStyle/>
        <a:p>
          <a:endParaRPr lang="en-US"/>
        </a:p>
      </dgm:t>
    </dgm:pt>
    <dgm:pt modelId="{89DF37A8-BFC0-46BF-9750-74290F51CD6A}">
      <dgm:prSet/>
      <dgm:spPr/>
      <dgm:t>
        <a:bodyPr/>
        <a:lstStyle/>
        <a:p>
          <a:r>
            <a:rPr lang="en-US" dirty="0" err="1"/>
            <a:t>ClientTrack</a:t>
          </a:r>
          <a:r>
            <a:rPr lang="en-US" dirty="0"/>
            <a:t> Demo </a:t>
          </a:r>
        </a:p>
      </dgm:t>
    </dgm:pt>
    <dgm:pt modelId="{0F0281F7-2AA0-44B1-8FB6-FF0A6E244544}" type="parTrans" cxnId="{523124B9-E179-497D-92DF-3707E2E4BA86}">
      <dgm:prSet/>
      <dgm:spPr/>
      <dgm:t>
        <a:bodyPr/>
        <a:lstStyle/>
        <a:p>
          <a:endParaRPr lang="en-US"/>
        </a:p>
      </dgm:t>
    </dgm:pt>
    <dgm:pt modelId="{AD7D8F32-3B72-4357-93F5-A561CBBFF45D}" type="sibTrans" cxnId="{523124B9-E179-497D-92DF-3707E2E4BA86}">
      <dgm:prSet/>
      <dgm:spPr/>
      <dgm:t>
        <a:bodyPr/>
        <a:lstStyle/>
        <a:p>
          <a:endParaRPr lang="en-US"/>
        </a:p>
      </dgm:t>
    </dgm:pt>
    <dgm:pt modelId="{8910B837-72A8-4880-A9C7-D9523DF8AB9B}">
      <dgm:prSet/>
      <dgm:spPr/>
      <dgm:t>
        <a:bodyPr/>
        <a:lstStyle/>
        <a:p>
          <a:r>
            <a:rPr lang="en-US" b="0" i="0" dirty="0"/>
            <a:t>Equal Access Rule Assessment Tool</a:t>
          </a:r>
          <a:endParaRPr lang="en-US" dirty="0"/>
        </a:p>
      </dgm:t>
    </dgm:pt>
    <dgm:pt modelId="{E32EE611-FC1A-4CDB-9BC2-31C8B7A07ADA}" type="parTrans" cxnId="{EE7250EF-215D-4E10-8CED-66757B1783D5}">
      <dgm:prSet/>
      <dgm:spPr/>
      <dgm:t>
        <a:bodyPr/>
        <a:lstStyle/>
        <a:p>
          <a:endParaRPr lang="en-US"/>
        </a:p>
      </dgm:t>
    </dgm:pt>
    <dgm:pt modelId="{2026A345-83B3-4955-95E6-DB7E1D545C6F}" type="sibTrans" cxnId="{EE7250EF-215D-4E10-8CED-66757B1783D5}">
      <dgm:prSet/>
      <dgm:spPr/>
      <dgm:t>
        <a:bodyPr/>
        <a:lstStyle/>
        <a:p>
          <a:endParaRPr lang="en-US"/>
        </a:p>
      </dgm:t>
    </dgm:pt>
    <dgm:pt modelId="{683F4F51-EB84-44A0-95B9-F9D99CF9FD48}">
      <dgm:prSet/>
      <dgm:spPr/>
      <dgm:t>
        <a:bodyPr/>
        <a:lstStyle/>
        <a:p>
          <a:r>
            <a:rPr lang="en-US" dirty="0"/>
            <a:t>Hurricane/ Disaster Preparedness </a:t>
          </a:r>
        </a:p>
      </dgm:t>
    </dgm:pt>
    <dgm:pt modelId="{B211E11B-D14D-4D66-86B2-449BC8558768}" type="parTrans" cxnId="{A7638A99-2C77-4590-997D-371E5D558EDB}">
      <dgm:prSet/>
      <dgm:spPr/>
    </dgm:pt>
    <dgm:pt modelId="{233232C8-D99A-43B8-A13E-D2065C30CFA8}" type="sibTrans" cxnId="{A7638A99-2C77-4590-997D-371E5D558EDB}">
      <dgm:prSet/>
      <dgm:spPr/>
    </dgm:pt>
    <dgm:pt modelId="{6C7FB5E5-A7C2-924C-911A-3D73DC4FDF9F}" type="pres">
      <dgm:prSet presAssocID="{B58311B4-239E-48B8-BEA2-E7A6F00088D2}" presName="linear" presStyleCnt="0">
        <dgm:presLayoutVars>
          <dgm:animLvl val="lvl"/>
          <dgm:resizeHandles val="exact"/>
        </dgm:presLayoutVars>
      </dgm:prSet>
      <dgm:spPr/>
      <dgm:t>
        <a:bodyPr/>
        <a:lstStyle/>
        <a:p>
          <a:endParaRPr lang="en-US"/>
        </a:p>
      </dgm:t>
    </dgm:pt>
    <dgm:pt modelId="{F2018E5A-D113-7141-A9B8-AC7128087F97}" type="pres">
      <dgm:prSet presAssocID="{4D639877-5D34-44A9-A1F6-19AFC5B8D47E}" presName="parentText" presStyleLbl="node1" presStyleIdx="0" presStyleCnt="5">
        <dgm:presLayoutVars>
          <dgm:chMax val="0"/>
          <dgm:bulletEnabled val="1"/>
        </dgm:presLayoutVars>
      </dgm:prSet>
      <dgm:spPr/>
      <dgm:t>
        <a:bodyPr/>
        <a:lstStyle/>
        <a:p>
          <a:endParaRPr lang="en-US"/>
        </a:p>
      </dgm:t>
    </dgm:pt>
    <dgm:pt modelId="{EE53C59C-8468-004D-B13E-BB472FBC56E8}" type="pres">
      <dgm:prSet presAssocID="{B9E10A9A-CFE2-4A06-BFD7-B6CC17D03E58}" presName="spacer" presStyleCnt="0"/>
      <dgm:spPr/>
    </dgm:pt>
    <dgm:pt modelId="{C2433644-D4A6-4C36-9673-731754D21D3A}" type="pres">
      <dgm:prSet presAssocID="{8910B837-72A8-4880-A9C7-D9523DF8AB9B}" presName="parentText" presStyleLbl="node1" presStyleIdx="1" presStyleCnt="5">
        <dgm:presLayoutVars>
          <dgm:chMax val="0"/>
          <dgm:bulletEnabled val="1"/>
        </dgm:presLayoutVars>
      </dgm:prSet>
      <dgm:spPr/>
      <dgm:t>
        <a:bodyPr/>
        <a:lstStyle/>
        <a:p>
          <a:endParaRPr lang="en-US"/>
        </a:p>
      </dgm:t>
    </dgm:pt>
    <dgm:pt modelId="{996FA4FD-84C6-4395-B190-6C882E9373DB}" type="pres">
      <dgm:prSet presAssocID="{2026A345-83B3-4955-95E6-DB7E1D545C6F}" presName="spacer" presStyleCnt="0"/>
      <dgm:spPr/>
    </dgm:pt>
    <dgm:pt modelId="{8C16A13E-BE71-4448-B655-CAB93B9EB404}" type="pres">
      <dgm:prSet presAssocID="{89DF37A8-BFC0-46BF-9750-74290F51CD6A}" presName="parentText" presStyleLbl="node1" presStyleIdx="2" presStyleCnt="5">
        <dgm:presLayoutVars>
          <dgm:chMax val="0"/>
          <dgm:bulletEnabled val="1"/>
        </dgm:presLayoutVars>
      </dgm:prSet>
      <dgm:spPr/>
      <dgm:t>
        <a:bodyPr/>
        <a:lstStyle/>
        <a:p>
          <a:endParaRPr lang="en-US"/>
        </a:p>
      </dgm:t>
    </dgm:pt>
    <dgm:pt modelId="{9835FB1A-36D0-48B5-BF34-F14B54EE909C}" type="pres">
      <dgm:prSet presAssocID="{AD7D8F32-3B72-4357-93F5-A561CBBFF45D}" presName="spacer" presStyleCnt="0"/>
      <dgm:spPr/>
    </dgm:pt>
    <dgm:pt modelId="{9CCB6352-DBCC-4BB9-BFF5-94A95C5AEA60}" type="pres">
      <dgm:prSet presAssocID="{683F4F51-EB84-44A0-95B9-F9D99CF9FD48}" presName="parentText" presStyleLbl="node1" presStyleIdx="3" presStyleCnt="5">
        <dgm:presLayoutVars>
          <dgm:chMax val="0"/>
          <dgm:bulletEnabled val="1"/>
        </dgm:presLayoutVars>
      </dgm:prSet>
      <dgm:spPr/>
      <dgm:t>
        <a:bodyPr/>
        <a:lstStyle/>
        <a:p>
          <a:endParaRPr lang="en-US"/>
        </a:p>
      </dgm:t>
    </dgm:pt>
    <dgm:pt modelId="{F4A54650-7624-4512-855A-765E3958FEF7}" type="pres">
      <dgm:prSet presAssocID="{233232C8-D99A-43B8-A13E-D2065C30CFA8}" presName="spacer" presStyleCnt="0"/>
      <dgm:spPr/>
    </dgm:pt>
    <dgm:pt modelId="{4C2910E9-1945-49B8-83FA-8430AE976AE8}" type="pres">
      <dgm:prSet presAssocID="{AF66A2FB-AE4C-4A27-9579-8AF371CF0B72}" presName="parentText" presStyleLbl="node1" presStyleIdx="4" presStyleCnt="5">
        <dgm:presLayoutVars>
          <dgm:chMax val="0"/>
          <dgm:bulletEnabled val="1"/>
        </dgm:presLayoutVars>
      </dgm:prSet>
      <dgm:spPr/>
      <dgm:t>
        <a:bodyPr/>
        <a:lstStyle/>
        <a:p>
          <a:endParaRPr lang="en-US"/>
        </a:p>
      </dgm:t>
    </dgm:pt>
  </dgm:ptLst>
  <dgm:cxnLst>
    <dgm:cxn modelId="{BD2605AB-FBF5-4F07-80B3-CA2732172EBA}" type="presOf" srcId="{AF66A2FB-AE4C-4A27-9579-8AF371CF0B72}" destId="{4C2910E9-1945-49B8-83FA-8430AE976AE8}" srcOrd="0" destOrd="0" presId="urn:microsoft.com/office/officeart/2005/8/layout/vList2"/>
    <dgm:cxn modelId="{BD99CBEC-0B2B-4219-8904-4B4706989D82}" type="presOf" srcId="{4D639877-5D34-44A9-A1F6-19AFC5B8D47E}" destId="{F2018E5A-D113-7141-A9B8-AC7128087F97}" srcOrd="0" destOrd="0" presId="urn:microsoft.com/office/officeart/2005/8/layout/vList2"/>
    <dgm:cxn modelId="{EE7250EF-215D-4E10-8CED-66757B1783D5}" srcId="{B58311B4-239E-48B8-BEA2-E7A6F00088D2}" destId="{8910B837-72A8-4880-A9C7-D9523DF8AB9B}" srcOrd="1" destOrd="0" parTransId="{E32EE611-FC1A-4CDB-9BC2-31C8B7A07ADA}" sibTransId="{2026A345-83B3-4955-95E6-DB7E1D545C6F}"/>
    <dgm:cxn modelId="{A7638A99-2C77-4590-997D-371E5D558EDB}" srcId="{B58311B4-239E-48B8-BEA2-E7A6F00088D2}" destId="{683F4F51-EB84-44A0-95B9-F9D99CF9FD48}" srcOrd="3" destOrd="0" parTransId="{B211E11B-D14D-4D66-86B2-449BC8558768}" sibTransId="{233232C8-D99A-43B8-A13E-D2065C30CFA8}"/>
    <dgm:cxn modelId="{F4A0D550-5C89-41BE-9127-1A6555DC39EA}" type="presOf" srcId="{8910B837-72A8-4880-A9C7-D9523DF8AB9B}" destId="{C2433644-D4A6-4C36-9673-731754D21D3A}" srcOrd="0" destOrd="0" presId="urn:microsoft.com/office/officeart/2005/8/layout/vList2"/>
    <dgm:cxn modelId="{4C10B111-F071-4F26-88A9-766DE5E85F61}" srcId="{B58311B4-239E-48B8-BEA2-E7A6F00088D2}" destId="{AF66A2FB-AE4C-4A27-9579-8AF371CF0B72}" srcOrd="4" destOrd="0" parTransId="{3C9EEDBD-E155-46A7-9ACD-5A075E5B5933}" sibTransId="{015BF995-3B6F-4EAF-B984-82A06545B065}"/>
    <dgm:cxn modelId="{D78BA335-353A-4966-870A-251309C09BE7}" srcId="{B58311B4-239E-48B8-BEA2-E7A6F00088D2}" destId="{4D639877-5D34-44A9-A1F6-19AFC5B8D47E}" srcOrd="0" destOrd="0" parTransId="{C22FBCB8-0D13-4B5D-8EBD-F668DCB267BA}" sibTransId="{B9E10A9A-CFE2-4A06-BFD7-B6CC17D03E58}"/>
    <dgm:cxn modelId="{DC1B5E18-0477-4675-B3A9-0C6545F1FCEF}" type="presOf" srcId="{89DF37A8-BFC0-46BF-9750-74290F51CD6A}" destId="{8C16A13E-BE71-4448-B655-CAB93B9EB404}" srcOrd="0" destOrd="0" presId="urn:microsoft.com/office/officeart/2005/8/layout/vList2"/>
    <dgm:cxn modelId="{E4272A73-5D34-457F-8152-5F22EB5FEE2F}" type="presOf" srcId="{683F4F51-EB84-44A0-95B9-F9D99CF9FD48}" destId="{9CCB6352-DBCC-4BB9-BFF5-94A95C5AEA60}" srcOrd="0" destOrd="0" presId="urn:microsoft.com/office/officeart/2005/8/layout/vList2"/>
    <dgm:cxn modelId="{523124B9-E179-497D-92DF-3707E2E4BA86}" srcId="{B58311B4-239E-48B8-BEA2-E7A6F00088D2}" destId="{89DF37A8-BFC0-46BF-9750-74290F51CD6A}" srcOrd="2" destOrd="0" parTransId="{0F0281F7-2AA0-44B1-8FB6-FF0A6E244544}" sibTransId="{AD7D8F32-3B72-4357-93F5-A561CBBFF45D}"/>
    <dgm:cxn modelId="{62305A7C-1BEB-40E9-A1A0-B83B13866152}" type="presOf" srcId="{B58311B4-239E-48B8-BEA2-E7A6F00088D2}" destId="{6C7FB5E5-A7C2-924C-911A-3D73DC4FDF9F}" srcOrd="0" destOrd="0" presId="urn:microsoft.com/office/officeart/2005/8/layout/vList2"/>
    <dgm:cxn modelId="{68E56FE5-4B2D-499A-AB21-3A7F5E1DD9D1}" type="presParOf" srcId="{6C7FB5E5-A7C2-924C-911A-3D73DC4FDF9F}" destId="{F2018E5A-D113-7141-A9B8-AC7128087F97}" srcOrd="0" destOrd="0" presId="urn:microsoft.com/office/officeart/2005/8/layout/vList2"/>
    <dgm:cxn modelId="{9CEB7D02-08A2-4014-A79F-C30365C43A2F}" type="presParOf" srcId="{6C7FB5E5-A7C2-924C-911A-3D73DC4FDF9F}" destId="{EE53C59C-8468-004D-B13E-BB472FBC56E8}" srcOrd="1" destOrd="0" presId="urn:microsoft.com/office/officeart/2005/8/layout/vList2"/>
    <dgm:cxn modelId="{E5C0673E-70A7-43AA-BBB8-2F821E6C0712}" type="presParOf" srcId="{6C7FB5E5-A7C2-924C-911A-3D73DC4FDF9F}" destId="{C2433644-D4A6-4C36-9673-731754D21D3A}" srcOrd="2" destOrd="0" presId="urn:microsoft.com/office/officeart/2005/8/layout/vList2"/>
    <dgm:cxn modelId="{7AA37610-0C5F-4386-AF23-FB7196F265CE}" type="presParOf" srcId="{6C7FB5E5-A7C2-924C-911A-3D73DC4FDF9F}" destId="{996FA4FD-84C6-4395-B190-6C882E9373DB}" srcOrd="3" destOrd="0" presId="urn:microsoft.com/office/officeart/2005/8/layout/vList2"/>
    <dgm:cxn modelId="{47C5532E-D2D3-4132-AF4E-7F11C2A84793}" type="presParOf" srcId="{6C7FB5E5-A7C2-924C-911A-3D73DC4FDF9F}" destId="{8C16A13E-BE71-4448-B655-CAB93B9EB404}" srcOrd="4" destOrd="0" presId="urn:microsoft.com/office/officeart/2005/8/layout/vList2"/>
    <dgm:cxn modelId="{D453DBA8-7692-406F-8223-9982390DF7F1}" type="presParOf" srcId="{6C7FB5E5-A7C2-924C-911A-3D73DC4FDF9F}" destId="{9835FB1A-36D0-48B5-BF34-F14B54EE909C}" srcOrd="5" destOrd="0" presId="urn:microsoft.com/office/officeart/2005/8/layout/vList2"/>
    <dgm:cxn modelId="{02310A03-09E4-4495-B755-C9C2F34A30F5}" type="presParOf" srcId="{6C7FB5E5-A7C2-924C-911A-3D73DC4FDF9F}" destId="{9CCB6352-DBCC-4BB9-BFF5-94A95C5AEA60}" srcOrd="6" destOrd="0" presId="urn:microsoft.com/office/officeart/2005/8/layout/vList2"/>
    <dgm:cxn modelId="{0CBF835F-AE52-4011-A348-005F80527C02}" type="presParOf" srcId="{6C7FB5E5-A7C2-924C-911A-3D73DC4FDF9F}" destId="{F4A54650-7624-4512-855A-765E3958FEF7}" srcOrd="7" destOrd="0" presId="urn:microsoft.com/office/officeart/2005/8/layout/vList2"/>
    <dgm:cxn modelId="{15921E25-FF09-4358-ABFE-D924BCAA984C}" type="presParOf" srcId="{6C7FB5E5-A7C2-924C-911A-3D73DC4FDF9F}" destId="{4C2910E9-1945-49B8-83FA-8430AE976AE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C11202-4624-45B1-B0F7-26BF8FB8CD0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36CF622-5FB5-4DAF-8828-B76077970388}">
      <dgm:prSet/>
      <dgm:spPr/>
      <dgm:t>
        <a:bodyPr/>
        <a:lstStyle/>
        <a:p>
          <a:r>
            <a:rPr lang="en-US"/>
            <a:t>Individual Preparedness </a:t>
          </a:r>
        </a:p>
      </dgm:t>
    </dgm:pt>
    <dgm:pt modelId="{C476B963-257C-4D73-BA3B-A595D3AB640D}" type="parTrans" cxnId="{172910BA-6338-48F0-A8B6-6AB9150AE0C4}">
      <dgm:prSet/>
      <dgm:spPr/>
      <dgm:t>
        <a:bodyPr/>
        <a:lstStyle/>
        <a:p>
          <a:endParaRPr lang="en-US"/>
        </a:p>
      </dgm:t>
    </dgm:pt>
    <dgm:pt modelId="{28BFB7F2-7449-4673-8645-F75256DC18F3}" type="sibTrans" cxnId="{172910BA-6338-48F0-A8B6-6AB9150AE0C4}">
      <dgm:prSet/>
      <dgm:spPr/>
      <dgm:t>
        <a:bodyPr/>
        <a:lstStyle/>
        <a:p>
          <a:endParaRPr lang="en-US"/>
        </a:p>
      </dgm:t>
    </dgm:pt>
    <dgm:pt modelId="{9677A2CC-7F45-4D4C-9A6C-60390DD093E0}">
      <dgm:prSet/>
      <dgm:spPr/>
      <dgm:t>
        <a:bodyPr/>
        <a:lstStyle/>
        <a:p>
          <a:r>
            <a:rPr lang="en-US" dirty="0"/>
            <a:t>Keep your plan simple.</a:t>
          </a:r>
        </a:p>
      </dgm:t>
    </dgm:pt>
    <dgm:pt modelId="{1DDF9B7C-9865-447A-8A59-6164DB752E84}" type="parTrans" cxnId="{65C32493-97B5-4D63-91D3-DB777BB676AD}">
      <dgm:prSet/>
      <dgm:spPr/>
      <dgm:t>
        <a:bodyPr/>
        <a:lstStyle/>
        <a:p>
          <a:endParaRPr lang="en-US"/>
        </a:p>
      </dgm:t>
    </dgm:pt>
    <dgm:pt modelId="{699659AF-8099-4236-847D-6878A10515A0}" type="sibTrans" cxnId="{65C32493-97B5-4D63-91D3-DB777BB676AD}">
      <dgm:prSet/>
      <dgm:spPr/>
      <dgm:t>
        <a:bodyPr/>
        <a:lstStyle/>
        <a:p>
          <a:endParaRPr lang="en-US"/>
        </a:p>
      </dgm:t>
    </dgm:pt>
    <dgm:pt modelId="{6A73A460-2CC8-4014-89A4-A4E12C81540F}">
      <dgm:prSet/>
      <dgm:spPr/>
      <dgm:t>
        <a:bodyPr/>
        <a:lstStyle/>
        <a:p>
          <a:r>
            <a:rPr lang="en-US" b="1" i="1" dirty="0"/>
            <a:t>Determine your risk</a:t>
          </a:r>
        </a:p>
      </dgm:t>
    </dgm:pt>
    <dgm:pt modelId="{2CA98D21-5D66-4DD0-A63E-B55EE5A69EEE}" type="parTrans" cxnId="{96B78E1A-56E5-43F3-B9C8-23EEAFF3F99D}">
      <dgm:prSet/>
      <dgm:spPr/>
      <dgm:t>
        <a:bodyPr/>
        <a:lstStyle/>
        <a:p>
          <a:endParaRPr lang="en-US"/>
        </a:p>
      </dgm:t>
    </dgm:pt>
    <dgm:pt modelId="{3D322C74-BD1A-4A26-BB36-990725063900}" type="sibTrans" cxnId="{96B78E1A-56E5-43F3-B9C8-23EEAFF3F99D}">
      <dgm:prSet/>
      <dgm:spPr/>
      <dgm:t>
        <a:bodyPr/>
        <a:lstStyle/>
        <a:p>
          <a:endParaRPr lang="en-US"/>
        </a:p>
      </dgm:t>
    </dgm:pt>
    <dgm:pt modelId="{C408FE3A-3744-4073-8EF8-BD84723FC20F}">
      <dgm:prSet/>
      <dgm:spPr/>
      <dgm:t>
        <a:bodyPr/>
        <a:lstStyle/>
        <a:p>
          <a:r>
            <a:rPr lang="en-US"/>
            <a:t>Keep copies of the plan in several places (home, work, kit, etc)</a:t>
          </a:r>
        </a:p>
      </dgm:t>
    </dgm:pt>
    <dgm:pt modelId="{BF6625BD-EAD0-42AB-B13E-C8B79F5284BE}" type="parTrans" cxnId="{87D52320-2098-413D-A0E0-F177951FFF9C}">
      <dgm:prSet/>
      <dgm:spPr/>
      <dgm:t>
        <a:bodyPr/>
        <a:lstStyle/>
        <a:p>
          <a:endParaRPr lang="en-US"/>
        </a:p>
      </dgm:t>
    </dgm:pt>
    <dgm:pt modelId="{E9737685-94B6-4548-9625-54AAF805CF42}" type="sibTrans" cxnId="{87D52320-2098-413D-A0E0-F177951FFF9C}">
      <dgm:prSet/>
      <dgm:spPr/>
      <dgm:t>
        <a:bodyPr/>
        <a:lstStyle/>
        <a:p>
          <a:endParaRPr lang="en-US"/>
        </a:p>
      </dgm:t>
    </dgm:pt>
    <dgm:pt modelId="{72E017B1-003D-4A53-9A0F-C9C98738E15F}">
      <dgm:prSet/>
      <dgm:spPr/>
      <dgm:t>
        <a:bodyPr/>
        <a:lstStyle/>
        <a:p>
          <a:r>
            <a:rPr lang="en-US"/>
            <a:t>Practice your emergency plan with family members at least twice a year.</a:t>
          </a:r>
        </a:p>
      </dgm:t>
    </dgm:pt>
    <dgm:pt modelId="{1709114B-167A-4A12-B0C6-07F2F01ECD77}" type="parTrans" cxnId="{04D2B1BB-9322-48A6-9C9A-2BFC68DC95DE}">
      <dgm:prSet/>
      <dgm:spPr/>
      <dgm:t>
        <a:bodyPr/>
        <a:lstStyle/>
        <a:p>
          <a:endParaRPr lang="en-US"/>
        </a:p>
      </dgm:t>
    </dgm:pt>
    <dgm:pt modelId="{4AE8FC8C-430A-4C77-B487-900B2A77F3B7}" type="sibTrans" cxnId="{04D2B1BB-9322-48A6-9C9A-2BFC68DC95DE}">
      <dgm:prSet/>
      <dgm:spPr/>
      <dgm:t>
        <a:bodyPr/>
        <a:lstStyle/>
        <a:p>
          <a:endParaRPr lang="en-US"/>
        </a:p>
      </dgm:t>
    </dgm:pt>
    <dgm:pt modelId="{0A4D9CCE-987B-4106-89A4-5FB47B3A897C}">
      <dgm:prSet/>
      <dgm:spPr/>
      <dgm:t>
        <a:bodyPr/>
        <a:lstStyle/>
        <a:p>
          <a:r>
            <a:rPr lang="en-US"/>
            <a:t>Consider your households specific needs</a:t>
          </a:r>
        </a:p>
      </dgm:t>
    </dgm:pt>
    <dgm:pt modelId="{9BE51A5D-5F5C-4681-99B9-E3BB8ABAA608}" type="parTrans" cxnId="{4146F39E-6D91-4461-92F3-51A114CD73EC}">
      <dgm:prSet/>
      <dgm:spPr/>
      <dgm:t>
        <a:bodyPr/>
        <a:lstStyle/>
        <a:p>
          <a:endParaRPr lang="en-US"/>
        </a:p>
      </dgm:t>
    </dgm:pt>
    <dgm:pt modelId="{9A20976A-D254-44FA-A775-57F4AF25A7C9}" type="sibTrans" cxnId="{4146F39E-6D91-4461-92F3-51A114CD73EC}">
      <dgm:prSet/>
      <dgm:spPr/>
      <dgm:t>
        <a:bodyPr/>
        <a:lstStyle/>
        <a:p>
          <a:endParaRPr lang="en-US"/>
        </a:p>
      </dgm:t>
    </dgm:pt>
    <dgm:pt modelId="{BB20F354-3F16-495B-8995-1173C24DF48B}">
      <dgm:prSet/>
      <dgm:spPr/>
      <dgm:t>
        <a:bodyPr/>
        <a:lstStyle/>
        <a:p>
          <a:r>
            <a:rPr lang="en-US"/>
            <a:t>Plan for pets/service animals.</a:t>
          </a:r>
        </a:p>
      </dgm:t>
    </dgm:pt>
    <dgm:pt modelId="{A564833F-3926-44D9-B176-FC3418172E4D}" type="parTrans" cxnId="{007286BB-261F-48A0-B87D-CECEFDE1EB17}">
      <dgm:prSet/>
      <dgm:spPr/>
      <dgm:t>
        <a:bodyPr/>
        <a:lstStyle/>
        <a:p>
          <a:endParaRPr lang="en-US"/>
        </a:p>
      </dgm:t>
    </dgm:pt>
    <dgm:pt modelId="{84C64E54-1711-476E-94FE-0B05D3D61D14}" type="sibTrans" cxnId="{007286BB-261F-48A0-B87D-CECEFDE1EB17}">
      <dgm:prSet/>
      <dgm:spPr/>
      <dgm:t>
        <a:bodyPr/>
        <a:lstStyle/>
        <a:p>
          <a:endParaRPr lang="en-US"/>
        </a:p>
      </dgm:t>
    </dgm:pt>
    <dgm:pt modelId="{95974867-5478-4B15-9F15-E11CA3014D17}">
      <dgm:prSet/>
      <dgm:spPr/>
      <dgm:t>
        <a:bodyPr/>
        <a:lstStyle/>
        <a:p>
          <a:r>
            <a:rPr lang="en-US" dirty="0"/>
            <a:t>Remember – Disaster can happen anytime!</a:t>
          </a:r>
        </a:p>
      </dgm:t>
    </dgm:pt>
    <dgm:pt modelId="{5A30A8A5-8518-41CE-8F39-C98696B56421}" type="parTrans" cxnId="{3AD6EF67-00BA-4EA2-8860-0E5F8F932F39}">
      <dgm:prSet/>
      <dgm:spPr/>
      <dgm:t>
        <a:bodyPr/>
        <a:lstStyle/>
        <a:p>
          <a:endParaRPr lang="en-US"/>
        </a:p>
      </dgm:t>
    </dgm:pt>
    <dgm:pt modelId="{CA61894F-1A92-466C-A5B5-D873C46A23B8}" type="sibTrans" cxnId="{3AD6EF67-00BA-4EA2-8860-0E5F8F932F39}">
      <dgm:prSet/>
      <dgm:spPr/>
      <dgm:t>
        <a:bodyPr/>
        <a:lstStyle/>
        <a:p>
          <a:endParaRPr lang="en-US"/>
        </a:p>
      </dgm:t>
    </dgm:pt>
    <dgm:pt modelId="{B276D6FB-2B64-4587-B283-8DA202A6602D}" type="pres">
      <dgm:prSet presAssocID="{29C11202-4624-45B1-B0F7-26BF8FB8CD06}" presName="linear" presStyleCnt="0">
        <dgm:presLayoutVars>
          <dgm:animLvl val="lvl"/>
          <dgm:resizeHandles val="exact"/>
        </dgm:presLayoutVars>
      </dgm:prSet>
      <dgm:spPr/>
      <dgm:t>
        <a:bodyPr/>
        <a:lstStyle/>
        <a:p>
          <a:endParaRPr lang="en-US"/>
        </a:p>
      </dgm:t>
    </dgm:pt>
    <dgm:pt modelId="{B88CA59E-00B2-47C1-92FC-F755DE4EE0DE}" type="pres">
      <dgm:prSet presAssocID="{836CF622-5FB5-4DAF-8828-B76077970388}" presName="parentText" presStyleLbl="node1" presStyleIdx="0" presStyleCnt="1">
        <dgm:presLayoutVars>
          <dgm:chMax val="0"/>
          <dgm:bulletEnabled val="1"/>
        </dgm:presLayoutVars>
      </dgm:prSet>
      <dgm:spPr/>
      <dgm:t>
        <a:bodyPr/>
        <a:lstStyle/>
        <a:p>
          <a:endParaRPr lang="en-US"/>
        </a:p>
      </dgm:t>
    </dgm:pt>
    <dgm:pt modelId="{1E4E648D-7236-4A37-BDF1-7FAA9C5CEC4E}" type="pres">
      <dgm:prSet presAssocID="{836CF622-5FB5-4DAF-8828-B76077970388}" presName="childText" presStyleLbl="revTx" presStyleIdx="0" presStyleCnt="1">
        <dgm:presLayoutVars>
          <dgm:bulletEnabled val="1"/>
        </dgm:presLayoutVars>
      </dgm:prSet>
      <dgm:spPr/>
      <dgm:t>
        <a:bodyPr/>
        <a:lstStyle/>
        <a:p>
          <a:endParaRPr lang="en-US"/>
        </a:p>
      </dgm:t>
    </dgm:pt>
  </dgm:ptLst>
  <dgm:cxnLst>
    <dgm:cxn modelId="{C65D741A-544C-4497-BBA4-ABCFBB175AFB}" type="presOf" srcId="{BB20F354-3F16-495B-8995-1173C24DF48B}" destId="{1E4E648D-7236-4A37-BDF1-7FAA9C5CEC4E}" srcOrd="0" destOrd="5" presId="urn:microsoft.com/office/officeart/2005/8/layout/vList2"/>
    <dgm:cxn modelId="{65C32493-97B5-4D63-91D3-DB777BB676AD}" srcId="{836CF622-5FB5-4DAF-8828-B76077970388}" destId="{9677A2CC-7F45-4D4C-9A6C-60390DD093E0}" srcOrd="0" destOrd="0" parTransId="{1DDF9B7C-9865-447A-8A59-6164DB752E84}" sibTransId="{699659AF-8099-4236-847D-6878A10515A0}"/>
    <dgm:cxn modelId="{96B78E1A-56E5-43F3-B9C8-23EEAFF3F99D}" srcId="{836CF622-5FB5-4DAF-8828-B76077970388}" destId="{6A73A460-2CC8-4014-89A4-A4E12C81540F}" srcOrd="1" destOrd="0" parTransId="{2CA98D21-5D66-4DD0-A63E-B55EE5A69EEE}" sibTransId="{3D322C74-BD1A-4A26-BB36-990725063900}"/>
    <dgm:cxn modelId="{172910BA-6338-48F0-A8B6-6AB9150AE0C4}" srcId="{29C11202-4624-45B1-B0F7-26BF8FB8CD06}" destId="{836CF622-5FB5-4DAF-8828-B76077970388}" srcOrd="0" destOrd="0" parTransId="{C476B963-257C-4D73-BA3B-A595D3AB640D}" sibTransId="{28BFB7F2-7449-4673-8645-F75256DC18F3}"/>
    <dgm:cxn modelId="{C4C69992-A916-469C-87A2-74AD338C3D3E}" type="presOf" srcId="{29C11202-4624-45B1-B0F7-26BF8FB8CD06}" destId="{B276D6FB-2B64-4587-B283-8DA202A6602D}" srcOrd="0" destOrd="0" presId="urn:microsoft.com/office/officeart/2005/8/layout/vList2"/>
    <dgm:cxn modelId="{7664C964-788E-4969-8658-A9B2BE9AAA75}" type="presOf" srcId="{95974867-5478-4B15-9F15-E11CA3014D17}" destId="{1E4E648D-7236-4A37-BDF1-7FAA9C5CEC4E}" srcOrd="0" destOrd="6" presId="urn:microsoft.com/office/officeart/2005/8/layout/vList2"/>
    <dgm:cxn modelId="{3AD6EF67-00BA-4EA2-8860-0E5F8F932F39}" srcId="{836CF622-5FB5-4DAF-8828-B76077970388}" destId="{95974867-5478-4B15-9F15-E11CA3014D17}" srcOrd="6" destOrd="0" parTransId="{5A30A8A5-8518-41CE-8F39-C98696B56421}" sibTransId="{CA61894F-1A92-466C-A5B5-D873C46A23B8}"/>
    <dgm:cxn modelId="{6511358E-FCC7-4D09-95CF-D6AECF3CB0F4}" type="presOf" srcId="{836CF622-5FB5-4DAF-8828-B76077970388}" destId="{B88CA59E-00B2-47C1-92FC-F755DE4EE0DE}" srcOrd="0" destOrd="0" presId="urn:microsoft.com/office/officeart/2005/8/layout/vList2"/>
    <dgm:cxn modelId="{94132282-F741-4A8E-9F5F-76B34D9A9161}" type="presOf" srcId="{C408FE3A-3744-4073-8EF8-BD84723FC20F}" destId="{1E4E648D-7236-4A37-BDF1-7FAA9C5CEC4E}" srcOrd="0" destOrd="2" presId="urn:microsoft.com/office/officeart/2005/8/layout/vList2"/>
    <dgm:cxn modelId="{AAE80E91-5C8E-42FB-B245-D7770A2DC17B}" type="presOf" srcId="{9677A2CC-7F45-4D4C-9A6C-60390DD093E0}" destId="{1E4E648D-7236-4A37-BDF1-7FAA9C5CEC4E}" srcOrd="0" destOrd="0" presId="urn:microsoft.com/office/officeart/2005/8/layout/vList2"/>
    <dgm:cxn modelId="{007286BB-261F-48A0-B87D-CECEFDE1EB17}" srcId="{836CF622-5FB5-4DAF-8828-B76077970388}" destId="{BB20F354-3F16-495B-8995-1173C24DF48B}" srcOrd="5" destOrd="0" parTransId="{A564833F-3926-44D9-B176-FC3418172E4D}" sibTransId="{84C64E54-1711-476E-94FE-0B05D3D61D14}"/>
    <dgm:cxn modelId="{4146F39E-6D91-4461-92F3-51A114CD73EC}" srcId="{836CF622-5FB5-4DAF-8828-B76077970388}" destId="{0A4D9CCE-987B-4106-89A4-5FB47B3A897C}" srcOrd="4" destOrd="0" parTransId="{9BE51A5D-5F5C-4681-99B9-E3BB8ABAA608}" sibTransId="{9A20976A-D254-44FA-A775-57F4AF25A7C9}"/>
    <dgm:cxn modelId="{87D52320-2098-413D-A0E0-F177951FFF9C}" srcId="{836CF622-5FB5-4DAF-8828-B76077970388}" destId="{C408FE3A-3744-4073-8EF8-BD84723FC20F}" srcOrd="2" destOrd="0" parTransId="{BF6625BD-EAD0-42AB-B13E-C8B79F5284BE}" sibTransId="{E9737685-94B6-4548-9625-54AAF805CF42}"/>
    <dgm:cxn modelId="{C4DEEC1E-4B59-44F9-8F7E-D23C246AE38F}" type="presOf" srcId="{72E017B1-003D-4A53-9A0F-C9C98738E15F}" destId="{1E4E648D-7236-4A37-BDF1-7FAA9C5CEC4E}" srcOrd="0" destOrd="3" presId="urn:microsoft.com/office/officeart/2005/8/layout/vList2"/>
    <dgm:cxn modelId="{04D2B1BB-9322-48A6-9C9A-2BFC68DC95DE}" srcId="{836CF622-5FB5-4DAF-8828-B76077970388}" destId="{72E017B1-003D-4A53-9A0F-C9C98738E15F}" srcOrd="3" destOrd="0" parTransId="{1709114B-167A-4A12-B0C6-07F2F01ECD77}" sibTransId="{4AE8FC8C-430A-4C77-B487-900B2A77F3B7}"/>
    <dgm:cxn modelId="{730F8585-131C-4237-B4F4-3B6707F68936}" type="presOf" srcId="{6A73A460-2CC8-4014-89A4-A4E12C81540F}" destId="{1E4E648D-7236-4A37-BDF1-7FAA9C5CEC4E}" srcOrd="0" destOrd="1" presId="urn:microsoft.com/office/officeart/2005/8/layout/vList2"/>
    <dgm:cxn modelId="{338452D5-E75F-4E36-9153-AA25564EE197}" type="presOf" srcId="{0A4D9CCE-987B-4106-89A4-5FB47B3A897C}" destId="{1E4E648D-7236-4A37-BDF1-7FAA9C5CEC4E}" srcOrd="0" destOrd="4" presId="urn:microsoft.com/office/officeart/2005/8/layout/vList2"/>
    <dgm:cxn modelId="{5A5ED75E-83C1-44CC-AEBD-893AE7D2AE14}" type="presParOf" srcId="{B276D6FB-2B64-4587-B283-8DA202A6602D}" destId="{B88CA59E-00B2-47C1-92FC-F755DE4EE0DE}" srcOrd="0" destOrd="0" presId="urn:microsoft.com/office/officeart/2005/8/layout/vList2"/>
    <dgm:cxn modelId="{113A624F-3C39-4286-8FC4-EBC588DAFE5E}" type="presParOf" srcId="{B276D6FB-2B64-4587-B283-8DA202A6602D}" destId="{1E4E648D-7236-4A37-BDF1-7FAA9C5CEC4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B9DBB8-4F91-4888-9E8B-95A1791015AA}" type="doc">
      <dgm:prSet loTypeId="urn:microsoft.com/office/officeart/2016/7/layout/ChevronBlockProcess" loCatId="process" qsTypeId="urn:microsoft.com/office/officeart/2005/8/quickstyle/simple1" qsCatId="simple" csTypeId="urn:microsoft.com/office/officeart/2005/8/colors/accent1_2" csCatId="accent1"/>
      <dgm:spPr/>
      <dgm:t>
        <a:bodyPr/>
        <a:lstStyle/>
        <a:p>
          <a:endParaRPr lang="en-US"/>
        </a:p>
      </dgm:t>
    </dgm:pt>
    <dgm:pt modelId="{C4B7B243-D55E-42DF-B16F-4AC21D0F9858}">
      <dgm:prSet/>
      <dgm:spPr/>
      <dgm:t>
        <a:bodyPr/>
        <a:lstStyle/>
        <a:p>
          <a:r>
            <a:rPr lang="en-US"/>
            <a:t>Review</a:t>
          </a:r>
        </a:p>
      </dgm:t>
    </dgm:pt>
    <dgm:pt modelId="{1DE46964-3D57-4B41-B952-295095B7C92F}" type="parTrans" cxnId="{F936BD09-9758-4403-B8ED-7C77CC870960}">
      <dgm:prSet/>
      <dgm:spPr/>
      <dgm:t>
        <a:bodyPr/>
        <a:lstStyle/>
        <a:p>
          <a:endParaRPr lang="en-US"/>
        </a:p>
      </dgm:t>
    </dgm:pt>
    <dgm:pt modelId="{3488413A-814A-4F01-B027-8B497CECF364}" type="sibTrans" cxnId="{F936BD09-9758-4403-B8ED-7C77CC870960}">
      <dgm:prSet/>
      <dgm:spPr/>
      <dgm:t>
        <a:bodyPr/>
        <a:lstStyle/>
        <a:p>
          <a:endParaRPr lang="en-US"/>
        </a:p>
      </dgm:t>
    </dgm:pt>
    <dgm:pt modelId="{8876EC25-69BA-4616-A3C1-EABD145FDEA0}">
      <dgm:prSet/>
      <dgm:spPr/>
      <dgm:t>
        <a:bodyPr/>
        <a:lstStyle/>
        <a:p>
          <a:r>
            <a:rPr lang="en-US"/>
            <a:t>Review plan (annually) &amp; rotate items in kit every (6 months)</a:t>
          </a:r>
        </a:p>
      </dgm:t>
    </dgm:pt>
    <dgm:pt modelId="{506D5B79-C424-49B3-8829-8DD7B1AF56B1}" type="parTrans" cxnId="{56824DC3-3E7A-4677-9E69-C407A8834C45}">
      <dgm:prSet/>
      <dgm:spPr/>
      <dgm:t>
        <a:bodyPr/>
        <a:lstStyle/>
        <a:p>
          <a:endParaRPr lang="en-US"/>
        </a:p>
      </dgm:t>
    </dgm:pt>
    <dgm:pt modelId="{9364D617-E112-4C8A-82EC-D733EB0A4CA6}" type="sibTrans" cxnId="{56824DC3-3E7A-4677-9E69-C407A8834C45}">
      <dgm:prSet/>
      <dgm:spPr/>
      <dgm:t>
        <a:bodyPr/>
        <a:lstStyle/>
        <a:p>
          <a:endParaRPr lang="en-US"/>
        </a:p>
      </dgm:t>
    </dgm:pt>
    <dgm:pt modelId="{7D1722F6-C97B-47F2-92F2-24B3C99D5AAA}">
      <dgm:prSet/>
      <dgm:spPr/>
      <dgm:t>
        <a:bodyPr/>
        <a:lstStyle/>
        <a:p>
          <a:r>
            <a:rPr lang="en-US"/>
            <a:t>Check</a:t>
          </a:r>
        </a:p>
      </dgm:t>
    </dgm:pt>
    <dgm:pt modelId="{3E3651D7-DFA4-4905-8CE4-C46E253B010E}" type="parTrans" cxnId="{03349980-F7D5-4E79-BA5F-5F80BE20BE29}">
      <dgm:prSet/>
      <dgm:spPr/>
      <dgm:t>
        <a:bodyPr/>
        <a:lstStyle/>
        <a:p>
          <a:endParaRPr lang="en-US"/>
        </a:p>
      </dgm:t>
    </dgm:pt>
    <dgm:pt modelId="{FF6FC53A-8D8B-42CE-BF80-E05773F77A95}" type="sibTrans" cxnId="{03349980-F7D5-4E79-BA5F-5F80BE20BE29}">
      <dgm:prSet/>
      <dgm:spPr/>
      <dgm:t>
        <a:bodyPr/>
        <a:lstStyle/>
        <a:p>
          <a:endParaRPr lang="en-US"/>
        </a:p>
      </dgm:t>
    </dgm:pt>
    <dgm:pt modelId="{8F8BED93-AB06-40F3-9C42-12891B4BCE1C}">
      <dgm:prSet/>
      <dgm:spPr/>
      <dgm:t>
        <a:bodyPr/>
        <a:lstStyle/>
        <a:p>
          <a:r>
            <a:rPr lang="en-US"/>
            <a:t>Check all perishable items: </a:t>
          </a:r>
        </a:p>
      </dgm:t>
    </dgm:pt>
    <dgm:pt modelId="{156A76F6-55B0-4616-8D2F-D813197A5929}" type="parTrans" cxnId="{551FE841-C01A-41AC-8B02-5D18E67C10B5}">
      <dgm:prSet/>
      <dgm:spPr/>
      <dgm:t>
        <a:bodyPr/>
        <a:lstStyle/>
        <a:p>
          <a:endParaRPr lang="en-US"/>
        </a:p>
      </dgm:t>
    </dgm:pt>
    <dgm:pt modelId="{ECCEB32F-5D38-474E-AF17-CD87E29D7EFA}" type="sibTrans" cxnId="{551FE841-C01A-41AC-8B02-5D18E67C10B5}">
      <dgm:prSet/>
      <dgm:spPr/>
      <dgm:t>
        <a:bodyPr/>
        <a:lstStyle/>
        <a:p>
          <a:endParaRPr lang="en-US"/>
        </a:p>
      </dgm:t>
    </dgm:pt>
    <dgm:pt modelId="{E33FBBB9-03FF-45AF-AF36-BB81E4E9AA27}">
      <dgm:prSet/>
      <dgm:spPr/>
      <dgm:t>
        <a:bodyPr/>
        <a:lstStyle/>
        <a:p>
          <a:r>
            <a:rPr lang="en-US"/>
            <a:t>batteries, </a:t>
          </a:r>
        </a:p>
      </dgm:t>
    </dgm:pt>
    <dgm:pt modelId="{71BE7AF9-D07B-4D5B-B3BF-FB61D7EBD163}" type="parTrans" cxnId="{2233C076-61E7-47B2-B409-88D70724519D}">
      <dgm:prSet/>
      <dgm:spPr/>
      <dgm:t>
        <a:bodyPr/>
        <a:lstStyle/>
        <a:p>
          <a:endParaRPr lang="en-US"/>
        </a:p>
      </dgm:t>
    </dgm:pt>
    <dgm:pt modelId="{1B8ED3D9-967B-4D20-BBA0-0D8E823F4F27}" type="sibTrans" cxnId="{2233C076-61E7-47B2-B409-88D70724519D}">
      <dgm:prSet/>
      <dgm:spPr/>
      <dgm:t>
        <a:bodyPr/>
        <a:lstStyle/>
        <a:p>
          <a:endParaRPr lang="en-US"/>
        </a:p>
      </dgm:t>
    </dgm:pt>
    <dgm:pt modelId="{AF3C60CB-FCBD-4D44-996D-6891E6B254F9}">
      <dgm:prSet/>
      <dgm:spPr/>
      <dgm:t>
        <a:bodyPr/>
        <a:lstStyle/>
        <a:p>
          <a:r>
            <a:rPr lang="en-US"/>
            <a:t>food, </a:t>
          </a:r>
        </a:p>
      </dgm:t>
    </dgm:pt>
    <dgm:pt modelId="{FBFA649A-8BB3-4F97-BD13-A180170C30C2}" type="parTrans" cxnId="{55C8F86B-180A-4D26-A180-AF5E49E3CD8D}">
      <dgm:prSet/>
      <dgm:spPr/>
      <dgm:t>
        <a:bodyPr/>
        <a:lstStyle/>
        <a:p>
          <a:endParaRPr lang="en-US"/>
        </a:p>
      </dgm:t>
    </dgm:pt>
    <dgm:pt modelId="{03572CE4-2A7E-4E09-85DE-80B1AEC45939}" type="sibTrans" cxnId="{55C8F86B-180A-4D26-A180-AF5E49E3CD8D}">
      <dgm:prSet/>
      <dgm:spPr/>
      <dgm:t>
        <a:bodyPr/>
        <a:lstStyle/>
        <a:p>
          <a:endParaRPr lang="en-US"/>
        </a:p>
      </dgm:t>
    </dgm:pt>
    <dgm:pt modelId="{8FB9BFB9-AE5C-4A91-9B3D-7C5FAEE4A000}">
      <dgm:prSet/>
      <dgm:spPr/>
      <dgm:t>
        <a:bodyPr/>
        <a:lstStyle/>
        <a:p>
          <a:r>
            <a:rPr lang="en-US"/>
            <a:t>water, </a:t>
          </a:r>
        </a:p>
      </dgm:t>
    </dgm:pt>
    <dgm:pt modelId="{0C7B95C1-61B0-4A55-B636-DFFBBCAA4332}" type="parTrans" cxnId="{3660940C-8BA6-46D2-8B36-453113F58F13}">
      <dgm:prSet/>
      <dgm:spPr/>
      <dgm:t>
        <a:bodyPr/>
        <a:lstStyle/>
        <a:p>
          <a:endParaRPr lang="en-US"/>
        </a:p>
      </dgm:t>
    </dgm:pt>
    <dgm:pt modelId="{5C9D7652-689C-4DF3-8440-C33D980AD09E}" type="sibTrans" cxnId="{3660940C-8BA6-46D2-8B36-453113F58F13}">
      <dgm:prSet/>
      <dgm:spPr/>
      <dgm:t>
        <a:bodyPr/>
        <a:lstStyle/>
        <a:p>
          <a:endParaRPr lang="en-US"/>
        </a:p>
      </dgm:t>
    </dgm:pt>
    <dgm:pt modelId="{88DBADFD-8282-44D5-8697-9CC745278A33}">
      <dgm:prSet/>
      <dgm:spPr/>
      <dgm:t>
        <a:bodyPr/>
        <a:lstStyle/>
        <a:p>
          <a:r>
            <a:rPr lang="en-US"/>
            <a:t>medicines (over-counter)</a:t>
          </a:r>
        </a:p>
      </dgm:t>
    </dgm:pt>
    <dgm:pt modelId="{D8D5F322-EE2B-4245-AC56-2D7532BFCE67}" type="parTrans" cxnId="{8C478B9B-A151-429E-99C8-8C6772A6A4C3}">
      <dgm:prSet/>
      <dgm:spPr/>
      <dgm:t>
        <a:bodyPr/>
        <a:lstStyle/>
        <a:p>
          <a:endParaRPr lang="en-US"/>
        </a:p>
      </dgm:t>
    </dgm:pt>
    <dgm:pt modelId="{D35C6929-AAEC-453F-9D66-312A279821B6}" type="sibTrans" cxnId="{8C478B9B-A151-429E-99C8-8C6772A6A4C3}">
      <dgm:prSet/>
      <dgm:spPr/>
      <dgm:t>
        <a:bodyPr/>
        <a:lstStyle/>
        <a:p>
          <a:endParaRPr lang="en-US"/>
        </a:p>
      </dgm:t>
    </dgm:pt>
    <dgm:pt modelId="{953AAAFA-857C-46CC-B4B3-29375358D1B3}">
      <dgm:prSet/>
      <dgm:spPr/>
      <dgm:t>
        <a:bodyPr/>
        <a:lstStyle/>
        <a:p>
          <a:r>
            <a:rPr lang="en-US"/>
            <a:t>Conduct</a:t>
          </a:r>
        </a:p>
      </dgm:t>
    </dgm:pt>
    <dgm:pt modelId="{EBCB83EE-ADDA-49B4-A7C1-BC13A55BDA9C}" type="parTrans" cxnId="{E8FA4539-612B-442F-867D-708EE238EEF2}">
      <dgm:prSet/>
      <dgm:spPr/>
      <dgm:t>
        <a:bodyPr/>
        <a:lstStyle/>
        <a:p>
          <a:endParaRPr lang="en-US"/>
        </a:p>
      </dgm:t>
    </dgm:pt>
    <dgm:pt modelId="{11E82AC4-38B9-4AD8-8352-587F802518D2}" type="sibTrans" cxnId="{E8FA4539-612B-442F-867D-708EE238EEF2}">
      <dgm:prSet/>
      <dgm:spPr/>
      <dgm:t>
        <a:bodyPr/>
        <a:lstStyle/>
        <a:p>
          <a:endParaRPr lang="en-US"/>
        </a:p>
      </dgm:t>
    </dgm:pt>
    <dgm:pt modelId="{CAFF7385-A42E-4744-9C60-8C2587A84C7D}">
      <dgm:prSet/>
      <dgm:spPr/>
      <dgm:t>
        <a:bodyPr/>
        <a:lstStyle/>
        <a:p>
          <a:r>
            <a:rPr lang="en-US"/>
            <a:t>Conduct emergency drill annually</a:t>
          </a:r>
        </a:p>
      </dgm:t>
    </dgm:pt>
    <dgm:pt modelId="{345AAAAF-6D22-4B82-BFCC-DD0A4E30E1DA}" type="parTrans" cxnId="{2E3A70BB-FEE5-4607-A139-9F95E57C8FD0}">
      <dgm:prSet/>
      <dgm:spPr/>
      <dgm:t>
        <a:bodyPr/>
        <a:lstStyle/>
        <a:p>
          <a:endParaRPr lang="en-US"/>
        </a:p>
      </dgm:t>
    </dgm:pt>
    <dgm:pt modelId="{4BBF27FE-1314-4A2A-882F-E9BD98ED4BE8}" type="sibTrans" cxnId="{2E3A70BB-FEE5-4607-A139-9F95E57C8FD0}">
      <dgm:prSet/>
      <dgm:spPr/>
      <dgm:t>
        <a:bodyPr/>
        <a:lstStyle/>
        <a:p>
          <a:endParaRPr lang="en-US"/>
        </a:p>
      </dgm:t>
    </dgm:pt>
    <dgm:pt modelId="{50237088-8D7F-4A6B-967E-F9E858B13217}" type="pres">
      <dgm:prSet presAssocID="{BBB9DBB8-4F91-4888-9E8B-95A1791015AA}" presName="Name0" presStyleCnt="0">
        <dgm:presLayoutVars>
          <dgm:dir/>
          <dgm:animLvl val="lvl"/>
          <dgm:resizeHandles val="exact"/>
        </dgm:presLayoutVars>
      </dgm:prSet>
      <dgm:spPr/>
      <dgm:t>
        <a:bodyPr/>
        <a:lstStyle/>
        <a:p>
          <a:endParaRPr lang="en-US"/>
        </a:p>
      </dgm:t>
    </dgm:pt>
    <dgm:pt modelId="{F9003B4D-7024-43D0-8EE8-9C6BE3820C41}" type="pres">
      <dgm:prSet presAssocID="{C4B7B243-D55E-42DF-B16F-4AC21D0F9858}" presName="composite" presStyleCnt="0"/>
      <dgm:spPr/>
    </dgm:pt>
    <dgm:pt modelId="{37675B77-F989-4D1E-9980-A361F7C3877A}" type="pres">
      <dgm:prSet presAssocID="{C4B7B243-D55E-42DF-B16F-4AC21D0F9858}" presName="parTx" presStyleLbl="alignNode1" presStyleIdx="0" presStyleCnt="3">
        <dgm:presLayoutVars>
          <dgm:chMax val="0"/>
          <dgm:chPref val="0"/>
        </dgm:presLayoutVars>
      </dgm:prSet>
      <dgm:spPr/>
      <dgm:t>
        <a:bodyPr/>
        <a:lstStyle/>
        <a:p>
          <a:endParaRPr lang="en-US"/>
        </a:p>
      </dgm:t>
    </dgm:pt>
    <dgm:pt modelId="{B171B312-FE74-4335-8468-D9135012829E}" type="pres">
      <dgm:prSet presAssocID="{C4B7B243-D55E-42DF-B16F-4AC21D0F9858}" presName="desTx" presStyleLbl="alignAccFollowNode1" presStyleIdx="0" presStyleCnt="3">
        <dgm:presLayoutVars/>
      </dgm:prSet>
      <dgm:spPr/>
      <dgm:t>
        <a:bodyPr/>
        <a:lstStyle/>
        <a:p>
          <a:endParaRPr lang="en-US"/>
        </a:p>
      </dgm:t>
    </dgm:pt>
    <dgm:pt modelId="{528A48D4-35D3-4DE5-AF29-23599DF3F73D}" type="pres">
      <dgm:prSet presAssocID="{3488413A-814A-4F01-B027-8B497CECF364}" presName="space" presStyleCnt="0"/>
      <dgm:spPr/>
    </dgm:pt>
    <dgm:pt modelId="{34997B96-2597-4188-8E88-D48DE2E34541}" type="pres">
      <dgm:prSet presAssocID="{7D1722F6-C97B-47F2-92F2-24B3C99D5AAA}" presName="composite" presStyleCnt="0"/>
      <dgm:spPr/>
    </dgm:pt>
    <dgm:pt modelId="{DFBA2EBB-C32E-4EDE-B848-C120C69A329A}" type="pres">
      <dgm:prSet presAssocID="{7D1722F6-C97B-47F2-92F2-24B3C99D5AAA}" presName="parTx" presStyleLbl="alignNode1" presStyleIdx="1" presStyleCnt="3">
        <dgm:presLayoutVars>
          <dgm:chMax val="0"/>
          <dgm:chPref val="0"/>
        </dgm:presLayoutVars>
      </dgm:prSet>
      <dgm:spPr/>
      <dgm:t>
        <a:bodyPr/>
        <a:lstStyle/>
        <a:p>
          <a:endParaRPr lang="en-US"/>
        </a:p>
      </dgm:t>
    </dgm:pt>
    <dgm:pt modelId="{2CB28B9E-39A7-4367-B813-62AA7015A41D}" type="pres">
      <dgm:prSet presAssocID="{7D1722F6-C97B-47F2-92F2-24B3C99D5AAA}" presName="desTx" presStyleLbl="alignAccFollowNode1" presStyleIdx="1" presStyleCnt="3">
        <dgm:presLayoutVars/>
      </dgm:prSet>
      <dgm:spPr/>
      <dgm:t>
        <a:bodyPr/>
        <a:lstStyle/>
        <a:p>
          <a:endParaRPr lang="en-US"/>
        </a:p>
      </dgm:t>
    </dgm:pt>
    <dgm:pt modelId="{60DC5B3D-17DE-443A-9492-C3F0AA5980A4}" type="pres">
      <dgm:prSet presAssocID="{FF6FC53A-8D8B-42CE-BF80-E05773F77A95}" presName="space" presStyleCnt="0"/>
      <dgm:spPr/>
    </dgm:pt>
    <dgm:pt modelId="{F527C378-BA6F-4F23-8950-335CC64F052E}" type="pres">
      <dgm:prSet presAssocID="{953AAAFA-857C-46CC-B4B3-29375358D1B3}" presName="composite" presStyleCnt="0"/>
      <dgm:spPr/>
    </dgm:pt>
    <dgm:pt modelId="{B6A780EA-EC12-414B-9B83-9FC6959103E7}" type="pres">
      <dgm:prSet presAssocID="{953AAAFA-857C-46CC-B4B3-29375358D1B3}" presName="parTx" presStyleLbl="alignNode1" presStyleIdx="2" presStyleCnt="3">
        <dgm:presLayoutVars>
          <dgm:chMax val="0"/>
          <dgm:chPref val="0"/>
        </dgm:presLayoutVars>
      </dgm:prSet>
      <dgm:spPr/>
      <dgm:t>
        <a:bodyPr/>
        <a:lstStyle/>
        <a:p>
          <a:endParaRPr lang="en-US"/>
        </a:p>
      </dgm:t>
    </dgm:pt>
    <dgm:pt modelId="{CAE94078-3FA2-4D89-A33D-AC818BF866FF}" type="pres">
      <dgm:prSet presAssocID="{953AAAFA-857C-46CC-B4B3-29375358D1B3}" presName="desTx" presStyleLbl="alignAccFollowNode1" presStyleIdx="2" presStyleCnt="3">
        <dgm:presLayoutVars/>
      </dgm:prSet>
      <dgm:spPr/>
      <dgm:t>
        <a:bodyPr/>
        <a:lstStyle/>
        <a:p>
          <a:endParaRPr lang="en-US"/>
        </a:p>
      </dgm:t>
    </dgm:pt>
  </dgm:ptLst>
  <dgm:cxnLst>
    <dgm:cxn modelId="{2556D146-66D9-49FB-9C2D-C3D459CD6509}" type="presOf" srcId="{CAFF7385-A42E-4744-9C60-8C2587A84C7D}" destId="{CAE94078-3FA2-4D89-A33D-AC818BF866FF}" srcOrd="0" destOrd="0" presId="urn:microsoft.com/office/officeart/2016/7/layout/ChevronBlockProcess"/>
    <dgm:cxn modelId="{56824DC3-3E7A-4677-9E69-C407A8834C45}" srcId="{C4B7B243-D55E-42DF-B16F-4AC21D0F9858}" destId="{8876EC25-69BA-4616-A3C1-EABD145FDEA0}" srcOrd="0" destOrd="0" parTransId="{506D5B79-C424-49B3-8829-8DD7B1AF56B1}" sibTransId="{9364D617-E112-4C8A-82EC-D733EB0A4CA6}"/>
    <dgm:cxn modelId="{DAE65FC7-605F-486D-997D-E5BAB927073F}" type="presOf" srcId="{7D1722F6-C97B-47F2-92F2-24B3C99D5AAA}" destId="{DFBA2EBB-C32E-4EDE-B848-C120C69A329A}" srcOrd="0" destOrd="0" presId="urn:microsoft.com/office/officeart/2016/7/layout/ChevronBlockProcess"/>
    <dgm:cxn modelId="{F936BD09-9758-4403-B8ED-7C77CC870960}" srcId="{BBB9DBB8-4F91-4888-9E8B-95A1791015AA}" destId="{C4B7B243-D55E-42DF-B16F-4AC21D0F9858}" srcOrd="0" destOrd="0" parTransId="{1DE46964-3D57-4B41-B952-295095B7C92F}" sibTransId="{3488413A-814A-4F01-B027-8B497CECF364}"/>
    <dgm:cxn modelId="{03349980-F7D5-4E79-BA5F-5F80BE20BE29}" srcId="{BBB9DBB8-4F91-4888-9E8B-95A1791015AA}" destId="{7D1722F6-C97B-47F2-92F2-24B3C99D5AAA}" srcOrd="1" destOrd="0" parTransId="{3E3651D7-DFA4-4905-8CE4-C46E253B010E}" sibTransId="{FF6FC53A-8D8B-42CE-BF80-E05773F77A95}"/>
    <dgm:cxn modelId="{4CC040E8-D0E2-4CA1-9ED6-8C8B4BE1B478}" type="presOf" srcId="{BBB9DBB8-4F91-4888-9E8B-95A1791015AA}" destId="{50237088-8D7F-4A6B-967E-F9E858B13217}" srcOrd="0" destOrd="0" presId="urn:microsoft.com/office/officeart/2016/7/layout/ChevronBlockProcess"/>
    <dgm:cxn modelId="{B877E830-AAAC-4AA3-9096-EBFC1CEE7B1A}" type="presOf" srcId="{AF3C60CB-FCBD-4D44-996D-6891E6B254F9}" destId="{2CB28B9E-39A7-4367-B813-62AA7015A41D}" srcOrd="0" destOrd="2" presId="urn:microsoft.com/office/officeart/2016/7/layout/ChevronBlockProcess"/>
    <dgm:cxn modelId="{B4C5ACE5-4386-4718-B454-1FCF53035392}" type="presOf" srcId="{953AAAFA-857C-46CC-B4B3-29375358D1B3}" destId="{B6A780EA-EC12-414B-9B83-9FC6959103E7}" srcOrd="0" destOrd="0" presId="urn:microsoft.com/office/officeart/2016/7/layout/ChevronBlockProcess"/>
    <dgm:cxn modelId="{E8FA4539-612B-442F-867D-708EE238EEF2}" srcId="{BBB9DBB8-4F91-4888-9E8B-95A1791015AA}" destId="{953AAAFA-857C-46CC-B4B3-29375358D1B3}" srcOrd="2" destOrd="0" parTransId="{EBCB83EE-ADDA-49B4-A7C1-BC13A55BDA9C}" sibTransId="{11E82AC4-38B9-4AD8-8352-587F802518D2}"/>
    <dgm:cxn modelId="{2233C076-61E7-47B2-B409-88D70724519D}" srcId="{8F8BED93-AB06-40F3-9C42-12891B4BCE1C}" destId="{E33FBBB9-03FF-45AF-AF36-BB81E4E9AA27}" srcOrd="0" destOrd="0" parTransId="{71BE7AF9-D07B-4D5B-B3BF-FB61D7EBD163}" sibTransId="{1B8ED3D9-967B-4D20-BBA0-0D8E823F4F27}"/>
    <dgm:cxn modelId="{3660940C-8BA6-46D2-8B36-453113F58F13}" srcId="{8F8BED93-AB06-40F3-9C42-12891B4BCE1C}" destId="{8FB9BFB9-AE5C-4A91-9B3D-7C5FAEE4A000}" srcOrd="2" destOrd="0" parTransId="{0C7B95C1-61B0-4A55-B636-DFFBBCAA4332}" sibTransId="{5C9D7652-689C-4DF3-8440-C33D980AD09E}"/>
    <dgm:cxn modelId="{51D5DEAC-4BC4-4E07-9390-AB630265FB11}" type="presOf" srcId="{8876EC25-69BA-4616-A3C1-EABD145FDEA0}" destId="{B171B312-FE74-4335-8468-D9135012829E}" srcOrd="0" destOrd="0" presId="urn:microsoft.com/office/officeart/2016/7/layout/ChevronBlockProcess"/>
    <dgm:cxn modelId="{FE99A407-2FCA-437F-84D9-40730D6FCBD9}" type="presOf" srcId="{E33FBBB9-03FF-45AF-AF36-BB81E4E9AA27}" destId="{2CB28B9E-39A7-4367-B813-62AA7015A41D}" srcOrd="0" destOrd="1" presId="urn:microsoft.com/office/officeart/2016/7/layout/ChevronBlockProcess"/>
    <dgm:cxn modelId="{8C478B9B-A151-429E-99C8-8C6772A6A4C3}" srcId="{8F8BED93-AB06-40F3-9C42-12891B4BCE1C}" destId="{88DBADFD-8282-44D5-8697-9CC745278A33}" srcOrd="3" destOrd="0" parTransId="{D8D5F322-EE2B-4245-AC56-2D7532BFCE67}" sibTransId="{D35C6929-AAEC-453F-9D66-312A279821B6}"/>
    <dgm:cxn modelId="{AE29A8B0-3B7A-4FEB-BFAD-64624658E236}" type="presOf" srcId="{8FB9BFB9-AE5C-4A91-9B3D-7C5FAEE4A000}" destId="{2CB28B9E-39A7-4367-B813-62AA7015A41D}" srcOrd="0" destOrd="3" presId="urn:microsoft.com/office/officeart/2016/7/layout/ChevronBlockProcess"/>
    <dgm:cxn modelId="{55C8F86B-180A-4D26-A180-AF5E49E3CD8D}" srcId="{8F8BED93-AB06-40F3-9C42-12891B4BCE1C}" destId="{AF3C60CB-FCBD-4D44-996D-6891E6B254F9}" srcOrd="1" destOrd="0" parTransId="{FBFA649A-8BB3-4F97-BD13-A180170C30C2}" sibTransId="{03572CE4-2A7E-4E09-85DE-80B1AEC45939}"/>
    <dgm:cxn modelId="{551FE841-C01A-41AC-8B02-5D18E67C10B5}" srcId="{7D1722F6-C97B-47F2-92F2-24B3C99D5AAA}" destId="{8F8BED93-AB06-40F3-9C42-12891B4BCE1C}" srcOrd="0" destOrd="0" parTransId="{156A76F6-55B0-4616-8D2F-D813197A5929}" sibTransId="{ECCEB32F-5D38-474E-AF17-CD87E29D7EFA}"/>
    <dgm:cxn modelId="{A38AC0B5-F2AD-4C44-8FE2-1471FFDC6832}" type="presOf" srcId="{8F8BED93-AB06-40F3-9C42-12891B4BCE1C}" destId="{2CB28B9E-39A7-4367-B813-62AA7015A41D}" srcOrd="0" destOrd="0" presId="urn:microsoft.com/office/officeart/2016/7/layout/ChevronBlockProcess"/>
    <dgm:cxn modelId="{1EB14760-BFA7-4899-807B-B08E37BBA0E5}" type="presOf" srcId="{88DBADFD-8282-44D5-8697-9CC745278A33}" destId="{2CB28B9E-39A7-4367-B813-62AA7015A41D}" srcOrd="0" destOrd="4" presId="urn:microsoft.com/office/officeart/2016/7/layout/ChevronBlockProcess"/>
    <dgm:cxn modelId="{11FEB6D1-1F77-4E0C-97A8-C4A8F10AB304}" type="presOf" srcId="{C4B7B243-D55E-42DF-B16F-4AC21D0F9858}" destId="{37675B77-F989-4D1E-9980-A361F7C3877A}" srcOrd="0" destOrd="0" presId="urn:microsoft.com/office/officeart/2016/7/layout/ChevronBlockProcess"/>
    <dgm:cxn modelId="{2E3A70BB-FEE5-4607-A139-9F95E57C8FD0}" srcId="{953AAAFA-857C-46CC-B4B3-29375358D1B3}" destId="{CAFF7385-A42E-4744-9C60-8C2587A84C7D}" srcOrd="0" destOrd="0" parTransId="{345AAAAF-6D22-4B82-BFCC-DD0A4E30E1DA}" sibTransId="{4BBF27FE-1314-4A2A-882F-E9BD98ED4BE8}"/>
    <dgm:cxn modelId="{7EC1F89D-F0B4-4713-8975-44C54D5AEBAA}" type="presParOf" srcId="{50237088-8D7F-4A6B-967E-F9E858B13217}" destId="{F9003B4D-7024-43D0-8EE8-9C6BE3820C41}" srcOrd="0" destOrd="0" presId="urn:microsoft.com/office/officeart/2016/7/layout/ChevronBlockProcess"/>
    <dgm:cxn modelId="{89953ECE-D917-441B-85DC-2DE7DB8B40E8}" type="presParOf" srcId="{F9003B4D-7024-43D0-8EE8-9C6BE3820C41}" destId="{37675B77-F989-4D1E-9980-A361F7C3877A}" srcOrd="0" destOrd="0" presId="urn:microsoft.com/office/officeart/2016/7/layout/ChevronBlockProcess"/>
    <dgm:cxn modelId="{7033B2CE-9930-4941-94D3-3D7F79D5AA21}" type="presParOf" srcId="{F9003B4D-7024-43D0-8EE8-9C6BE3820C41}" destId="{B171B312-FE74-4335-8468-D9135012829E}" srcOrd="1" destOrd="0" presId="urn:microsoft.com/office/officeart/2016/7/layout/ChevronBlockProcess"/>
    <dgm:cxn modelId="{AD4B1A1C-2D24-4DB1-B8CA-FEF11184A1D5}" type="presParOf" srcId="{50237088-8D7F-4A6B-967E-F9E858B13217}" destId="{528A48D4-35D3-4DE5-AF29-23599DF3F73D}" srcOrd="1" destOrd="0" presId="urn:microsoft.com/office/officeart/2016/7/layout/ChevronBlockProcess"/>
    <dgm:cxn modelId="{A0D3A875-865D-4CAA-AF75-8E2DF9A0777D}" type="presParOf" srcId="{50237088-8D7F-4A6B-967E-F9E858B13217}" destId="{34997B96-2597-4188-8E88-D48DE2E34541}" srcOrd="2" destOrd="0" presId="urn:microsoft.com/office/officeart/2016/7/layout/ChevronBlockProcess"/>
    <dgm:cxn modelId="{EA277461-4D64-4D3E-93AE-78EF4B07FB7A}" type="presParOf" srcId="{34997B96-2597-4188-8E88-D48DE2E34541}" destId="{DFBA2EBB-C32E-4EDE-B848-C120C69A329A}" srcOrd="0" destOrd="0" presId="urn:microsoft.com/office/officeart/2016/7/layout/ChevronBlockProcess"/>
    <dgm:cxn modelId="{81A16839-8CA2-404A-A15E-D2C4453F2698}" type="presParOf" srcId="{34997B96-2597-4188-8E88-D48DE2E34541}" destId="{2CB28B9E-39A7-4367-B813-62AA7015A41D}" srcOrd="1" destOrd="0" presId="urn:microsoft.com/office/officeart/2016/7/layout/ChevronBlockProcess"/>
    <dgm:cxn modelId="{2D9A2F7E-CEBE-4865-863E-58E6AB3128EA}" type="presParOf" srcId="{50237088-8D7F-4A6B-967E-F9E858B13217}" destId="{60DC5B3D-17DE-443A-9492-C3F0AA5980A4}" srcOrd="3" destOrd="0" presId="urn:microsoft.com/office/officeart/2016/7/layout/ChevronBlockProcess"/>
    <dgm:cxn modelId="{73E7D41D-2107-4FA3-827B-178E31C38E8E}" type="presParOf" srcId="{50237088-8D7F-4A6B-967E-F9E858B13217}" destId="{F527C378-BA6F-4F23-8950-335CC64F052E}" srcOrd="4" destOrd="0" presId="urn:microsoft.com/office/officeart/2016/7/layout/ChevronBlockProcess"/>
    <dgm:cxn modelId="{F11D0385-E027-4FBC-ADA0-949AA15BBA63}" type="presParOf" srcId="{F527C378-BA6F-4F23-8950-335CC64F052E}" destId="{B6A780EA-EC12-414B-9B83-9FC6959103E7}" srcOrd="0" destOrd="0" presId="urn:microsoft.com/office/officeart/2016/7/layout/ChevronBlockProcess"/>
    <dgm:cxn modelId="{08BA928B-FD14-47D4-B5C3-00EA352DC320}" type="presParOf" srcId="{F527C378-BA6F-4F23-8950-335CC64F052E}" destId="{CAE94078-3FA2-4D89-A33D-AC818BF866FF}"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146AE1-ADD0-4C2B-897B-D11693BAA6B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A59068E-FF32-4D11-B0A8-C570E601107A}">
      <dgm:prSet/>
      <dgm:spPr/>
      <dgm:t>
        <a:bodyPr/>
        <a:lstStyle/>
        <a:p>
          <a:r>
            <a:rPr lang="en-US" dirty="0"/>
            <a:t>HUD and the Family and Youth Services Bureau (FYSB), within the U.S. Department of Health and Human Services’ Administration for Children and Families (ACF) announced the newly released NOFO for communities and organizations to build and expand housing and services for youth experiencing homelessness.</a:t>
          </a:r>
        </a:p>
      </dgm:t>
    </dgm:pt>
    <dgm:pt modelId="{B4ADF777-8B74-4A62-80E7-CB41D8DE7098}" type="parTrans" cxnId="{147AFED4-4A85-46EB-BF1F-8701702F75CB}">
      <dgm:prSet/>
      <dgm:spPr/>
      <dgm:t>
        <a:bodyPr/>
        <a:lstStyle/>
        <a:p>
          <a:endParaRPr lang="en-US"/>
        </a:p>
      </dgm:t>
    </dgm:pt>
    <dgm:pt modelId="{D310C793-88CE-4239-870F-392D25A68581}" type="sibTrans" cxnId="{147AFED4-4A85-46EB-BF1F-8701702F75CB}">
      <dgm:prSet/>
      <dgm:spPr/>
      <dgm:t>
        <a:bodyPr/>
        <a:lstStyle/>
        <a:p>
          <a:endParaRPr lang="en-US"/>
        </a:p>
      </dgm:t>
    </dgm:pt>
    <dgm:pt modelId="{8752EC9E-D071-4DED-A42C-EF3B851ABFF7}">
      <dgm:prSet/>
      <dgm:spPr/>
      <dgm:t>
        <a:bodyPr/>
        <a:lstStyle/>
        <a:p>
          <a:r>
            <a:rPr lang="en-US"/>
            <a:t>In April 2022 FYSB released four NOFOs to support youth and young adults who are experiencing homelessness or housing instability</a:t>
          </a:r>
          <a:endParaRPr lang="en-US" dirty="0"/>
        </a:p>
      </dgm:t>
    </dgm:pt>
    <dgm:pt modelId="{7E5396B4-5613-491B-B9A2-07DB7ACED373}" type="parTrans" cxnId="{4657D24A-570F-4416-9E03-D9C9918DE826}">
      <dgm:prSet/>
      <dgm:spPr/>
      <dgm:t>
        <a:bodyPr/>
        <a:lstStyle/>
        <a:p>
          <a:endParaRPr lang="en-US"/>
        </a:p>
      </dgm:t>
    </dgm:pt>
    <dgm:pt modelId="{D5E22BE1-CB24-426E-B7B2-1FD01AA68C3F}" type="sibTrans" cxnId="{4657D24A-570F-4416-9E03-D9C9918DE826}">
      <dgm:prSet/>
      <dgm:spPr/>
      <dgm:t>
        <a:bodyPr/>
        <a:lstStyle/>
        <a:p>
          <a:endParaRPr lang="en-US"/>
        </a:p>
      </dgm:t>
    </dgm:pt>
    <dgm:pt modelId="{7C01152A-E776-4B75-B004-7DB88F357D60}">
      <dgm:prSet/>
      <dgm:spPr/>
      <dgm:t>
        <a:bodyPr/>
        <a:lstStyle/>
        <a:p>
          <a:r>
            <a:rPr lang="en-US" b="0" i="0" dirty="0">
              <a:solidFill>
                <a:schemeClr val="accent4"/>
              </a:solidFill>
              <a:hlinkClick xmlns:r="http://schemas.openxmlformats.org/officeDocument/2006/relationships" r:id="rId1">
                <a:extLst>
                  <a:ext uri="{A12FA001-AC4F-418D-AE19-62706E023703}">
                    <ahyp:hlinkClr xmlns:ahyp="http://schemas.microsoft.com/office/drawing/2018/hyperlinkcolor" xmlns="" val="tx"/>
                  </a:ext>
                </a:extLst>
              </a:hlinkClick>
            </a:rPr>
            <a:t>FY 2022 Basic Center Program (BCP) NOFO</a:t>
          </a:r>
          <a:r>
            <a:rPr lang="en-US" b="0" i="0" dirty="0">
              <a:solidFill>
                <a:schemeClr val="accent4"/>
              </a:solidFill>
            </a:rPr>
            <a:t> </a:t>
          </a:r>
          <a:r>
            <a:rPr lang="en-US" b="0" i="0" dirty="0"/>
            <a:t>to provide emergency shelter and services to youth under 18 years of age who have left home without permission of their parents or guardians, been forced to leave home, or are experiencing homelessness for up to 21 days</a:t>
          </a:r>
        </a:p>
      </dgm:t>
    </dgm:pt>
    <dgm:pt modelId="{B935FC4B-BA4B-4B43-83BC-5DC98F421FEF}" type="parTrans" cxnId="{098FAAB9-BAF2-4EF3-8B2C-887156D45A62}">
      <dgm:prSet/>
      <dgm:spPr/>
      <dgm:t>
        <a:bodyPr/>
        <a:lstStyle/>
        <a:p>
          <a:endParaRPr lang="en-US"/>
        </a:p>
      </dgm:t>
    </dgm:pt>
    <dgm:pt modelId="{D0A780D0-7610-4318-A761-A4544C067C5A}" type="sibTrans" cxnId="{098FAAB9-BAF2-4EF3-8B2C-887156D45A62}">
      <dgm:prSet/>
      <dgm:spPr/>
      <dgm:t>
        <a:bodyPr/>
        <a:lstStyle/>
        <a:p>
          <a:endParaRPr lang="en-US"/>
        </a:p>
      </dgm:t>
    </dgm:pt>
    <dgm:pt modelId="{2DF1B572-2C8D-4A60-B4D6-E0FB3E04A52E}">
      <dgm:prSet/>
      <dgm:spPr/>
      <dgm:t>
        <a:bodyPr/>
        <a:lstStyle/>
        <a:p>
          <a:r>
            <a:rPr lang="en-US" b="0" i="0" dirty="0">
              <a:solidFill>
                <a:schemeClr val="accent4"/>
              </a:solidFill>
              <a:hlinkClick xmlns:r="http://schemas.openxmlformats.org/officeDocument/2006/relationships" r:id="rId2">
                <a:extLst>
                  <a:ext uri="{A12FA001-AC4F-418D-AE19-62706E023703}">
                    <ahyp:hlinkClr xmlns:ahyp="http://schemas.microsoft.com/office/drawing/2018/hyperlinkcolor" xmlns="" val="tx"/>
                  </a:ext>
                </a:extLst>
              </a:hlinkClick>
            </a:rPr>
            <a:t>FY 2022 Transitional Living Program (TLP) NOFO</a:t>
          </a:r>
          <a:r>
            <a:rPr lang="en-US" b="0" i="0" dirty="0">
              <a:solidFill>
                <a:schemeClr val="accent4"/>
              </a:solidFill>
            </a:rPr>
            <a:t> </a:t>
          </a:r>
          <a:r>
            <a:rPr lang="en-US" b="0" i="0" dirty="0"/>
            <a:t>to provide up to 22 months of housing and services for youth and young adults ages 16 to under 22</a:t>
          </a:r>
        </a:p>
      </dgm:t>
    </dgm:pt>
    <dgm:pt modelId="{44666DF5-D275-4CCC-B6E0-04F268C8CB3A}" type="parTrans" cxnId="{7FA57344-150F-41CB-9843-67DE28C86BF5}">
      <dgm:prSet/>
      <dgm:spPr/>
      <dgm:t>
        <a:bodyPr/>
        <a:lstStyle/>
        <a:p>
          <a:endParaRPr lang="en-US"/>
        </a:p>
      </dgm:t>
    </dgm:pt>
    <dgm:pt modelId="{A06C20D2-22CB-4784-B25C-00385E6AA78B}" type="sibTrans" cxnId="{7FA57344-150F-41CB-9843-67DE28C86BF5}">
      <dgm:prSet/>
      <dgm:spPr/>
      <dgm:t>
        <a:bodyPr/>
        <a:lstStyle/>
        <a:p>
          <a:endParaRPr lang="en-US"/>
        </a:p>
      </dgm:t>
    </dgm:pt>
    <dgm:pt modelId="{96814CF9-83DF-481A-AF7A-3D176A1F5093}">
      <dgm:prSet/>
      <dgm:spPr/>
      <dgm:t>
        <a:bodyPr/>
        <a:lstStyle/>
        <a:p>
          <a:r>
            <a:rPr lang="en-US" b="0" i="0" dirty="0">
              <a:solidFill>
                <a:schemeClr val="accent4"/>
              </a:solidFill>
              <a:hlinkClick xmlns:r="http://schemas.openxmlformats.org/officeDocument/2006/relationships" r:id="rId3">
                <a:extLst>
                  <a:ext uri="{A12FA001-AC4F-418D-AE19-62706E023703}">
                    <ahyp:hlinkClr xmlns:ahyp="http://schemas.microsoft.com/office/drawing/2018/hyperlinkcolor" xmlns="" val="tx"/>
                  </a:ext>
                </a:extLst>
              </a:hlinkClick>
            </a:rPr>
            <a:t>FY 2022 Maternity Group Home (MGH) NOFO</a:t>
          </a:r>
          <a:r>
            <a:rPr lang="en-US" b="0" i="0" dirty="0">
              <a:solidFill>
                <a:schemeClr val="accent4"/>
              </a:solidFill>
            </a:rPr>
            <a:t> </a:t>
          </a:r>
          <a:r>
            <a:rPr lang="en-US" b="0" i="0" dirty="0"/>
            <a:t>to provide up to 22 months of housing and services for pregnant and/or parenting youth and young adults ages 16 to under 22 and their dependent children</a:t>
          </a:r>
        </a:p>
      </dgm:t>
    </dgm:pt>
    <dgm:pt modelId="{E652532A-5D6B-49B8-AAD8-DFFDC60E32FA}" type="parTrans" cxnId="{953AE327-D5D4-4C97-A242-621CC7BDF663}">
      <dgm:prSet/>
      <dgm:spPr/>
      <dgm:t>
        <a:bodyPr/>
        <a:lstStyle/>
        <a:p>
          <a:endParaRPr lang="en-US"/>
        </a:p>
      </dgm:t>
    </dgm:pt>
    <dgm:pt modelId="{36A960EB-EAF4-44CA-8B55-F7DCADE9C207}" type="sibTrans" cxnId="{953AE327-D5D4-4C97-A242-621CC7BDF663}">
      <dgm:prSet/>
      <dgm:spPr/>
      <dgm:t>
        <a:bodyPr/>
        <a:lstStyle/>
        <a:p>
          <a:endParaRPr lang="en-US"/>
        </a:p>
      </dgm:t>
    </dgm:pt>
    <dgm:pt modelId="{AE0FD8C2-2004-4097-A404-BBCD38B6226A}">
      <dgm:prSet/>
      <dgm:spPr/>
      <dgm:t>
        <a:bodyPr/>
        <a:lstStyle/>
        <a:p>
          <a:r>
            <a:rPr lang="en-US" b="0" i="0" dirty="0">
              <a:solidFill>
                <a:schemeClr val="accent4"/>
              </a:solidFill>
              <a:hlinkClick xmlns:r="http://schemas.openxmlformats.org/officeDocument/2006/relationships" r:id="rId4">
                <a:extLst>
                  <a:ext uri="{A12FA001-AC4F-418D-AE19-62706E023703}">
                    <ahyp:hlinkClr xmlns:ahyp="http://schemas.microsoft.com/office/drawing/2018/hyperlinkcolor" xmlns="" val="tx"/>
                  </a:ext>
                </a:extLst>
              </a:hlinkClick>
            </a:rPr>
            <a:t>FY 2022 Street Outreach Program (SOP) NOFO</a:t>
          </a:r>
          <a:r>
            <a:rPr lang="en-US" b="0" i="0" dirty="0">
              <a:solidFill>
                <a:schemeClr val="accent4"/>
              </a:solidFill>
            </a:rPr>
            <a:t> </a:t>
          </a:r>
          <a:r>
            <a:rPr lang="en-US" b="0" i="0" dirty="0"/>
            <a:t>to provide street outreach services to youth experiencing homelessness or housing instability, who have left home, and are sleeping on the street or are at-risk of sexual abuse, sexual exploitation, and human trafficking</a:t>
          </a:r>
        </a:p>
      </dgm:t>
    </dgm:pt>
    <dgm:pt modelId="{EB0702F0-902B-4376-86B9-3CE49880EFA2}" type="parTrans" cxnId="{417C81E6-F2C2-4487-A513-34AE4AB470A1}">
      <dgm:prSet/>
      <dgm:spPr/>
      <dgm:t>
        <a:bodyPr/>
        <a:lstStyle/>
        <a:p>
          <a:endParaRPr lang="en-US"/>
        </a:p>
      </dgm:t>
    </dgm:pt>
    <dgm:pt modelId="{555D9F44-3F16-4B63-99E1-7764FE27FFF5}" type="sibTrans" cxnId="{417C81E6-F2C2-4487-A513-34AE4AB470A1}">
      <dgm:prSet/>
      <dgm:spPr/>
      <dgm:t>
        <a:bodyPr/>
        <a:lstStyle/>
        <a:p>
          <a:endParaRPr lang="en-US"/>
        </a:p>
      </dgm:t>
    </dgm:pt>
    <dgm:pt modelId="{9DA08463-ACF3-C844-849E-9A3D85F88B15}" type="pres">
      <dgm:prSet presAssocID="{CB146AE1-ADD0-4C2B-897B-D11693BAA6B1}" presName="linear" presStyleCnt="0">
        <dgm:presLayoutVars>
          <dgm:animLvl val="lvl"/>
          <dgm:resizeHandles val="exact"/>
        </dgm:presLayoutVars>
      </dgm:prSet>
      <dgm:spPr/>
      <dgm:t>
        <a:bodyPr/>
        <a:lstStyle/>
        <a:p>
          <a:endParaRPr lang="en-US"/>
        </a:p>
      </dgm:t>
    </dgm:pt>
    <dgm:pt modelId="{99AB723A-F232-4572-8361-3246DB77A752}" type="pres">
      <dgm:prSet presAssocID="{BA59068E-FF32-4D11-B0A8-C570E601107A}" presName="parentText" presStyleLbl="node1" presStyleIdx="0" presStyleCnt="6">
        <dgm:presLayoutVars>
          <dgm:chMax val="0"/>
          <dgm:bulletEnabled val="1"/>
        </dgm:presLayoutVars>
      </dgm:prSet>
      <dgm:spPr/>
      <dgm:t>
        <a:bodyPr/>
        <a:lstStyle/>
        <a:p>
          <a:endParaRPr lang="en-US"/>
        </a:p>
      </dgm:t>
    </dgm:pt>
    <dgm:pt modelId="{4B6CBD32-38BC-4025-B308-46890A7ACC53}" type="pres">
      <dgm:prSet presAssocID="{D310C793-88CE-4239-870F-392D25A68581}" presName="spacer" presStyleCnt="0"/>
      <dgm:spPr/>
    </dgm:pt>
    <dgm:pt modelId="{4585BB2D-7E45-44FE-9AB3-FCF92A1EBCDF}" type="pres">
      <dgm:prSet presAssocID="{8752EC9E-D071-4DED-A42C-EF3B851ABFF7}" presName="parentText" presStyleLbl="node1" presStyleIdx="1" presStyleCnt="6">
        <dgm:presLayoutVars>
          <dgm:chMax val="0"/>
          <dgm:bulletEnabled val="1"/>
        </dgm:presLayoutVars>
      </dgm:prSet>
      <dgm:spPr/>
      <dgm:t>
        <a:bodyPr/>
        <a:lstStyle/>
        <a:p>
          <a:endParaRPr lang="en-US"/>
        </a:p>
      </dgm:t>
    </dgm:pt>
    <dgm:pt modelId="{311AB620-7611-4106-A5E8-43EEAEE6285E}" type="pres">
      <dgm:prSet presAssocID="{D5E22BE1-CB24-426E-B7B2-1FD01AA68C3F}" presName="spacer" presStyleCnt="0"/>
      <dgm:spPr/>
    </dgm:pt>
    <dgm:pt modelId="{96D254EB-B773-4864-BCE9-07ABBB3AAFD1}" type="pres">
      <dgm:prSet presAssocID="{7C01152A-E776-4B75-B004-7DB88F357D60}" presName="parentText" presStyleLbl="node1" presStyleIdx="2" presStyleCnt="6">
        <dgm:presLayoutVars>
          <dgm:chMax val="0"/>
          <dgm:bulletEnabled val="1"/>
        </dgm:presLayoutVars>
      </dgm:prSet>
      <dgm:spPr/>
      <dgm:t>
        <a:bodyPr/>
        <a:lstStyle/>
        <a:p>
          <a:endParaRPr lang="en-US"/>
        </a:p>
      </dgm:t>
    </dgm:pt>
    <dgm:pt modelId="{E8A9626F-9A70-4DD4-91F4-EB1903FE4546}" type="pres">
      <dgm:prSet presAssocID="{D0A780D0-7610-4318-A761-A4544C067C5A}" presName="spacer" presStyleCnt="0"/>
      <dgm:spPr/>
    </dgm:pt>
    <dgm:pt modelId="{102D7595-12F6-4536-B9E1-EB3D52C16694}" type="pres">
      <dgm:prSet presAssocID="{2DF1B572-2C8D-4A60-B4D6-E0FB3E04A52E}" presName="parentText" presStyleLbl="node1" presStyleIdx="3" presStyleCnt="6">
        <dgm:presLayoutVars>
          <dgm:chMax val="0"/>
          <dgm:bulletEnabled val="1"/>
        </dgm:presLayoutVars>
      </dgm:prSet>
      <dgm:spPr/>
      <dgm:t>
        <a:bodyPr/>
        <a:lstStyle/>
        <a:p>
          <a:endParaRPr lang="en-US"/>
        </a:p>
      </dgm:t>
    </dgm:pt>
    <dgm:pt modelId="{7EE41ECD-3333-4017-A13D-5FDA1E00E2D8}" type="pres">
      <dgm:prSet presAssocID="{A06C20D2-22CB-4784-B25C-00385E6AA78B}" presName="spacer" presStyleCnt="0"/>
      <dgm:spPr/>
    </dgm:pt>
    <dgm:pt modelId="{69687F11-D3F9-4C0A-AFEE-A5D73C5FBD1E}" type="pres">
      <dgm:prSet presAssocID="{96814CF9-83DF-481A-AF7A-3D176A1F5093}" presName="parentText" presStyleLbl="node1" presStyleIdx="4" presStyleCnt="6">
        <dgm:presLayoutVars>
          <dgm:chMax val="0"/>
          <dgm:bulletEnabled val="1"/>
        </dgm:presLayoutVars>
      </dgm:prSet>
      <dgm:spPr/>
      <dgm:t>
        <a:bodyPr/>
        <a:lstStyle/>
        <a:p>
          <a:endParaRPr lang="en-US"/>
        </a:p>
      </dgm:t>
    </dgm:pt>
    <dgm:pt modelId="{2378B5B9-EF6D-41CF-A077-0F10E00F740C}" type="pres">
      <dgm:prSet presAssocID="{36A960EB-EAF4-44CA-8B55-F7DCADE9C207}" presName="spacer" presStyleCnt="0"/>
      <dgm:spPr/>
    </dgm:pt>
    <dgm:pt modelId="{43FDA10F-305F-4D3A-8B3D-BEC773BB5F0A}" type="pres">
      <dgm:prSet presAssocID="{AE0FD8C2-2004-4097-A404-BBCD38B6226A}" presName="parentText" presStyleLbl="node1" presStyleIdx="5" presStyleCnt="6">
        <dgm:presLayoutVars>
          <dgm:chMax val="0"/>
          <dgm:bulletEnabled val="1"/>
        </dgm:presLayoutVars>
      </dgm:prSet>
      <dgm:spPr/>
      <dgm:t>
        <a:bodyPr/>
        <a:lstStyle/>
        <a:p>
          <a:endParaRPr lang="en-US"/>
        </a:p>
      </dgm:t>
    </dgm:pt>
  </dgm:ptLst>
  <dgm:cxnLst>
    <dgm:cxn modelId="{7CEF313B-C3E5-4F50-86D0-3AAEA38536CA}" type="presOf" srcId="{2DF1B572-2C8D-4A60-B4D6-E0FB3E04A52E}" destId="{102D7595-12F6-4536-B9E1-EB3D52C16694}" srcOrd="0" destOrd="0" presId="urn:microsoft.com/office/officeart/2005/8/layout/vList2"/>
    <dgm:cxn modelId="{F2DED8EC-59FA-4F48-9E98-7A6F4B67BAC3}" type="presOf" srcId="{96814CF9-83DF-481A-AF7A-3D176A1F5093}" destId="{69687F11-D3F9-4C0A-AFEE-A5D73C5FBD1E}" srcOrd="0" destOrd="0" presId="urn:microsoft.com/office/officeart/2005/8/layout/vList2"/>
    <dgm:cxn modelId="{7FA57344-150F-41CB-9843-67DE28C86BF5}" srcId="{CB146AE1-ADD0-4C2B-897B-D11693BAA6B1}" destId="{2DF1B572-2C8D-4A60-B4D6-E0FB3E04A52E}" srcOrd="3" destOrd="0" parTransId="{44666DF5-D275-4CCC-B6E0-04F268C8CB3A}" sibTransId="{A06C20D2-22CB-4784-B25C-00385E6AA78B}"/>
    <dgm:cxn modelId="{417C81E6-F2C2-4487-A513-34AE4AB470A1}" srcId="{CB146AE1-ADD0-4C2B-897B-D11693BAA6B1}" destId="{AE0FD8C2-2004-4097-A404-BBCD38B6226A}" srcOrd="5" destOrd="0" parTransId="{EB0702F0-902B-4376-86B9-3CE49880EFA2}" sibTransId="{555D9F44-3F16-4B63-99E1-7764FE27FFF5}"/>
    <dgm:cxn modelId="{7AE1E9BE-EC05-4D0B-B20E-FD67E0FEFCAF}" type="presOf" srcId="{AE0FD8C2-2004-4097-A404-BBCD38B6226A}" destId="{43FDA10F-305F-4D3A-8B3D-BEC773BB5F0A}" srcOrd="0" destOrd="0" presId="urn:microsoft.com/office/officeart/2005/8/layout/vList2"/>
    <dgm:cxn modelId="{27AD9B05-3F74-4F2D-B696-DE78D8B8449B}" type="presOf" srcId="{8752EC9E-D071-4DED-A42C-EF3B851ABFF7}" destId="{4585BB2D-7E45-44FE-9AB3-FCF92A1EBCDF}" srcOrd="0" destOrd="0" presId="urn:microsoft.com/office/officeart/2005/8/layout/vList2"/>
    <dgm:cxn modelId="{147AFED4-4A85-46EB-BF1F-8701702F75CB}" srcId="{CB146AE1-ADD0-4C2B-897B-D11693BAA6B1}" destId="{BA59068E-FF32-4D11-B0A8-C570E601107A}" srcOrd="0" destOrd="0" parTransId="{B4ADF777-8B74-4A62-80E7-CB41D8DE7098}" sibTransId="{D310C793-88CE-4239-870F-392D25A68581}"/>
    <dgm:cxn modelId="{B39582B0-1820-458E-B79E-FA53BE47699C}" type="presOf" srcId="{7C01152A-E776-4B75-B004-7DB88F357D60}" destId="{96D254EB-B773-4864-BCE9-07ABBB3AAFD1}" srcOrd="0" destOrd="0" presId="urn:microsoft.com/office/officeart/2005/8/layout/vList2"/>
    <dgm:cxn modelId="{098FAAB9-BAF2-4EF3-8B2C-887156D45A62}" srcId="{CB146AE1-ADD0-4C2B-897B-D11693BAA6B1}" destId="{7C01152A-E776-4B75-B004-7DB88F357D60}" srcOrd="2" destOrd="0" parTransId="{B935FC4B-BA4B-4B43-83BC-5DC98F421FEF}" sibTransId="{D0A780D0-7610-4318-A761-A4544C067C5A}"/>
    <dgm:cxn modelId="{4657D24A-570F-4416-9E03-D9C9918DE826}" srcId="{CB146AE1-ADD0-4C2B-897B-D11693BAA6B1}" destId="{8752EC9E-D071-4DED-A42C-EF3B851ABFF7}" srcOrd="1" destOrd="0" parTransId="{7E5396B4-5613-491B-B9A2-07DB7ACED373}" sibTransId="{D5E22BE1-CB24-426E-B7B2-1FD01AA68C3F}"/>
    <dgm:cxn modelId="{E1079E8A-7B08-524D-975E-CCE79A982C95}" type="presOf" srcId="{CB146AE1-ADD0-4C2B-897B-D11693BAA6B1}" destId="{9DA08463-ACF3-C844-849E-9A3D85F88B15}" srcOrd="0" destOrd="0" presId="urn:microsoft.com/office/officeart/2005/8/layout/vList2"/>
    <dgm:cxn modelId="{A6EA57DA-495F-4F50-A440-CF81D4322083}" type="presOf" srcId="{BA59068E-FF32-4D11-B0A8-C570E601107A}" destId="{99AB723A-F232-4572-8361-3246DB77A752}" srcOrd="0" destOrd="0" presId="urn:microsoft.com/office/officeart/2005/8/layout/vList2"/>
    <dgm:cxn modelId="{953AE327-D5D4-4C97-A242-621CC7BDF663}" srcId="{CB146AE1-ADD0-4C2B-897B-D11693BAA6B1}" destId="{96814CF9-83DF-481A-AF7A-3D176A1F5093}" srcOrd="4" destOrd="0" parTransId="{E652532A-5D6B-49B8-AAD8-DFFDC60E32FA}" sibTransId="{36A960EB-EAF4-44CA-8B55-F7DCADE9C207}"/>
    <dgm:cxn modelId="{9CEA9FDD-E1C3-48BB-9786-987D28A67B60}" type="presParOf" srcId="{9DA08463-ACF3-C844-849E-9A3D85F88B15}" destId="{99AB723A-F232-4572-8361-3246DB77A752}" srcOrd="0" destOrd="0" presId="urn:microsoft.com/office/officeart/2005/8/layout/vList2"/>
    <dgm:cxn modelId="{AAEAD5BB-C5B3-42BA-9D99-2636B1E3C965}" type="presParOf" srcId="{9DA08463-ACF3-C844-849E-9A3D85F88B15}" destId="{4B6CBD32-38BC-4025-B308-46890A7ACC53}" srcOrd="1" destOrd="0" presId="urn:microsoft.com/office/officeart/2005/8/layout/vList2"/>
    <dgm:cxn modelId="{BFB87538-5A81-4DC0-B378-4E063320A6D2}" type="presParOf" srcId="{9DA08463-ACF3-C844-849E-9A3D85F88B15}" destId="{4585BB2D-7E45-44FE-9AB3-FCF92A1EBCDF}" srcOrd="2" destOrd="0" presId="urn:microsoft.com/office/officeart/2005/8/layout/vList2"/>
    <dgm:cxn modelId="{69EFA931-57E1-4C9F-921D-A821F75C4A61}" type="presParOf" srcId="{9DA08463-ACF3-C844-849E-9A3D85F88B15}" destId="{311AB620-7611-4106-A5E8-43EEAEE6285E}" srcOrd="3" destOrd="0" presId="urn:microsoft.com/office/officeart/2005/8/layout/vList2"/>
    <dgm:cxn modelId="{D5DBBCEA-A322-48FE-A42A-1B0A4904F037}" type="presParOf" srcId="{9DA08463-ACF3-C844-849E-9A3D85F88B15}" destId="{96D254EB-B773-4864-BCE9-07ABBB3AAFD1}" srcOrd="4" destOrd="0" presId="urn:microsoft.com/office/officeart/2005/8/layout/vList2"/>
    <dgm:cxn modelId="{9453E654-46B1-45B2-A1C6-FD0A626EDD52}" type="presParOf" srcId="{9DA08463-ACF3-C844-849E-9A3D85F88B15}" destId="{E8A9626F-9A70-4DD4-91F4-EB1903FE4546}" srcOrd="5" destOrd="0" presId="urn:microsoft.com/office/officeart/2005/8/layout/vList2"/>
    <dgm:cxn modelId="{6A3A3318-0498-468B-9AEB-C83051949D5A}" type="presParOf" srcId="{9DA08463-ACF3-C844-849E-9A3D85F88B15}" destId="{102D7595-12F6-4536-B9E1-EB3D52C16694}" srcOrd="6" destOrd="0" presId="urn:microsoft.com/office/officeart/2005/8/layout/vList2"/>
    <dgm:cxn modelId="{439B5EF4-D511-4546-9D5B-494BA425939F}" type="presParOf" srcId="{9DA08463-ACF3-C844-849E-9A3D85F88B15}" destId="{7EE41ECD-3333-4017-A13D-5FDA1E00E2D8}" srcOrd="7" destOrd="0" presId="urn:microsoft.com/office/officeart/2005/8/layout/vList2"/>
    <dgm:cxn modelId="{D20284E4-7BD9-44B4-97B3-9F13AF9BDA5B}" type="presParOf" srcId="{9DA08463-ACF3-C844-849E-9A3D85F88B15}" destId="{69687F11-D3F9-4C0A-AFEE-A5D73C5FBD1E}" srcOrd="8" destOrd="0" presId="urn:microsoft.com/office/officeart/2005/8/layout/vList2"/>
    <dgm:cxn modelId="{DCA7755A-2E75-4A34-8A6E-154BB2A83273}" type="presParOf" srcId="{9DA08463-ACF3-C844-849E-9A3D85F88B15}" destId="{2378B5B9-EF6D-41CF-A077-0F10E00F740C}" srcOrd="9" destOrd="0" presId="urn:microsoft.com/office/officeart/2005/8/layout/vList2"/>
    <dgm:cxn modelId="{B78FEC58-66FA-46EC-BAF6-A04D64F7CB56}" type="presParOf" srcId="{9DA08463-ACF3-C844-849E-9A3D85F88B15}" destId="{43FDA10F-305F-4D3A-8B3D-BEC773BB5F0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18E5A-D113-7141-A9B8-AC7128087F97}">
      <dsp:nvSpPr>
        <dsp:cNvPr id="0" name=""/>
        <dsp:cNvSpPr/>
      </dsp:nvSpPr>
      <dsp:spPr>
        <a:xfrm>
          <a:off x="0" y="5066"/>
          <a:ext cx="8859263" cy="959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a:t>Welcome &amp; Introductions</a:t>
          </a:r>
        </a:p>
      </dsp:txBody>
      <dsp:txXfrm>
        <a:off x="46834" y="51900"/>
        <a:ext cx="8765595" cy="865732"/>
      </dsp:txXfrm>
    </dsp:sp>
    <dsp:sp modelId="{C2433644-D4A6-4C36-9673-731754D21D3A}">
      <dsp:nvSpPr>
        <dsp:cNvPr id="0" name=""/>
        <dsp:cNvSpPr/>
      </dsp:nvSpPr>
      <dsp:spPr>
        <a:xfrm>
          <a:off x="0" y="1079666"/>
          <a:ext cx="8859263" cy="959400"/>
        </a:xfrm>
        <a:prstGeom prst="roundRect">
          <a:avLst/>
        </a:prstGeom>
        <a:solidFill>
          <a:schemeClr val="accent5">
            <a:hueOff val="340346"/>
            <a:satOff val="614"/>
            <a:lumOff val="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b="0" i="0" kern="1200" dirty="0"/>
            <a:t>Equal Access Rule Assessment Tool</a:t>
          </a:r>
          <a:endParaRPr lang="en-US" sz="4000" kern="1200" dirty="0"/>
        </a:p>
      </dsp:txBody>
      <dsp:txXfrm>
        <a:off x="46834" y="1126500"/>
        <a:ext cx="8765595" cy="865732"/>
      </dsp:txXfrm>
    </dsp:sp>
    <dsp:sp modelId="{8C16A13E-BE71-4448-B655-CAB93B9EB404}">
      <dsp:nvSpPr>
        <dsp:cNvPr id="0" name=""/>
        <dsp:cNvSpPr/>
      </dsp:nvSpPr>
      <dsp:spPr>
        <a:xfrm>
          <a:off x="0" y="2154266"/>
          <a:ext cx="8859263" cy="959400"/>
        </a:xfrm>
        <a:prstGeom prst="roundRect">
          <a:avLst/>
        </a:prstGeom>
        <a:solidFill>
          <a:schemeClr val="accent5">
            <a:hueOff val="680693"/>
            <a:satOff val="1227"/>
            <a:lumOff val="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err="1"/>
            <a:t>ClientTrack</a:t>
          </a:r>
          <a:r>
            <a:rPr lang="en-US" sz="4000" kern="1200" dirty="0"/>
            <a:t> Demo </a:t>
          </a:r>
        </a:p>
      </dsp:txBody>
      <dsp:txXfrm>
        <a:off x="46834" y="2201100"/>
        <a:ext cx="8765595" cy="865732"/>
      </dsp:txXfrm>
    </dsp:sp>
    <dsp:sp modelId="{9CCB6352-DBCC-4BB9-BFF5-94A95C5AEA60}">
      <dsp:nvSpPr>
        <dsp:cNvPr id="0" name=""/>
        <dsp:cNvSpPr/>
      </dsp:nvSpPr>
      <dsp:spPr>
        <a:xfrm>
          <a:off x="0" y="3228866"/>
          <a:ext cx="8859263" cy="959400"/>
        </a:xfrm>
        <a:prstGeom prst="roundRect">
          <a:avLst/>
        </a:prstGeom>
        <a:solidFill>
          <a:schemeClr val="accent5">
            <a:hueOff val="1021039"/>
            <a:satOff val="1841"/>
            <a:lumOff val="2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a:t>Hurricane/ Disaster Preparedness </a:t>
          </a:r>
        </a:p>
      </dsp:txBody>
      <dsp:txXfrm>
        <a:off x="46834" y="3275700"/>
        <a:ext cx="8765595" cy="865732"/>
      </dsp:txXfrm>
    </dsp:sp>
    <dsp:sp modelId="{4C2910E9-1945-49B8-83FA-8430AE976AE8}">
      <dsp:nvSpPr>
        <dsp:cNvPr id="0" name=""/>
        <dsp:cNvSpPr/>
      </dsp:nvSpPr>
      <dsp:spPr>
        <a:xfrm>
          <a:off x="0" y="4303466"/>
          <a:ext cx="8859263" cy="959400"/>
        </a:xfrm>
        <a:prstGeom prst="roundRect">
          <a:avLst/>
        </a:prstGeom>
        <a:solidFill>
          <a:schemeClr val="accent5">
            <a:hueOff val="1361386"/>
            <a:satOff val="2454"/>
            <a:lumOff val="27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a:t>Announcements</a:t>
          </a:r>
        </a:p>
      </dsp:txBody>
      <dsp:txXfrm>
        <a:off x="46834" y="4350300"/>
        <a:ext cx="8765595" cy="8657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CA59E-00B2-47C1-92FC-F755DE4EE0DE}">
      <dsp:nvSpPr>
        <dsp:cNvPr id="0" name=""/>
        <dsp:cNvSpPr/>
      </dsp:nvSpPr>
      <dsp:spPr>
        <a:xfrm>
          <a:off x="0" y="161892"/>
          <a:ext cx="4559425"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a:t>Individual Preparedness </a:t>
          </a:r>
        </a:p>
      </dsp:txBody>
      <dsp:txXfrm>
        <a:off x="28100" y="189992"/>
        <a:ext cx="4503225" cy="519439"/>
      </dsp:txXfrm>
    </dsp:sp>
    <dsp:sp modelId="{1E4E648D-7236-4A37-BDF1-7FAA9C5CEC4E}">
      <dsp:nvSpPr>
        <dsp:cNvPr id="0" name=""/>
        <dsp:cNvSpPr/>
      </dsp:nvSpPr>
      <dsp:spPr>
        <a:xfrm>
          <a:off x="0" y="737532"/>
          <a:ext cx="4559425" cy="308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6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Keep your plan simple.</a:t>
          </a:r>
        </a:p>
        <a:p>
          <a:pPr marL="171450" lvl="1" indent="-171450" algn="l" defTabSz="844550">
            <a:lnSpc>
              <a:spcPct val="90000"/>
            </a:lnSpc>
            <a:spcBef>
              <a:spcPct val="0"/>
            </a:spcBef>
            <a:spcAft>
              <a:spcPct val="20000"/>
            </a:spcAft>
            <a:buChar char="••"/>
          </a:pPr>
          <a:r>
            <a:rPr lang="en-US" sz="1900" b="1" i="1" kern="1200" dirty="0"/>
            <a:t>Determine your risk</a:t>
          </a:r>
        </a:p>
        <a:p>
          <a:pPr marL="171450" lvl="1" indent="-171450" algn="l" defTabSz="844550">
            <a:lnSpc>
              <a:spcPct val="90000"/>
            </a:lnSpc>
            <a:spcBef>
              <a:spcPct val="0"/>
            </a:spcBef>
            <a:spcAft>
              <a:spcPct val="20000"/>
            </a:spcAft>
            <a:buChar char="••"/>
          </a:pPr>
          <a:r>
            <a:rPr lang="en-US" sz="1900" kern="1200"/>
            <a:t>Keep copies of the plan in several places (home, work, kit, etc)</a:t>
          </a:r>
        </a:p>
        <a:p>
          <a:pPr marL="171450" lvl="1" indent="-171450" algn="l" defTabSz="844550">
            <a:lnSpc>
              <a:spcPct val="90000"/>
            </a:lnSpc>
            <a:spcBef>
              <a:spcPct val="0"/>
            </a:spcBef>
            <a:spcAft>
              <a:spcPct val="20000"/>
            </a:spcAft>
            <a:buChar char="••"/>
          </a:pPr>
          <a:r>
            <a:rPr lang="en-US" sz="1900" kern="1200"/>
            <a:t>Practice your emergency plan with family members at least twice a year.</a:t>
          </a:r>
        </a:p>
        <a:p>
          <a:pPr marL="171450" lvl="1" indent="-171450" algn="l" defTabSz="844550">
            <a:lnSpc>
              <a:spcPct val="90000"/>
            </a:lnSpc>
            <a:spcBef>
              <a:spcPct val="0"/>
            </a:spcBef>
            <a:spcAft>
              <a:spcPct val="20000"/>
            </a:spcAft>
            <a:buChar char="••"/>
          </a:pPr>
          <a:r>
            <a:rPr lang="en-US" sz="1900" kern="1200"/>
            <a:t>Consider your households specific needs</a:t>
          </a:r>
        </a:p>
        <a:p>
          <a:pPr marL="171450" lvl="1" indent="-171450" algn="l" defTabSz="844550">
            <a:lnSpc>
              <a:spcPct val="90000"/>
            </a:lnSpc>
            <a:spcBef>
              <a:spcPct val="0"/>
            </a:spcBef>
            <a:spcAft>
              <a:spcPct val="20000"/>
            </a:spcAft>
            <a:buChar char="••"/>
          </a:pPr>
          <a:r>
            <a:rPr lang="en-US" sz="1900" kern="1200"/>
            <a:t>Plan for pets/service animals.</a:t>
          </a:r>
        </a:p>
        <a:p>
          <a:pPr marL="171450" lvl="1" indent="-171450" algn="l" defTabSz="844550">
            <a:lnSpc>
              <a:spcPct val="90000"/>
            </a:lnSpc>
            <a:spcBef>
              <a:spcPct val="0"/>
            </a:spcBef>
            <a:spcAft>
              <a:spcPct val="20000"/>
            </a:spcAft>
            <a:buChar char="••"/>
          </a:pPr>
          <a:r>
            <a:rPr lang="en-US" sz="1900" kern="1200" dirty="0"/>
            <a:t>Remember – Disaster can happen anytime!</a:t>
          </a:r>
        </a:p>
      </dsp:txBody>
      <dsp:txXfrm>
        <a:off x="0" y="737532"/>
        <a:ext cx="4559425" cy="3080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75B77-F989-4D1E-9980-A361F7C3877A}">
      <dsp:nvSpPr>
        <dsp:cNvPr id="0" name=""/>
        <dsp:cNvSpPr/>
      </dsp:nvSpPr>
      <dsp:spPr>
        <a:xfrm>
          <a:off x="9280" y="432312"/>
          <a:ext cx="3672813" cy="1101843"/>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047" tIns="136047" rIns="136047" bIns="136047" numCol="1" spcCol="1270" anchor="ctr" anchorCtr="0">
          <a:noAutofit/>
        </a:bodyPr>
        <a:lstStyle/>
        <a:p>
          <a:pPr lvl="0" algn="ctr" defTabSz="1244600">
            <a:lnSpc>
              <a:spcPct val="90000"/>
            </a:lnSpc>
            <a:spcBef>
              <a:spcPct val="0"/>
            </a:spcBef>
            <a:spcAft>
              <a:spcPct val="35000"/>
            </a:spcAft>
          </a:pPr>
          <a:r>
            <a:rPr lang="en-US" sz="2800" kern="1200"/>
            <a:t>Review</a:t>
          </a:r>
        </a:p>
      </dsp:txBody>
      <dsp:txXfrm>
        <a:off x="339833" y="432312"/>
        <a:ext cx="3011707" cy="1101843"/>
      </dsp:txXfrm>
    </dsp:sp>
    <dsp:sp modelId="{B171B312-FE74-4335-8468-D9135012829E}">
      <dsp:nvSpPr>
        <dsp:cNvPr id="0" name=""/>
        <dsp:cNvSpPr/>
      </dsp:nvSpPr>
      <dsp:spPr>
        <a:xfrm>
          <a:off x="9280" y="1534156"/>
          <a:ext cx="3342259" cy="222633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4113" tIns="264113" rIns="264113" bIns="528226" numCol="1" spcCol="1270" anchor="t" anchorCtr="0">
          <a:noAutofit/>
        </a:bodyPr>
        <a:lstStyle/>
        <a:p>
          <a:pPr lvl="0" algn="l" defTabSz="889000">
            <a:lnSpc>
              <a:spcPct val="90000"/>
            </a:lnSpc>
            <a:spcBef>
              <a:spcPct val="0"/>
            </a:spcBef>
            <a:spcAft>
              <a:spcPct val="35000"/>
            </a:spcAft>
          </a:pPr>
          <a:r>
            <a:rPr lang="en-US" sz="2000" kern="1200"/>
            <a:t>Review plan (annually) &amp; rotate items in kit every (6 months)</a:t>
          </a:r>
        </a:p>
      </dsp:txBody>
      <dsp:txXfrm>
        <a:off x="9280" y="1534156"/>
        <a:ext cx="3342259" cy="2226336"/>
      </dsp:txXfrm>
    </dsp:sp>
    <dsp:sp modelId="{DFBA2EBB-C32E-4EDE-B848-C120C69A329A}">
      <dsp:nvSpPr>
        <dsp:cNvPr id="0" name=""/>
        <dsp:cNvSpPr/>
      </dsp:nvSpPr>
      <dsp:spPr>
        <a:xfrm>
          <a:off x="3627507" y="432312"/>
          <a:ext cx="3672813" cy="1101843"/>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047" tIns="136047" rIns="136047" bIns="136047" numCol="1" spcCol="1270" anchor="ctr" anchorCtr="0">
          <a:noAutofit/>
        </a:bodyPr>
        <a:lstStyle/>
        <a:p>
          <a:pPr lvl="0" algn="ctr" defTabSz="1244600">
            <a:lnSpc>
              <a:spcPct val="90000"/>
            </a:lnSpc>
            <a:spcBef>
              <a:spcPct val="0"/>
            </a:spcBef>
            <a:spcAft>
              <a:spcPct val="35000"/>
            </a:spcAft>
          </a:pPr>
          <a:r>
            <a:rPr lang="en-US" sz="2800" kern="1200"/>
            <a:t>Check</a:t>
          </a:r>
        </a:p>
      </dsp:txBody>
      <dsp:txXfrm>
        <a:off x="3958060" y="432312"/>
        <a:ext cx="3011707" cy="1101843"/>
      </dsp:txXfrm>
    </dsp:sp>
    <dsp:sp modelId="{2CB28B9E-39A7-4367-B813-62AA7015A41D}">
      <dsp:nvSpPr>
        <dsp:cNvPr id="0" name=""/>
        <dsp:cNvSpPr/>
      </dsp:nvSpPr>
      <dsp:spPr>
        <a:xfrm>
          <a:off x="3627507" y="1534156"/>
          <a:ext cx="3342259" cy="222633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4113" tIns="264113" rIns="264113" bIns="528226" numCol="1" spcCol="1270" anchor="t" anchorCtr="0">
          <a:noAutofit/>
        </a:bodyPr>
        <a:lstStyle/>
        <a:p>
          <a:pPr lvl="0" algn="l" defTabSz="889000">
            <a:lnSpc>
              <a:spcPct val="90000"/>
            </a:lnSpc>
            <a:spcBef>
              <a:spcPct val="0"/>
            </a:spcBef>
            <a:spcAft>
              <a:spcPct val="35000"/>
            </a:spcAft>
          </a:pPr>
          <a:r>
            <a:rPr lang="en-US" sz="2000" kern="1200"/>
            <a:t>Check all perishable items: </a:t>
          </a:r>
        </a:p>
        <a:p>
          <a:pPr marL="171450" lvl="1" indent="-171450" algn="l" defTabSz="711200">
            <a:lnSpc>
              <a:spcPct val="90000"/>
            </a:lnSpc>
            <a:spcBef>
              <a:spcPct val="0"/>
            </a:spcBef>
            <a:spcAft>
              <a:spcPct val="15000"/>
            </a:spcAft>
            <a:buChar char="••"/>
          </a:pPr>
          <a:r>
            <a:rPr lang="en-US" sz="1600" kern="1200"/>
            <a:t>batteries, </a:t>
          </a:r>
        </a:p>
        <a:p>
          <a:pPr marL="171450" lvl="1" indent="-171450" algn="l" defTabSz="711200">
            <a:lnSpc>
              <a:spcPct val="90000"/>
            </a:lnSpc>
            <a:spcBef>
              <a:spcPct val="0"/>
            </a:spcBef>
            <a:spcAft>
              <a:spcPct val="15000"/>
            </a:spcAft>
            <a:buChar char="••"/>
          </a:pPr>
          <a:r>
            <a:rPr lang="en-US" sz="1600" kern="1200"/>
            <a:t>food, </a:t>
          </a:r>
        </a:p>
        <a:p>
          <a:pPr marL="171450" lvl="1" indent="-171450" algn="l" defTabSz="711200">
            <a:lnSpc>
              <a:spcPct val="90000"/>
            </a:lnSpc>
            <a:spcBef>
              <a:spcPct val="0"/>
            </a:spcBef>
            <a:spcAft>
              <a:spcPct val="15000"/>
            </a:spcAft>
            <a:buChar char="••"/>
          </a:pPr>
          <a:r>
            <a:rPr lang="en-US" sz="1600" kern="1200"/>
            <a:t>water, </a:t>
          </a:r>
        </a:p>
        <a:p>
          <a:pPr marL="171450" lvl="1" indent="-171450" algn="l" defTabSz="711200">
            <a:lnSpc>
              <a:spcPct val="90000"/>
            </a:lnSpc>
            <a:spcBef>
              <a:spcPct val="0"/>
            </a:spcBef>
            <a:spcAft>
              <a:spcPct val="15000"/>
            </a:spcAft>
            <a:buChar char="••"/>
          </a:pPr>
          <a:r>
            <a:rPr lang="en-US" sz="1600" kern="1200"/>
            <a:t>medicines (over-counter)</a:t>
          </a:r>
        </a:p>
      </dsp:txBody>
      <dsp:txXfrm>
        <a:off x="3627507" y="1534156"/>
        <a:ext cx="3342259" cy="2226336"/>
      </dsp:txXfrm>
    </dsp:sp>
    <dsp:sp modelId="{B6A780EA-EC12-414B-9B83-9FC6959103E7}">
      <dsp:nvSpPr>
        <dsp:cNvPr id="0" name=""/>
        <dsp:cNvSpPr/>
      </dsp:nvSpPr>
      <dsp:spPr>
        <a:xfrm>
          <a:off x="7245735" y="432312"/>
          <a:ext cx="3672813" cy="1101843"/>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047" tIns="136047" rIns="136047" bIns="136047" numCol="1" spcCol="1270" anchor="ctr" anchorCtr="0">
          <a:noAutofit/>
        </a:bodyPr>
        <a:lstStyle/>
        <a:p>
          <a:pPr lvl="0" algn="ctr" defTabSz="1244600">
            <a:lnSpc>
              <a:spcPct val="90000"/>
            </a:lnSpc>
            <a:spcBef>
              <a:spcPct val="0"/>
            </a:spcBef>
            <a:spcAft>
              <a:spcPct val="35000"/>
            </a:spcAft>
          </a:pPr>
          <a:r>
            <a:rPr lang="en-US" sz="2800" kern="1200"/>
            <a:t>Conduct</a:t>
          </a:r>
        </a:p>
      </dsp:txBody>
      <dsp:txXfrm>
        <a:off x="7576288" y="432312"/>
        <a:ext cx="3011707" cy="1101843"/>
      </dsp:txXfrm>
    </dsp:sp>
    <dsp:sp modelId="{CAE94078-3FA2-4D89-A33D-AC818BF866FF}">
      <dsp:nvSpPr>
        <dsp:cNvPr id="0" name=""/>
        <dsp:cNvSpPr/>
      </dsp:nvSpPr>
      <dsp:spPr>
        <a:xfrm>
          <a:off x="7245735" y="1534156"/>
          <a:ext cx="3342259" cy="222633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4113" tIns="264113" rIns="264113" bIns="528226" numCol="1" spcCol="1270" anchor="t" anchorCtr="0">
          <a:noAutofit/>
        </a:bodyPr>
        <a:lstStyle/>
        <a:p>
          <a:pPr lvl="0" algn="l" defTabSz="889000">
            <a:lnSpc>
              <a:spcPct val="90000"/>
            </a:lnSpc>
            <a:spcBef>
              <a:spcPct val="0"/>
            </a:spcBef>
            <a:spcAft>
              <a:spcPct val="35000"/>
            </a:spcAft>
          </a:pPr>
          <a:r>
            <a:rPr lang="en-US" sz="2000" kern="1200"/>
            <a:t>Conduct emergency drill annually</a:t>
          </a:r>
        </a:p>
      </dsp:txBody>
      <dsp:txXfrm>
        <a:off x="7245735" y="1534156"/>
        <a:ext cx="3342259" cy="22263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B723A-F232-4572-8361-3246DB77A752}">
      <dsp:nvSpPr>
        <dsp:cNvPr id="0" name=""/>
        <dsp:cNvSpPr/>
      </dsp:nvSpPr>
      <dsp:spPr>
        <a:xfrm>
          <a:off x="0" y="39498"/>
          <a:ext cx="5029199" cy="7850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kern="1200" dirty="0"/>
            <a:t>HUD and the Family and Youth Services Bureau (FYSB), within the U.S. Department of Health and Human Services’ Administration for Children and Families (ACF) announced the newly released NOFO for communities and organizations to build and expand housing and services for youth experiencing homelessness.</a:t>
          </a:r>
        </a:p>
      </dsp:txBody>
      <dsp:txXfrm>
        <a:off x="38324" y="77822"/>
        <a:ext cx="4952551" cy="708422"/>
      </dsp:txXfrm>
    </dsp:sp>
    <dsp:sp modelId="{4585BB2D-7E45-44FE-9AB3-FCF92A1EBCDF}">
      <dsp:nvSpPr>
        <dsp:cNvPr id="0" name=""/>
        <dsp:cNvSpPr/>
      </dsp:nvSpPr>
      <dsp:spPr>
        <a:xfrm>
          <a:off x="0" y="856248"/>
          <a:ext cx="5029199" cy="785070"/>
        </a:xfrm>
        <a:prstGeom prst="roundRect">
          <a:avLst/>
        </a:prstGeom>
        <a:solidFill>
          <a:schemeClr val="accent5">
            <a:hueOff val="2119555"/>
            <a:satOff val="166"/>
            <a:lumOff val="-2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kern="1200"/>
            <a:t>In April 2022 FYSB released four NOFOs to support youth and young adults who are experiencing homelessness or housing instability</a:t>
          </a:r>
          <a:endParaRPr lang="en-US" sz="1100" kern="1200" dirty="0"/>
        </a:p>
      </dsp:txBody>
      <dsp:txXfrm>
        <a:off x="38324" y="894572"/>
        <a:ext cx="4952551" cy="708422"/>
      </dsp:txXfrm>
    </dsp:sp>
    <dsp:sp modelId="{96D254EB-B773-4864-BCE9-07ABBB3AAFD1}">
      <dsp:nvSpPr>
        <dsp:cNvPr id="0" name=""/>
        <dsp:cNvSpPr/>
      </dsp:nvSpPr>
      <dsp:spPr>
        <a:xfrm>
          <a:off x="0" y="1672999"/>
          <a:ext cx="5029199" cy="785070"/>
        </a:xfrm>
        <a:prstGeom prst="roundRect">
          <a:avLst/>
        </a:prstGeom>
        <a:solidFill>
          <a:schemeClr val="accent5">
            <a:hueOff val="4239109"/>
            <a:satOff val="333"/>
            <a:lumOff val="-4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b="0" i="0" kern="1200" dirty="0">
              <a:solidFill>
                <a:schemeClr val="accent4"/>
              </a:solidFill>
              <a:hlinkClick xmlns:r="http://schemas.openxmlformats.org/officeDocument/2006/relationships" r:id="rId1">
                <a:extLst>
                  <a:ext uri="{A12FA001-AC4F-418D-AE19-62706E023703}">
                    <ahyp:hlinkClr xmlns:ahyp="http://schemas.microsoft.com/office/drawing/2018/hyperlinkcolor" xmlns="" val="tx"/>
                  </a:ext>
                </a:extLst>
              </a:hlinkClick>
            </a:rPr>
            <a:t>FY 2022 Basic Center Program (BCP) NOFO</a:t>
          </a:r>
          <a:r>
            <a:rPr lang="en-US" sz="1100" b="0" i="0" kern="1200" dirty="0">
              <a:solidFill>
                <a:schemeClr val="accent4"/>
              </a:solidFill>
            </a:rPr>
            <a:t> </a:t>
          </a:r>
          <a:r>
            <a:rPr lang="en-US" sz="1100" b="0" i="0" kern="1200" dirty="0"/>
            <a:t>to provide emergency shelter and services to youth under 18 years of age who have left home without permission of their parents or guardians, been forced to leave home, or are experiencing homelessness for up to 21 days</a:t>
          </a:r>
        </a:p>
      </dsp:txBody>
      <dsp:txXfrm>
        <a:off x="38324" y="1711323"/>
        <a:ext cx="4952551" cy="708422"/>
      </dsp:txXfrm>
    </dsp:sp>
    <dsp:sp modelId="{102D7595-12F6-4536-B9E1-EB3D52C16694}">
      <dsp:nvSpPr>
        <dsp:cNvPr id="0" name=""/>
        <dsp:cNvSpPr/>
      </dsp:nvSpPr>
      <dsp:spPr>
        <a:xfrm>
          <a:off x="0" y="2489749"/>
          <a:ext cx="5029199" cy="785070"/>
        </a:xfrm>
        <a:prstGeom prst="roundRect">
          <a:avLst/>
        </a:prstGeom>
        <a:solidFill>
          <a:schemeClr val="accent5">
            <a:hueOff val="6358665"/>
            <a:satOff val="499"/>
            <a:lumOff val="-6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b="0" i="0" kern="1200" dirty="0">
              <a:solidFill>
                <a:schemeClr val="accent4"/>
              </a:solidFill>
              <a:hlinkClick xmlns:r="http://schemas.openxmlformats.org/officeDocument/2006/relationships" r:id="rId2">
                <a:extLst>
                  <a:ext uri="{A12FA001-AC4F-418D-AE19-62706E023703}">
                    <ahyp:hlinkClr xmlns:ahyp="http://schemas.microsoft.com/office/drawing/2018/hyperlinkcolor" xmlns="" val="tx"/>
                  </a:ext>
                </a:extLst>
              </a:hlinkClick>
            </a:rPr>
            <a:t>FY 2022 Transitional Living Program (TLP) NOFO</a:t>
          </a:r>
          <a:r>
            <a:rPr lang="en-US" sz="1100" b="0" i="0" kern="1200" dirty="0">
              <a:solidFill>
                <a:schemeClr val="accent4"/>
              </a:solidFill>
            </a:rPr>
            <a:t> </a:t>
          </a:r>
          <a:r>
            <a:rPr lang="en-US" sz="1100" b="0" i="0" kern="1200" dirty="0"/>
            <a:t>to provide up to 22 months of housing and services for youth and young adults ages 16 to under 22</a:t>
          </a:r>
        </a:p>
      </dsp:txBody>
      <dsp:txXfrm>
        <a:off x="38324" y="2528073"/>
        <a:ext cx="4952551" cy="708422"/>
      </dsp:txXfrm>
    </dsp:sp>
    <dsp:sp modelId="{69687F11-D3F9-4C0A-AFEE-A5D73C5FBD1E}">
      <dsp:nvSpPr>
        <dsp:cNvPr id="0" name=""/>
        <dsp:cNvSpPr/>
      </dsp:nvSpPr>
      <dsp:spPr>
        <a:xfrm>
          <a:off x="0" y="3306499"/>
          <a:ext cx="5029199" cy="785070"/>
        </a:xfrm>
        <a:prstGeom prst="roundRect">
          <a:avLst/>
        </a:prstGeom>
        <a:solidFill>
          <a:schemeClr val="accent5">
            <a:hueOff val="8478219"/>
            <a:satOff val="666"/>
            <a:lumOff val="-8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b="0" i="0" kern="1200" dirty="0">
              <a:solidFill>
                <a:schemeClr val="accent4"/>
              </a:solidFill>
              <a:hlinkClick xmlns:r="http://schemas.openxmlformats.org/officeDocument/2006/relationships" r:id="rId3">
                <a:extLst>
                  <a:ext uri="{A12FA001-AC4F-418D-AE19-62706E023703}">
                    <ahyp:hlinkClr xmlns:ahyp="http://schemas.microsoft.com/office/drawing/2018/hyperlinkcolor" xmlns="" val="tx"/>
                  </a:ext>
                </a:extLst>
              </a:hlinkClick>
            </a:rPr>
            <a:t>FY 2022 Maternity Group Home (MGH) NOFO</a:t>
          </a:r>
          <a:r>
            <a:rPr lang="en-US" sz="1100" b="0" i="0" kern="1200" dirty="0">
              <a:solidFill>
                <a:schemeClr val="accent4"/>
              </a:solidFill>
            </a:rPr>
            <a:t> </a:t>
          </a:r>
          <a:r>
            <a:rPr lang="en-US" sz="1100" b="0" i="0" kern="1200" dirty="0"/>
            <a:t>to provide up to 22 months of housing and services for pregnant and/or parenting youth and young adults ages 16 to under 22 and their dependent children</a:t>
          </a:r>
        </a:p>
      </dsp:txBody>
      <dsp:txXfrm>
        <a:off x="38324" y="3344823"/>
        <a:ext cx="4952551" cy="708422"/>
      </dsp:txXfrm>
    </dsp:sp>
    <dsp:sp modelId="{43FDA10F-305F-4D3A-8B3D-BEC773BB5F0A}">
      <dsp:nvSpPr>
        <dsp:cNvPr id="0" name=""/>
        <dsp:cNvSpPr/>
      </dsp:nvSpPr>
      <dsp:spPr>
        <a:xfrm>
          <a:off x="0" y="4123249"/>
          <a:ext cx="5029199" cy="785070"/>
        </a:xfrm>
        <a:prstGeom prst="roundRect">
          <a:avLst/>
        </a:prstGeom>
        <a:solidFill>
          <a:schemeClr val="accent5">
            <a:hueOff val="10597774"/>
            <a:satOff val="832"/>
            <a:lumOff val="-1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b="0" i="0" kern="1200" dirty="0">
              <a:solidFill>
                <a:schemeClr val="accent4"/>
              </a:solidFill>
              <a:hlinkClick xmlns:r="http://schemas.openxmlformats.org/officeDocument/2006/relationships" r:id="rId4">
                <a:extLst>
                  <a:ext uri="{A12FA001-AC4F-418D-AE19-62706E023703}">
                    <ahyp:hlinkClr xmlns:ahyp="http://schemas.microsoft.com/office/drawing/2018/hyperlinkcolor" xmlns="" val="tx"/>
                  </a:ext>
                </a:extLst>
              </a:hlinkClick>
            </a:rPr>
            <a:t>FY 2022 Street Outreach Program (SOP) NOFO</a:t>
          </a:r>
          <a:r>
            <a:rPr lang="en-US" sz="1100" b="0" i="0" kern="1200" dirty="0">
              <a:solidFill>
                <a:schemeClr val="accent4"/>
              </a:solidFill>
            </a:rPr>
            <a:t> </a:t>
          </a:r>
          <a:r>
            <a:rPr lang="en-US" sz="1100" b="0" i="0" kern="1200" dirty="0"/>
            <a:t>to provide street outreach services to youth experiencing homelessness or housing instability, who have left home, and are sleeping on the street or are at-risk of sexual abuse, sexual exploitation, and human trafficking</a:t>
          </a:r>
        </a:p>
      </dsp:txBody>
      <dsp:txXfrm>
        <a:off x="38324" y="4161573"/>
        <a:ext cx="4952551" cy="70842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16DA06FD-46AE-4C4A-ACA2-5E20EC122E36}" type="datetimeFigureOut">
              <a:rPr lang="en-US" smtClean="0"/>
              <a:t>9/19/2022</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ADD66209-2711-4D1B-9F4A-5657374ACAB3}" type="slidenum">
              <a:rPr lang="en-US" smtClean="0"/>
              <a:t>‹#›</a:t>
            </a:fld>
            <a:endParaRPr lang="en-US" dirty="0"/>
          </a:p>
        </p:txBody>
      </p:sp>
    </p:spTree>
    <p:extLst>
      <p:ext uri="{BB962C8B-B14F-4D97-AF65-F5344CB8AC3E}">
        <p14:creationId xmlns:p14="http://schemas.microsoft.com/office/powerpoint/2010/main" val="488645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79560D8-0063-4718-BE1B-24BDA6938622}" type="datetimeFigureOut">
              <a:rPr lang="en-US" smtClean="0"/>
              <a:t>9/19/2022</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92BE3C2E-D391-4753-B8C8-549E09B6FD6C}" type="slidenum">
              <a:rPr lang="en-US" smtClean="0"/>
              <a:t>‹#›</a:t>
            </a:fld>
            <a:endParaRPr lang="en-US" dirty="0"/>
          </a:p>
        </p:txBody>
      </p:sp>
    </p:spTree>
    <p:extLst>
      <p:ext uri="{BB962C8B-B14F-4D97-AF65-F5344CB8AC3E}">
        <p14:creationId xmlns:p14="http://schemas.microsoft.com/office/powerpoint/2010/main" val="2223829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8A0774-AC05-430C-8534-9CEE315C8D26}" type="slidenum">
              <a:rPr lang="en-US" smtClean="0"/>
              <a:t>2</a:t>
            </a:fld>
            <a:endParaRPr lang="en-US"/>
          </a:p>
        </p:txBody>
      </p:sp>
    </p:spTree>
    <p:extLst>
      <p:ext uri="{BB962C8B-B14F-4D97-AF65-F5344CB8AC3E}">
        <p14:creationId xmlns:p14="http://schemas.microsoft.com/office/powerpoint/2010/main" val="3965262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LE/Fire train together</a:t>
            </a:r>
          </a:p>
          <a:p>
            <a:r>
              <a:rPr lang="en-US" dirty="0"/>
              <a:t>Regional</a:t>
            </a:r>
            <a:r>
              <a:rPr lang="en-US" baseline="0" dirty="0"/>
              <a:t> Exercises</a:t>
            </a:r>
          </a:p>
          <a:p>
            <a:r>
              <a:rPr lang="en-US" baseline="0" dirty="0"/>
              <a:t>Annual EOC TTX Training at Executive Level and our ESFs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E3E526-329D-4F35-80C8-2D3E2295505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275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E3E526-329D-4F35-80C8-2D3E2295505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5477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6f88989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6f8898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6f88989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6f8898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1156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National Oceanic and Atmospheric Administration </a:t>
            </a:r>
          </a:p>
          <a:p>
            <a:r>
              <a:rPr lang="en-US" dirty="0"/>
              <a:t>They will be releasing their predictions later today, we’ll learn more about that next month</a:t>
            </a:r>
          </a:p>
          <a:p>
            <a:pPr algn="l"/>
            <a:r>
              <a:rPr lang="en-US" b="0" i="0" dirty="0">
                <a:solidFill>
                  <a:srgbClr val="222222"/>
                </a:solidFill>
                <a:effectLst/>
                <a:latin typeface="arial" panose="020B0604020202020204" pitchFamily="34" charset="0"/>
              </a:rPr>
              <a:t>Manuel D. Soto, CEM</a:t>
            </a:r>
          </a:p>
          <a:p>
            <a:pPr algn="l"/>
            <a:r>
              <a:rPr lang="en-US" b="0" i="0" dirty="0">
                <a:solidFill>
                  <a:srgbClr val="222222"/>
                </a:solidFill>
                <a:effectLst/>
                <a:latin typeface="arial" panose="020B0604020202020204" pitchFamily="34" charset="0"/>
              </a:rPr>
              <a:t>Emergency Manager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E3E526-329D-4F35-80C8-2D3E2295505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8611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Determine Your Risk:</a:t>
            </a:r>
          </a:p>
          <a:p>
            <a:r>
              <a:rPr lang="en-US" dirty="0"/>
              <a:t>Find out today what types of wind and water hazards could happen where you live</a:t>
            </a:r>
          </a:p>
          <a:p>
            <a:r>
              <a:rPr lang="en-US" dirty="0"/>
              <a:t>Hurricanes are not just a coastal problem. impacts from wind and water can be felt hundreds of miles inland, </a:t>
            </a:r>
          </a:p>
          <a:p>
            <a:r>
              <a:rPr lang="en-US" dirty="0"/>
              <a:t>Know if you live in an area prone to flooding, tornados, and if you’re safe to remain in your home.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Disaster can happen anytime!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E3E526-329D-4F35-80C8-2D3E2295505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2638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sample procedures, </a:t>
            </a:r>
          </a:p>
          <a:p>
            <a:r>
              <a:rPr lang="en-US" dirty="0"/>
              <a:t>employee or departmental responsibilities, </a:t>
            </a:r>
          </a:p>
          <a:p>
            <a:r>
              <a:rPr lang="en-US" dirty="0"/>
              <a:t>COMMUNITY CONTACTS</a:t>
            </a:r>
          </a:p>
          <a:p>
            <a:endParaRPr lang="en-US" dirty="0"/>
          </a:p>
          <a:p>
            <a:r>
              <a:rPr lang="en-US" dirty="0"/>
              <a:t>Use this template and tailor it to your organization’s needs</a:t>
            </a:r>
          </a:p>
        </p:txBody>
      </p:sp>
      <p:sp>
        <p:nvSpPr>
          <p:cNvPr id="4" name="Slide Number Placeholder 3"/>
          <p:cNvSpPr>
            <a:spLocks noGrp="1"/>
          </p:cNvSpPr>
          <p:nvPr>
            <p:ph type="sldNum" sz="quarter" idx="5"/>
          </p:nvPr>
        </p:nvSpPr>
        <p:spPr/>
        <p:txBody>
          <a:bodyPr/>
          <a:lstStyle/>
          <a:p>
            <a:fld id="{92BE3C2E-D391-4753-B8C8-549E09B6FD6C}" type="slidenum">
              <a:rPr lang="en-US" smtClean="0"/>
              <a:t>66</a:t>
            </a:fld>
            <a:endParaRPr lang="en-US" dirty="0"/>
          </a:p>
        </p:txBody>
      </p:sp>
    </p:spTree>
    <p:extLst>
      <p:ext uri="{BB962C8B-B14F-4D97-AF65-F5344CB8AC3E}">
        <p14:creationId xmlns:p14="http://schemas.microsoft.com/office/powerpoint/2010/main" val="3203019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Organizations: </a:t>
            </a:r>
          </a:p>
          <a:p>
            <a:r>
              <a:rPr lang="en-US" dirty="0"/>
              <a:t>This list might also include items such as: Sanitation &amp; Hygiene Items, Blankets or sleeping bags, masks,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E3E526-329D-4F35-80C8-2D3E2295505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9899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LE/Fire train together</a:t>
            </a:r>
          </a:p>
          <a:p>
            <a:r>
              <a:rPr lang="en-US" dirty="0"/>
              <a:t>Regional</a:t>
            </a:r>
            <a:r>
              <a:rPr lang="en-US" baseline="0" dirty="0"/>
              <a:t> Exercises</a:t>
            </a:r>
          </a:p>
          <a:p>
            <a:r>
              <a:rPr lang="en-US" baseline="0" dirty="0"/>
              <a:t>Annual EOC TTX Training at Executive Level and our ESFs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E3E526-329D-4F35-80C8-2D3E2295505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0872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LE/Fire train together</a:t>
            </a:r>
          </a:p>
          <a:p>
            <a:r>
              <a:rPr lang="en-US" dirty="0"/>
              <a:t>Regional</a:t>
            </a:r>
            <a:r>
              <a:rPr lang="en-US" baseline="0" dirty="0"/>
              <a:t> Exercises</a:t>
            </a:r>
          </a:p>
          <a:p>
            <a:r>
              <a:rPr lang="en-US" baseline="0" dirty="0"/>
              <a:t>Annual EOC TTX Training at Executive Level and our ESFs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E3E526-329D-4F35-80C8-2D3E2295505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896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3733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9991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47683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0843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43434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6142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8202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24099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9945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08549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4401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59861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6909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16849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36630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782295" y="0"/>
            <a:ext cx="10627600" cy="88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782295" y="6769200"/>
            <a:ext cx="10627600" cy="888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12" name="Google Shape;12;p2"/>
          <p:cNvCxnSpPr/>
          <p:nvPr/>
        </p:nvCxnSpPr>
        <p:spPr>
          <a:xfrm>
            <a:off x="977625" y="2980468"/>
            <a:ext cx="513600" cy="0"/>
          </a:xfrm>
          <a:prstGeom prst="straightConnector1">
            <a:avLst/>
          </a:prstGeom>
          <a:noFill/>
          <a:ln w="28575" cap="flat" cmpd="sng">
            <a:solidFill>
              <a:schemeClr val="dk1"/>
            </a:solidFill>
            <a:prstDash val="solid"/>
            <a:round/>
            <a:headEnd type="none" w="sm" len="sm"/>
            <a:tailEnd type="none" w="sm" len="sm"/>
          </a:ln>
        </p:spPr>
      </p:cxnSp>
      <p:sp>
        <p:nvSpPr>
          <p:cNvPr id="13" name="Google Shape;13;p2"/>
          <p:cNvSpPr txBox="1">
            <a:spLocks noGrp="1"/>
          </p:cNvSpPr>
          <p:nvPr>
            <p:ph type="ctrTitle"/>
          </p:nvPr>
        </p:nvSpPr>
        <p:spPr>
          <a:xfrm>
            <a:off x="840800" y="182400"/>
            <a:ext cx="10524000" cy="2471600"/>
          </a:xfrm>
          <a:prstGeom prst="rect">
            <a:avLst/>
          </a:prstGeom>
        </p:spPr>
        <p:txBody>
          <a:bodyPr spcFirstLastPara="1" wrap="square" lIns="91425" tIns="91425" rIns="91425" bIns="91425" anchor="b" anchorCtr="0">
            <a:noAutofit/>
          </a:bodyPr>
          <a:lstStyle>
            <a:lvl1pPr lvl="0">
              <a:spcBef>
                <a:spcPts val="1333"/>
              </a:spcBef>
              <a:spcAft>
                <a:spcPts val="0"/>
              </a:spcAft>
              <a:buClr>
                <a:schemeClr val="dk2"/>
              </a:buClr>
              <a:buSzPts val="4800"/>
              <a:buNone/>
              <a:defRPr sz="6400">
                <a:solidFill>
                  <a:schemeClr val="dk2"/>
                </a:solidFill>
              </a:defRPr>
            </a:lvl1pPr>
            <a:lvl2pPr lvl="1">
              <a:spcBef>
                <a:spcPts val="1333"/>
              </a:spcBef>
              <a:spcAft>
                <a:spcPts val="0"/>
              </a:spcAft>
              <a:buSzPts val="4800"/>
              <a:buNone/>
              <a:defRPr sz="6400"/>
            </a:lvl2pPr>
            <a:lvl3pPr lvl="2">
              <a:spcBef>
                <a:spcPts val="1333"/>
              </a:spcBef>
              <a:spcAft>
                <a:spcPts val="0"/>
              </a:spcAft>
              <a:buSzPts val="4800"/>
              <a:buNone/>
              <a:defRPr sz="6400"/>
            </a:lvl3pPr>
            <a:lvl4pPr lvl="3">
              <a:spcBef>
                <a:spcPts val="1333"/>
              </a:spcBef>
              <a:spcAft>
                <a:spcPts val="0"/>
              </a:spcAft>
              <a:buSzPts val="4800"/>
              <a:buNone/>
              <a:defRPr sz="6400"/>
            </a:lvl4pPr>
            <a:lvl5pPr lvl="4">
              <a:spcBef>
                <a:spcPts val="1333"/>
              </a:spcBef>
              <a:spcAft>
                <a:spcPts val="0"/>
              </a:spcAft>
              <a:buSzPts val="4800"/>
              <a:buNone/>
              <a:defRPr sz="6400"/>
            </a:lvl5pPr>
            <a:lvl6pPr lvl="5">
              <a:spcBef>
                <a:spcPts val="1333"/>
              </a:spcBef>
              <a:spcAft>
                <a:spcPts val="0"/>
              </a:spcAft>
              <a:buSzPts val="4800"/>
              <a:buNone/>
              <a:defRPr sz="6400"/>
            </a:lvl6pPr>
            <a:lvl7pPr lvl="6">
              <a:spcBef>
                <a:spcPts val="1333"/>
              </a:spcBef>
              <a:spcAft>
                <a:spcPts val="0"/>
              </a:spcAft>
              <a:buSzPts val="4800"/>
              <a:buNone/>
              <a:defRPr sz="6400"/>
            </a:lvl7pPr>
            <a:lvl8pPr lvl="7">
              <a:spcBef>
                <a:spcPts val="1333"/>
              </a:spcBef>
              <a:spcAft>
                <a:spcPts val="0"/>
              </a:spcAft>
              <a:buSzPts val="4800"/>
              <a:buNone/>
              <a:defRPr sz="6400"/>
            </a:lvl8pPr>
            <a:lvl9pPr lvl="8">
              <a:spcBef>
                <a:spcPts val="1333"/>
              </a:spcBef>
              <a:spcAft>
                <a:spcPts val="0"/>
              </a:spcAft>
              <a:buSzPts val="4800"/>
              <a:buNone/>
              <a:defRPr sz="6400"/>
            </a:lvl9pPr>
          </a:lstStyle>
          <a:p>
            <a:endParaRPr/>
          </a:p>
        </p:txBody>
      </p:sp>
      <p:sp>
        <p:nvSpPr>
          <p:cNvPr id="14" name="Google Shape;14;p2"/>
          <p:cNvSpPr txBox="1">
            <a:spLocks noGrp="1"/>
          </p:cNvSpPr>
          <p:nvPr>
            <p:ph type="subTitle" idx="1"/>
          </p:nvPr>
        </p:nvSpPr>
        <p:spPr>
          <a:xfrm>
            <a:off x="840800" y="4304500"/>
            <a:ext cx="10524000" cy="1698800"/>
          </a:xfrm>
          <a:prstGeom prst="rect">
            <a:avLst/>
          </a:prstGeom>
        </p:spPr>
        <p:txBody>
          <a:bodyPr spcFirstLastPara="1" wrap="square" lIns="91425" tIns="91425" rIns="91425" bIns="91425" anchor="b" anchorCtr="0">
            <a:noAutofit/>
          </a:bodyPr>
          <a:lstStyle>
            <a:lvl1pPr lvl="0">
              <a:lnSpc>
                <a:spcPct val="100000"/>
              </a:lnSpc>
              <a:spcBef>
                <a:spcPts val="1333"/>
              </a:spcBef>
              <a:spcAft>
                <a:spcPts val="0"/>
              </a:spcAft>
              <a:buClr>
                <a:schemeClr val="dk2"/>
              </a:buClr>
              <a:buSzPts val="2400"/>
              <a:buNone/>
              <a:defRPr sz="3200">
                <a:solidFill>
                  <a:schemeClr val="dk2"/>
                </a:solidFill>
              </a:defRPr>
            </a:lvl1pPr>
            <a:lvl2pPr lvl="1">
              <a:lnSpc>
                <a:spcPct val="100000"/>
              </a:lnSpc>
              <a:spcBef>
                <a:spcPts val="1333"/>
              </a:spcBef>
              <a:spcAft>
                <a:spcPts val="0"/>
              </a:spcAft>
              <a:buClr>
                <a:schemeClr val="accent6"/>
              </a:buClr>
              <a:buSzPts val="2400"/>
              <a:buNone/>
              <a:defRPr sz="3200">
                <a:solidFill>
                  <a:schemeClr val="accent6"/>
                </a:solidFill>
              </a:defRPr>
            </a:lvl2pPr>
            <a:lvl3pPr lvl="2">
              <a:lnSpc>
                <a:spcPct val="100000"/>
              </a:lnSpc>
              <a:spcBef>
                <a:spcPts val="1333"/>
              </a:spcBef>
              <a:spcAft>
                <a:spcPts val="0"/>
              </a:spcAft>
              <a:buClr>
                <a:schemeClr val="accent6"/>
              </a:buClr>
              <a:buSzPts val="2400"/>
              <a:buNone/>
              <a:defRPr sz="3200">
                <a:solidFill>
                  <a:schemeClr val="accent6"/>
                </a:solidFill>
              </a:defRPr>
            </a:lvl3pPr>
            <a:lvl4pPr lvl="3">
              <a:lnSpc>
                <a:spcPct val="100000"/>
              </a:lnSpc>
              <a:spcBef>
                <a:spcPts val="1333"/>
              </a:spcBef>
              <a:spcAft>
                <a:spcPts val="0"/>
              </a:spcAft>
              <a:buClr>
                <a:schemeClr val="accent6"/>
              </a:buClr>
              <a:buSzPts val="2400"/>
              <a:buNone/>
              <a:defRPr sz="3200">
                <a:solidFill>
                  <a:schemeClr val="accent6"/>
                </a:solidFill>
              </a:defRPr>
            </a:lvl4pPr>
            <a:lvl5pPr lvl="4">
              <a:lnSpc>
                <a:spcPct val="100000"/>
              </a:lnSpc>
              <a:spcBef>
                <a:spcPts val="1333"/>
              </a:spcBef>
              <a:spcAft>
                <a:spcPts val="0"/>
              </a:spcAft>
              <a:buClr>
                <a:schemeClr val="accent6"/>
              </a:buClr>
              <a:buSzPts val="2400"/>
              <a:buNone/>
              <a:defRPr sz="3200">
                <a:solidFill>
                  <a:schemeClr val="accent6"/>
                </a:solidFill>
              </a:defRPr>
            </a:lvl5pPr>
            <a:lvl6pPr lvl="5">
              <a:lnSpc>
                <a:spcPct val="100000"/>
              </a:lnSpc>
              <a:spcBef>
                <a:spcPts val="1333"/>
              </a:spcBef>
              <a:spcAft>
                <a:spcPts val="0"/>
              </a:spcAft>
              <a:buClr>
                <a:schemeClr val="accent6"/>
              </a:buClr>
              <a:buSzPts val="2400"/>
              <a:buNone/>
              <a:defRPr sz="3200">
                <a:solidFill>
                  <a:schemeClr val="accent6"/>
                </a:solidFill>
              </a:defRPr>
            </a:lvl6pPr>
            <a:lvl7pPr lvl="6">
              <a:lnSpc>
                <a:spcPct val="100000"/>
              </a:lnSpc>
              <a:spcBef>
                <a:spcPts val="1333"/>
              </a:spcBef>
              <a:spcAft>
                <a:spcPts val="0"/>
              </a:spcAft>
              <a:buClr>
                <a:schemeClr val="accent6"/>
              </a:buClr>
              <a:buSzPts val="2400"/>
              <a:buNone/>
              <a:defRPr sz="3200">
                <a:solidFill>
                  <a:schemeClr val="accent6"/>
                </a:solidFill>
              </a:defRPr>
            </a:lvl7pPr>
            <a:lvl8pPr lvl="7">
              <a:lnSpc>
                <a:spcPct val="100000"/>
              </a:lnSpc>
              <a:spcBef>
                <a:spcPts val="1333"/>
              </a:spcBef>
              <a:spcAft>
                <a:spcPts val="0"/>
              </a:spcAft>
              <a:buClr>
                <a:schemeClr val="accent6"/>
              </a:buClr>
              <a:buSzPts val="2400"/>
              <a:buNone/>
              <a:defRPr sz="3200">
                <a:solidFill>
                  <a:schemeClr val="accent6"/>
                </a:solidFill>
              </a:defRPr>
            </a:lvl8pPr>
            <a:lvl9pPr lvl="8">
              <a:lnSpc>
                <a:spcPct val="100000"/>
              </a:lnSpc>
              <a:spcBef>
                <a:spcPts val="1333"/>
              </a:spcBef>
              <a:spcAft>
                <a:spcPts val="0"/>
              </a:spcAft>
              <a:buClr>
                <a:schemeClr val="accent6"/>
              </a:buClr>
              <a:buSzPts val="2400"/>
              <a:buNone/>
              <a:defRPr sz="3200">
                <a:solidFill>
                  <a:schemeClr val="accent6"/>
                </a:solidFill>
              </a:defRPr>
            </a:lvl9pPr>
          </a:lstStyle>
          <a:p>
            <a:endParaRPr/>
          </a:p>
        </p:txBody>
      </p:sp>
      <p:sp>
        <p:nvSpPr>
          <p:cNvPr id="15" name="Google Shape;15;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49050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6"/>
        <p:cNvGrpSpPr/>
        <p:nvPr/>
      </p:nvGrpSpPr>
      <p:grpSpPr>
        <a:xfrm>
          <a:off x="0" y="0"/>
          <a:ext cx="0" cy="0"/>
          <a:chOff x="0" y="0"/>
          <a:chExt cx="0" cy="0"/>
        </a:xfrm>
      </p:grpSpPr>
      <p:sp>
        <p:nvSpPr>
          <p:cNvPr id="17" name="Google Shape;17;p3"/>
          <p:cNvSpPr/>
          <p:nvPr/>
        </p:nvSpPr>
        <p:spPr>
          <a:xfrm>
            <a:off x="782295" y="6769200"/>
            <a:ext cx="10627600" cy="888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3"/>
          <p:cNvSpPr/>
          <p:nvPr/>
        </p:nvSpPr>
        <p:spPr>
          <a:xfrm>
            <a:off x="782295" y="0"/>
            <a:ext cx="10627600" cy="88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3"/>
          <p:cNvSpPr txBox="1">
            <a:spLocks noGrp="1"/>
          </p:cNvSpPr>
          <p:nvPr>
            <p:ph type="title"/>
          </p:nvPr>
        </p:nvSpPr>
        <p:spPr>
          <a:xfrm>
            <a:off x="679400" y="2561800"/>
            <a:ext cx="10833200" cy="173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0" name="Google Shape;20;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92901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15600" y="496967"/>
            <a:ext cx="11360800" cy="8600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5" name="Google Shape;35;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45069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cxnSp>
        <p:nvCxnSpPr>
          <p:cNvPr id="37" name="Google Shape;37;p7"/>
          <p:cNvCxnSpPr/>
          <p:nvPr/>
        </p:nvCxnSpPr>
        <p:spPr>
          <a:xfrm>
            <a:off x="548059" y="1890363"/>
            <a:ext cx="513600" cy="0"/>
          </a:xfrm>
          <a:prstGeom prst="straightConnector1">
            <a:avLst/>
          </a:prstGeom>
          <a:noFill/>
          <a:ln w="28575" cap="flat" cmpd="sng">
            <a:solidFill>
              <a:schemeClr val="dk1"/>
            </a:solidFill>
            <a:prstDash val="solid"/>
            <a:round/>
            <a:headEnd type="none" w="sm" len="sm"/>
            <a:tailEnd type="none" w="sm" len="sm"/>
          </a:ln>
        </p:spPr>
      </p:cxnSp>
      <p:sp>
        <p:nvSpPr>
          <p:cNvPr id="38" name="Google Shape;38;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9" name="Google Shape;39;p7"/>
          <p:cNvSpPr txBox="1">
            <a:spLocks noGrp="1"/>
          </p:cNvSpPr>
          <p:nvPr>
            <p:ph type="body" idx="1"/>
          </p:nvPr>
        </p:nvSpPr>
        <p:spPr>
          <a:xfrm>
            <a:off x="415600" y="2187133"/>
            <a:ext cx="3744000" cy="3905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40" name="Google Shape;40;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29157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1"/>
        <p:cNvGrpSpPr/>
        <p:nvPr/>
      </p:nvGrpSpPr>
      <p:grpSpPr>
        <a:xfrm>
          <a:off x="0" y="0"/>
          <a:ext cx="0" cy="0"/>
          <a:chOff x="0" y="0"/>
          <a:chExt cx="0" cy="0"/>
        </a:xfrm>
      </p:grpSpPr>
      <p:sp>
        <p:nvSpPr>
          <p:cNvPr id="42" name="Google Shape;42;p8"/>
          <p:cNvSpPr/>
          <p:nvPr/>
        </p:nvSpPr>
        <p:spPr>
          <a:xfrm>
            <a:off x="782295" y="0"/>
            <a:ext cx="10627600" cy="88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8"/>
          <p:cNvSpPr/>
          <p:nvPr/>
        </p:nvSpPr>
        <p:spPr>
          <a:xfrm>
            <a:off x="782295" y="6769200"/>
            <a:ext cx="10627600" cy="88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5600"/>
            </a:lvl1pPr>
            <a:lvl2pPr lvl="1">
              <a:spcBef>
                <a:spcPts val="0"/>
              </a:spcBef>
              <a:spcAft>
                <a:spcPts val="0"/>
              </a:spcAft>
              <a:buSzPts val="4200"/>
              <a:buNone/>
              <a:defRPr sz="5600"/>
            </a:lvl2pPr>
            <a:lvl3pPr lvl="2">
              <a:spcBef>
                <a:spcPts val="0"/>
              </a:spcBef>
              <a:spcAft>
                <a:spcPts val="0"/>
              </a:spcAft>
              <a:buSzPts val="4200"/>
              <a:buNone/>
              <a:defRPr sz="5600"/>
            </a:lvl3pPr>
            <a:lvl4pPr lvl="3">
              <a:spcBef>
                <a:spcPts val="0"/>
              </a:spcBef>
              <a:spcAft>
                <a:spcPts val="0"/>
              </a:spcAft>
              <a:buSzPts val="4200"/>
              <a:buNone/>
              <a:defRPr sz="5600"/>
            </a:lvl4pPr>
            <a:lvl5pPr lvl="4">
              <a:spcBef>
                <a:spcPts val="0"/>
              </a:spcBef>
              <a:spcAft>
                <a:spcPts val="0"/>
              </a:spcAft>
              <a:buSzPts val="4200"/>
              <a:buNone/>
              <a:defRPr sz="5600"/>
            </a:lvl5pPr>
            <a:lvl6pPr lvl="5">
              <a:spcBef>
                <a:spcPts val="0"/>
              </a:spcBef>
              <a:spcAft>
                <a:spcPts val="0"/>
              </a:spcAft>
              <a:buSzPts val="4200"/>
              <a:buNone/>
              <a:defRPr sz="5600"/>
            </a:lvl6pPr>
            <a:lvl7pPr lvl="6">
              <a:spcBef>
                <a:spcPts val="0"/>
              </a:spcBef>
              <a:spcAft>
                <a:spcPts val="0"/>
              </a:spcAft>
              <a:buSzPts val="4200"/>
              <a:buNone/>
              <a:defRPr sz="5600"/>
            </a:lvl7pPr>
            <a:lvl8pPr lvl="7">
              <a:spcBef>
                <a:spcPts val="0"/>
              </a:spcBef>
              <a:spcAft>
                <a:spcPts val="0"/>
              </a:spcAft>
              <a:buSzPts val="4200"/>
              <a:buNone/>
              <a:defRPr sz="5600"/>
            </a:lvl8pPr>
            <a:lvl9pPr lvl="8">
              <a:spcBef>
                <a:spcPts val="0"/>
              </a:spcBef>
              <a:spcAft>
                <a:spcPts val="0"/>
              </a:spcAft>
              <a:buSzPts val="4200"/>
              <a:buNone/>
              <a:defRPr sz="5600"/>
            </a:lvl9pPr>
          </a:lstStyle>
          <a:p>
            <a:endParaRPr/>
          </a:p>
        </p:txBody>
      </p:sp>
      <p:sp>
        <p:nvSpPr>
          <p:cNvPr id="45" name="Google Shape;45;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384728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6"/>
        <p:cNvGrpSpPr/>
        <p:nvPr/>
      </p:nvGrpSpPr>
      <p:grpSpPr>
        <a:xfrm>
          <a:off x="0" y="0"/>
          <a:ext cx="0" cy="0"/>
          <a:chOff x="0" y="0"/>
          <a:chExt cx="0" cy="0"/>
        </a:xfrm>
      </p:grpSpPr>
      <p:sp>
        <p:nvSpPr>
          <p:cNvPr id="47" name="Google Shape;47;p9"/>
          <p:cNvSpPr/>
          <p:nvPr/>
        </p:nvSpPr>
        <p:spPr>
          <a:xfrm>
            <a:off x="6096000" y="-1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48" name="Google Shape;48;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49" name="Google Shape;49;p9"/>
          <p:cNvSpPr txBox="1">
            <a:spLocks noGrp="1"/>
          </p:cNvSpPr>
          <p:nvPr>
            <p:ph type="title"/>
          </p:nvPr>
        </p:nvSpPr>
        <p:spPr>
          <a:xfrm>
            <a:off x="354000" y="1446167"/>
            <a:ext cx="5393600" cy="22760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0" name="Google Shape;50;p9"/>
          <p:cNvSpPr txBox="1">
            <a:spLocks noGrp="1"/>
          </p:cNvSpPr>
          <p:nvPr>
            <p:ph type="subTitle" idx="1"/>
          </p:nvPr>
        </p:nvSpPr>
        <p:spPr>
          <a:xfrm>
            <a:off x="354000" y="3793600"/>
            <a:ext cx="5393600" cy="1895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6"/>
              </a:buClr>
              <a:buSzPts val="2100"/>
              <a:buNone/>
              <a:defRPr sz="2800">
                <a:solidFill>
                  <a:schemeClr val="accent6"/>
                </a:solidFill>
              </a:defRPr>
            </a:lvl1pPr>
            <a:lvl2pPr lvl="1" algn="ctr">
              <a:lnSpc>
                <a:spcPct val="100000"/>
              </a:lnSpc>
              <a:spcBef>
                <a:spcPts val="0"/>
              </a:spcBef>
              <a:spcAft>
                <a:spcPts val="0"/>
              </a:spcAft>
              <a:buClr>
                <a:schemeClr val="accent6"/>
              </a:buClr>
              <a:buSzPts val="2100"/>
              <a:buNone/>
              <a:defRPr sz="2800">
                <a:solidFill>
                  <a:schemeClr val="accent6"/>
                </a:solidFill>
              </a:defRPr>
            </a:lvl2pPr>
            <a:lvl3pPr lvl="2" algn="ctr">
              <a:lnSpc>
                <a:spcPct val="100000"/>
              </a:lnSpc>
              <a:spcBef>
                <a:spcPts val="0"/>
              </a:spcBef>
              <a:spcAft>
                <a:spcPts val="0"/>
              </a:spcAft>
              <a:buClr>
                <a:schemeClr val="accent6"/>
              </a:buClr>
              <a:buSzPts val="2100"/>
              <a:buNone/>
              <a:defRPr sz="2800">
                <a:solidFill>
                  <a:schemeClr val="accent6"/>
                </a:solidFill>
              </a:defRPr>
            </a:lvl3pPr>
            <a:lvl4pPr lvl="3" algn="ctr">
              <a:lnSpc>
                <a:spcPct val="100000"/>
              </a:lnSpc>
              <a:spcBef>
                <a:spcPts val="0"/>
              </a:spcBef>
              <a:spcAft>
                <a:spcPts val="0"/>
              </a:spcAft>
              <a:buClr>
                <a:schemeClr val="accent6"/>
              </a:buClr>
              <a:buSzPts val="2100"/>
              <a:buNone/>
              <a:defRPr sz="2800">
                <a:solidFill>
                  <a:schemeClr val="accent6"/>
                </a:solidFill>
              </a:defRPr>
            </a:lvl4pPr>
            <a:lvl5pPr lvl="4" algn="ctr">
              <a:lnSpc>
                <a:spcPct val="100000"/>
              </a:lnSpc>
              <a:spcBef>
                <a:spcPts val="0"/>
              </a:spcBef>
              <a:spcAft>
                <a:spcPts val="0"/>
              </a:spcAft>
              <a:buClr>
                <a:schemeClr val="accent6"/>
              </a:buClr>
              <a:buSzPts val="2100"/>
              <a:buNone/>
              <a:defRPr sz="2800">
                <a:solidFill>
                  <a:schemeClr val="accent6"/>
                </a:solidFill>
              </a:defRPr>
            </a:lvl5pPr>
            <a:lvl6pPr lvl="5" algn="ctr">
              <a:lnSpc>
                <a:spcPct val="100000"/>
              </a:lnSpc>
              <a:spcBef>
                <a:spcPts val="0"/>
              </a:spcBef>
              <a:spcAft>
                <a:spcPts val="0"/>
              </a:spcAft>
              <a:buClr>
                <a:schemeClr val="accent6"/>
              </a:buClr>
              <a:buSzPts val="2100"/>
              <a:buNone/>
              <a:defRPr sz="2800">
                <a:solidFill>
                  <a:schemeClr val="accent6"/>
                </a:solidFill>
              </a:defRPr>
            </a:lvl6pPr>
            <a:lvl7pPr lvl="6" algn="ctr">
              <a:lnSpc>
                <a:spcPct val="100000"/>
              </a:lnSpc>
              <a:spcBef>
                <a:spcPts val="0"/>
              </a:spcBef>
              <a:spcAft>
                <a:spcPts val="0"/>
              </a:spcAft>
              <a:buClr>
                <a:schemeClr val="accent6"/>
              </a:buClr>
              <a:buSzPts val="2100"/>
              <a:buNone/>
              <a:defRPr sz="2800">
                <a:solidFill>
                  <a:schemeClr val="accent6"/>
                </a:solidFill>
              </a:defRPr>
            </a:lvl7pPr>
            <a:lvl8pPr lvl="7" algn="ctr">
              <a:lnSpc>
                <a:spcPct val="100000"/>
              </a:lnSpc>
              <a:spcBef>
                <a:spcPts val="0"/>
              </a:spcBef>
              <a:spcAft>
                <a:spcPts val="0"/>
              </a:spcAft>
              <a:buClr>
                <a:schemeClr val="accent6"/>
              </a:buClr>
              <a:buSzPts val="2100"/>
              <a:buNone/>
              <a:defRPr sz="2800">
                <a:solidFill>
                  <a:schemeClr val="accent6"/>
                </a:solidFill>
              </a:defRPr>
            </a:lvl8pPr>
            <a:lvl9pPr lvl="8" algn="ctr">
              <a:lnSpc>
                <a:spcPct val="100000"/>
              </a:lnSpc>
              <a:spcBef>
                <a:spcPts val="0"/>
              </a:spcBef>
              <a:spcAft>
                <a:spcPts val="0"/>
              </a:spcAft>
              <a:buClr>
                <a:schemeClr val="accent6"/>
              </a:buClr>
              <a:buSzPts val="2100"/>
              <a:buNone/>
              <a:defRPr sz="2800">
                <a:solidFill>
                  <a:schemeClr val="accent6"/>
                </a:solidFill>
              </a:defRPr>
            </a:lvl9pPr>
          </a:lstStyle>
          <a:p>
            <a:endParaRPr/>
          </a:p>
        </p:txBody>
      </p:sp>
      <p:sp>
        <p:nvSpPr>
          <p:cNvPr id="51" name="Google Shape;51;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Clr>
                <a:schemeClr val="accent1"/>
              </a:buClr>
              <a:buSzPts val="1800"/>
              <a:buChar char="●"/>
              <a:defRPr>
                <a:solidFill>
                  <a:schemeClr val="accent1"/>
                </a:solidFill>
              </a:defRPr>
            </a:lvl1pPr>
            <a:lvl2pPr marL="1219170" lvl="1" indent="-423323">
              <a:spcBef>
                <a:spcPts val="2133"/>
              </a:spcBef>
              <a:spcAft>
                <a:spcPts val="0"/>
              </a:spcAft>
              <a:buClr>
                <a:schemeClr val="accent1"/>
              </a:buClr>
              <a:buSzPts val="1400"/>
              <a:buChar char="○"/>
              <a:defRPr>
                <a:solidFill>
                  <a:schemeClr val="accent1"/>
                </a:solidFill>
              </a:defRPr>
            </a:lvl2pPr>
            <a:lvl3pPr marL="1828754" lvl="2" indent="-423323">
              <a:spcBef>
                <a:spcPts val="2133"/>
              </a:spcBef>
              <a:spcAft>
                <a:spcPts val="0"/>
              </a:spcAft>
              <a:buClr>
                <a:schemeClr val="accent1"/>
              </a:buClr>
              <a:buSzPts val="1400"/>
              <a:buChar char="■"/>
              <a:defRPr>
                <a:solidFill>
                  <a:schemeClr val="accent1"/>
                </a:solidFill>
              </a:defRPr>
            </a:lvl3pPr>
            <a:lvl4pPr marL="2438339" lvl="3" indent="-423323">
              <a:spcBef>
                <a:spcPts val="2133"/>
              </a:spcBef>
              <a:spcAft>
                <a:spcPts val="0"/>
              </a:spcAft>
              <a:buClr>
                <a:schemeClr val="accent1"/>
              </a:buClr>
              <a:buSzPts val="1400"/>
              <a:buChar char="●"/>
              <a:defRPr>
                <a:solidFill>
                  <a:schemeClr val="accent1"/>
                </a:solidFill>
              </a:defRPr>
            </a:lvl4pPr>
            <a:lvl5pPr marL="3047924" lvl="4" indent="-423323">
              <a:spcBef>
                <a:spcPts val="2133"/>
              </a:spcBef>
              <a:spcAft>
                <a:spcPts val="0"/>
              </a:spcAft>
              <a:buClr>
                <a:schemeClr val="accent1"/>
              </a:buClr>
              <a:buSzPts val="1400"/>
              <a:buChar char="○"/>
              <a:defRPr>
                <a:solidFill>
                  <a:schemeClr val="accent1"/>
                </a:solidFill>
              </a:defRPr>
            </a:lvl5pPr>
            <a:lvl6pPr marL="3657509" lvl="5" indent="-423323">
              <a:spcBef>
                <a:spcPts val="2133"/>
              </a:spcBef>
              <a:spcAft>
                <a:spcPts val="0"/>
              </a:spcAft>
              <a:buClr>
                <a:schemeClr val="accent1"/>
              </a:buClr>
              <a:buSzPts val="1400"/>
              <a:buChar char="■"/>
              <a:defRPr>
                <a:solidFill>
                  <a:schemeClr val="accent1"/>
                </a:solidFill>
              </a:defRPr>
            </a:lvl6pPr>
            <a:lvl7pPr marL="4267093" lvl="6" indent="-423323">
              <a:spcBef>
                <a:spcPts val="2133"/>
              </a:spcBef>
              <a:spcAft>
                <a:spcPts val="0"/>
              </a:spcAft>
              <a:buClr>
                <a:schemeClr val="accent1"/>
              </a:buClr>
              <a:buSzPts val="1400"/>
              <a:buChar char="●"/>
              <a:defRPr>
                <a:solidFill>
                  <a:schemeClr val="accent1"/>
                </a:solidFill>
              </a:defRPr>
            </a:lvl7pPr>
            <a:lvl8pPr marL="4876678" lvl="7" indent="-423323">
              <a:spcBef>
                <a:spcPts val="2133"/>
              </a:spcBef>
              <a:spcAft>
                <a:spcPts val="0"/>
              </a:spcAft>
              <a:buClr>
                <a:schemeClr val="accent1"/>
              </a:buClr>
              <a:buSzPts val="1400"/>
              <a:buChar char="○"/>
              <a:defRPr>
                <a:solidFill>
                  <a:schemeClr val="accent1"/>
                </a:solidFill>
              </a:defRPr>
            </a:lvl8pPr>
            <a:lvl9pPr marL="5486263" lvl="8" indent="-423323">
              <a:spcBef>
                <a:spcPts val="2133"/>
              </a:spcBef>
              <a:spcAft>
                <a:spcPts val="2133"/>
              </a:spcAft>
              <a:buClr>
                <a:schemeClr val="accent1"/>
              </a:buClr>
              <a:buSzPts val="1400"/>
              <a:buChar char="■"/>
              <a:defRPr>
                <a:solidFill>
                  <a:schemeClr val="accent1"/>
                </a:solidFill>
              </a:defRPr>
            </a:lvl9pPr>
          </a:lstStyle>
          <a:p>
            <a:endParaRPr/>
          </a:p>
        </p:txBody>
      </p:sp>
      <p:sp>
        <p:nvSpPr>
          <p:cNvPr id="52" name="Google Shape;52;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97388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55" name="Google Shape;55;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1617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51472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6"/>
        <p:cNvGrpSpPr/>
        <p:nvPr/>
      </p:nvGrpSpPr>
      <p:grpSpPr>
        <a:xfrm>
          <a:off x="0" y="0"/>
          <a:ext cx="0" cy="0"/>
          <a:chOff x="0" y="0"/>
          <a:chExt cx="0" cy="0"/>
        </a:xfrm>
      </p:grpSpPr>
      <p:sp>
        <p:nvSpPr>
          <p:cNvPr id="57" name="Google Shape;57;p11"/>
          <p:cNvSpPr/>
          <p:nvPr/>
        </p:nvSpPr>
        <p:spPr>
          <a:xfrm>
            <a:off x="782295" y="0"/>
            <a:ext cx="10627600" cy="88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11"/>
          <p:cNvSpPr/>
          <p:nvPr/>
        </p:nvSpPr>
        <p:spPr>
          <a:xfrm>
            <a:off x="782295" y="6769200"/>
            <a:ext cx="10627600" cy="88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11"/>
          <p:cNvSpPr txBox="1">
            <a:spLocks noGrp="1"/>
          </p:cNvSpPr>
          <p:nvPr>
            <p:ph type="title" hasCustomPrompt="1"/>
          </p:nvPr>
        </p:nvSpPr>
        <p:spPr>
          <a:xfrm>
            <a:off x="782300" y="1805051"/>
            <a:ext cx="10627600" cy="2051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6"/>
              </a:buClr>
              <a:buSzPts val="10800"/>
              <a:buNone/>
              <a:defRPr sz="14400">
                <a:solidFill>
                  <a:schemeClr val="accent6"/>
                </a:solidFill>
              </a:defRPr>
            </a:lvl1pPr>
            <a:lvl2pPr lvl="1" algn="ctr">
              <a:spcBef>
                <a:spcPts val="0"/>
              </a:spcBef>
              <a:spcAft>
                <a:spcPts val="0"/>
              </a:spcAft>
              <a:buClr>
                <a:schemeClr val="accent6"/>
              </a:buClr>
              <a:buSzPts val="10800"/>
              <a:buNone/>
              <a:defRPr sz="14400">
                <a:solidFill>
                  <a:schemeClr val="accent6"/>
                </a:solidFill>
              </a:defRPr>
            </a:lvl2pPr>
            <a:lvl3pPr lvl="2" algn="ctr">
              <a:spcBef>
                <a:spcPts val="0"/>
              </a:spcBef>
              <a:spcAft>
                <a:spcPts val="0"/>
              </a:spcAft>
              <a:buClr>
                <a:schemeClr val="accent6"/>
              </a:buClr>
              <a:buSzPts val="10800"/>
              <a:buNone/>
              <a:defRPr sz="14400">
                <a:solidFill>
                  <a:schemeClr val="accent6"/>
                </a:solidFill>
              </a:defRPr>
            </a:lvl3pPr>
            <a:lvl4pPr lvl="3" algn="ctr">
              <a:spcBef>
                <a:spcPts val="0"/>
              </a:spcBef>
              <a:spcAft>
                <a:spcPts val="0"/>
              </a:spcAft>
              <a:buClr>
                <a:schemeClr val="accent6"/>
              </a:buClr>
              <a:buSzPts val="10800"/>
              <a:buNone/>
              <a:defRPr sz="14400">
                <a:solidFill>
                  <a:schemeClr val="accent6"/>
                </a:solidFill>
              </a:defRPr>
            </a:lvl4pPr>
            <a:lvl5pPr lvl="4" algn="ctr">
              <a:spcBef>
                <a:spcPts val="0"/>
              </a:spcBef>
              <a:spcAft>
                <a:spcPts val="0"/>
              </a:spcAft>
              <a:buClr>
                <a:schemeClr val="accent6"/>
              </a:buClr>
              <a:buSzPts val="10800"/>
              <a:buNone/>
              <a:defRPr sz="14400">
                <a:solidFill>
                  <a:schemeClr val="accent6"/>
                </a:solidFill>
              </a:defRPr>
            </a:lvl5pPr>
            <a:lvl6pPr lvl="5" algn="ctr">
              <a:spcBef>
                <a:spcPts val="0"/>
              </a:spcBef>
              <a:spcAft>
                <a:spcPts val="0"/>
              </a:spcAft>
              <a:buClr>
                <a:schemeClr val="accent6"/>
              </a:buClr>
              <a:buSzPts val="10800"/>
              <a:buNone/>
              <a:defRPr sz="14400">
                <a:solidFill>
                  <a:schemeClr val="accent6"/>
                </a:solidFill>
              </a:defRPr>
            </a:lvl6pPr>
            <a:lvl7pPr lvl="6" algn="ctr">
              <a:spcBef>
                <a:spcPts val="0"/>
              </a:spcBef>
              <a:spcAft>
                <a:spcPts val="0"/>
              </a:spcAft>
              <a:buClr>
                <a:schemeClr val="accent6"/>
              </a:buClr>
              <a:buSzPts val="10800"/>
              <a:buNone/>
              <a:defRPr sz="14400">
                <a:solidFill>
                  <a:schemeClr val="accent6"/>
                </a:solidFill>
              </a:defRPr>
            </a:lvl7pPr>
            <a:lvl8pPr lvl="7" algn="ctr">
              <a:spcBef>
                <a:spcPts val="0"/>
              </a:spcBef>
              <a:spcAft>
                <a:spcPts val="0"/>
              </a:spcAft>
              <a:buClr>
                <a:schemeClr val="accent6"/>
              </a:buClr>
              <a:buSzPts val="10800"/>
              <a:buNone/>
              <a:defRPr sz="14400">
                <a:solidFill>
                  <a:schemeClr val="accent6"/>
                </a:solidFill>
              </a:defRPr>
            </a:lvl8pPr>
            <a:lvl9pPr lvl="8" algn="ctr">
              <a:spcBef>
                <a:spcPts val="0"/>
              </a:spcBef>
              <a:spcAft>
                <a:spcPts val="0"/>
              </a:spcAft>
              <a:buClr>
                <a:schemeClr val="accent6"/>
              </a:buClr>
              <a:buSzPts val="10800"/>
              <a:buNone/>
              <a:defRPr sz="14400">
                <a:solidFill>
                  <a:schemeClr val="accent6"/>
                </a:solidFill>
              </a:defRPr>
            </a:lvl9pPr>
          </a:lstStyle>
          <a:p>
            <a:r>
              <a:t>xx%</a:t>
            </a:r>
          </a:p>
        </p:txBody>
      </p:sp>
      <p:sp>
        <p:nvSpPr>
          <p:cNvPr id="60" name="Google Shape;60;p11"/>
          <p:cNvSpPr txBox="1">
            <a:spLocks noGrp="1"/>
          </p:cNvSpPr>
          <p:nvPr>
            <p:ph type="body" idx="1"/>
          </p:nvPr>
        </p:nvSpPr>
        <p:spPr>
          <a:xfrm>
            <a:off x="782300" y="3957851"/>
            <a:ext cx="10627600" cy="14288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61" name="Google Shape;61;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653499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1277600" y="4208318"/>
            <a:ext cx="914400" cy="467591"/>
          </a:xfrm>
          <a:custGeom>
            <a:avLst/>
            <a:gdLst/>
            <a:ahLst/>
            <a:cxnLst/>
            <a:rect l="l" t="t" r="r" b="b"/>
            <a:pathLst>
              <a:path w="685800" h="685800">
                <a:moveTo>
                  <a:pt x="0" y="685799"/>
                </a:moveTo>
                <a:lnTo>
                  <a:pt x="685800" y="685799"/>
                </a:lnTo>
                <a:lnTo>
                  <a:pt x="685800" y="0"/>
                </a:lnTo>
                <a:lnTo>
                  <a:pt x="0" y="0"/>
                </a:lnTo>
                <a:lnTo>
                  <a:pt x="0" y="685799"/>
                </a:lnTo>
                <a:close/>
              </a:path>
            </a:pathLst>
          </a:custGeom>
          <a:solidFill>
            <a:srgbClr val="2E5796"/>
          </a:solidFill>
        </p:spPr>
        <p:txBody>
          <a:bodyPr wrap="square" lIns="0" tIns="0" rIns="0" bIns="0" rtlCol="0"/>
          <a:lstStyle/>
          <a:p>
            <a:endParaRPr sz="1227"/>
          </a:p>
        </p:txBody>
      </p:sp>
      <p:sp>
        <p:nvSpPr>
          <p:cNvPr id="17" name="bg object 17"/>
          <p:cNvSpPr/>
          <p:nvPr/>
        </p:nvSpPr>
        <p:spPr>
          <a:xfrm>
            <a:off x="11277600" y="0"/>
            <a:ext cx="914400" cy="3740727"/>
          </a:xfrm>
          <a:custGeom>
            <a:avLst/>
            <a:gdLst/>
            <a:ahLst/>
            <a:cxnLst/>
            <a:rect l="l" t="t" r="r" b="b"/>
            <a:pathLst>
              <a:path w="685800" h="5486400">
                <a:moveTo>
                  <a:pt x="0" y="5486400"/>
                </a:moveTo>
                <a:lnTo>
                  <a:pt x="685800" y="5486400"/>
                </a:lnTo>
                <a:lnTo>
                  <a:pt x="685800" y="0"/>
                </a:lnTo>
                <a:lnTo>
                  <a:pt x="0" y="0"/>
                </a:lnTo>
                <a:lnTo>
                  <a:pt x="0" y="5486400"/>
                </a:lnTo>
                <a:close/>
              </a:path>
            </a:pathLst>
          </a:custGeom>
          <a:solidFill>
            <a:srgbClr val="2E5796"/>
          </a:solidFill>
        </p:spPr>
        <p:txBody>
          <a:bodyPr wrap="square" lIns="0" tIns="0" rIns="0" bIns="0" rtlCol="0"/>
          <a:lstStyle/>
          <a:p>
            <a:endParaRPr sz="1227"/>
          </a:p>
        </p:txBody>
      </p:sp>
      <p:sp>
        <p:nvSpPr>
          <p:cNvPr id="18" name="bg object 18"/>
          <p:cNvSpPr/>
          <p:nvPr/>
        </p:nvSpPr>
        <p:spPr>
          <a:xfrm>
            <a:off x="11277600" y="3740727"/>
            <a:ext cx="914400" cy="467591"/>
          </a:xfrm>
          <a:custGeom>
            <a:avLst/>
            <a:gdLst/>
            <a:ahLst/>
            <a:cxnLst/>
            <a:rect l="l" t="t" r="r" b="b"/>
            <a:pathLst>
              <a:path w="685800" h="685800">
                <a:moveTo>
                  <a:pt x="685800" y="0"/>
                </a:moveTo>
                <a:lnTo>
                  <a:pt x="0" y="0"/>
                </a:lnTo>
                <a:lnTo>
                  <a:pt x="0" y="685800"/>
                </a:lnTo>
                <a:lnTo>
                  <a:pt x="685800" y="685800"/>
                </a:lnTo>
                <a:lnTo>
                  <a:pt x="685800" y="0"/>
                </a:lnTo>
                <a:close/>
              </a:path>
            </a:pathLst>
          </a:custGeom>
          <a:solidFill>
            <a:srgbClr val="FF66FF"/>
          </a:solidFill>
        </p:spPr>
        <p:txBody>
          <a:bodyPr wrap="square" lIns="0" tIns="0" rIns="0" bIns="0" rtlCol="0"/>
          <a:lstStyle/>
          <a:p>
            <a:endParaRPr sz="1227"/>
          </a:p>
        </p:txBody>
      </p:sp>
      <p:sp>
        <p:nvSpPr>
          <p:cNvPr id="2" name="Holder 2"/>
          <p:cNvSpPr>
            <a:spLocks noGrp="1"/>
          </p:cNvSpPr>
          <p:nvPr>
            <p:ph type="title"/>
          </p:nvPr>
        </p:nvSpPr>
        <p:spPr/>
        <p:txBody>
          <a:bodyPr lIns="0" tIns="0" rIns="0" bIns="0"/>
          <a:lstStyle>
            <a:lvl1pPr>
              <a:defRPr sz="3136" b="0" i="0">
                <a:solidFill>
                  <a:srgbClr val="2E5796"/>
                </a:solidFill>
                <a:latin typeface="Cambria"/>
                <a:cs typeface="Cambria"/>
              </a:defRPr>
            </a:lvl1pPr>
          </a:lstStyle>
          <a:p>
            <a:endParaRPr/>
          </a:p>
        </p:txBody>
      </p:sp>
      <p:sp>
        <p:nvSpPr>
          <p:cNvPr id="3" name="Holder 3"/>
          <p:cNvSpPr>
            <a:spLocks noGrp="1"/>
          </p:cNvSpPr>
          <p:nvPr>
            <p:ph type="body" idx="1"/>
          </p:nvPr>
        </p:nvSpPr>
        <p:spPr/>
        <p:txBody>
          <a:bodyPr lIns="0" tIns="0" rIns="0" bIns="0"/>
          <a:lstStyle>
            <a:lvl1pPr>
              <a:defRPr sz="15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393746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cSld name="1_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4675909"/>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0CCD9"/>
          </a:solidFill>
        </p:spPr>
        <p:txBody>
          <a:bodyPr wrap="square" lIns="0" tIns="0" rIns="0" bIns="0" rtlCol="0"/>
          <a:lstStyle/>
          <a:p>
            <a:endParaRPr sz="1227"/>
          </a:p>
        </p:txBody>
      </p:sp>
      <p:sp>
        <p:nvSpPr>
          <p:cNvPr id="2" name="Holder 2"/>
          <p:cNvSpPr>
            <a:spLocks noGrp="1"/>
          </p:cNvSpPr>
          <p:nvPr>
            <p:ph type="title"/>
          </p:nvPr>
        </p:nvSpPr>
        <p:spPr/>
        <p:txBody>
          <a:bodyPr lIns="0" tIns="0" rIns="0" bIns="0"/>
          <a:lstStyle>
            <a:lvl1pPr>
              <a:defRPr sz="3136" b="0" i="0">
                <a:solidFill>
                  <a:srgbClr val="2E5796"/>
                </a:solidFill>
                <a:latin typeface="Cambria"/>
                <a:cs typeface="Cambr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160125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02264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59766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6037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4352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4857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9186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363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30984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1722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32566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2630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81160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605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9/19/2022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94134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9/19/2022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393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887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62225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64486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9/19/2022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637881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9/19/2022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431477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496967"/>
            <a:ext cx="11360800" cy="860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200"/>
              <a:buFont typeface="Playfair Display"/>
              <a:buNone/>
              <a:defRPr sz="3200" b="1">
                <a:solidFill>
                  <a:schemeClr val="dk2"/>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415600" y="1890400"/>
            <a:ext cx="11360800" cy="4201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1"/>
                </a:solidFill>
                <a:latin typeface="Lato"/>
                <a:ea typeface="Lato"/>
                <a:cs typeface="Lato"/>
                <a:sym typeface="Lato"/>
              </a:defRPr>
            </a:lvl1pPr>
            <a:lvl2pPr lvl="1" algn="r">
              <a:buNone/>
              <a:defRPr sz="1333">
                <a:solidFill>
                  <a:schemeClr val="dk1"/>
                </a:solidFill>
                <a:latin typeface="Lato"/>
                <a:ea typeface="Lato"/>
                <a:cs typeface="Lato"/>
                <a:sym typeface="Lato"/>
              </a:defRPr>
            </a:lvl2pPr>
            <a:lvl3pPr lvl="2" algn="r">
              <a:buNone/>
              <a:defRPr sz="1333">
                <a:solidFill>
                  <a:schemeClr val="dk1"/>
                </a:solidFill>
                <a:latin typeface="Lato"/>
                <a:ea typeface="Lato"/>
                <a:cs typeface="Lato"/>
                <a:sym typeface="Lato"/>
              </a:defRPr>
            </a:lvl3pPr>
            <a:lvl4pPr lvl="3" algn="r">
              <a:buNone/>
              <a:defRPr sz="1333">
                <a:solidFill>
                  <a:schemeClr val="dk1"/>
                </a:solidFill>
                <a:latin typeface="Lato"/>
                <a:ea typeface="Lato"/>
                <a:cs typeface="Lato"/>
                <a:sym typeface="Lato"/>
              </a:defRPr>
            </a:lvl4pPr>
            <a:lvl5pPr lvl="4" algn="r">
              <a:buNone/>
              <a:defRPr sz="1333">
                <a:solidFill>
                  <a:schemeClr val="dk1"/>
                </a:solidFill>
                <a:latin typeface="Lato"/>
                <a:ea typeface="Lato"/>
                <a:cs typeface="Lato"/>
                <a:sym typeface="Lato"/>
              </a:defRPr>
            </a:lvl5pPr>
            <a:lvl6pPr lvl="5" algn="r">
              <a:buNone/>
              <a:defRPr sz="1333">
                <a:solidFill>
                  <a:schemeClr val="dk1"/>
                </a:solidFill>
                <a:latin typeface="Lato"/>
                <a:ea typeface="Lato"/>
                <a:cs typeface="Lato"/>
                <a:sym typeface="Lato"/>
              </a:defRPr>
            </a:lvl6pPr>
            <a:lvl7pPr lvl="6" algn="r">
              <a:buNone/>
              <a:defRPr sz="1333">
                <a:solidFill>
                  <a:schemeClr val="dk1"/>
                </a:solidFill>
                <a:latin typeface="Lato"/>
                <a:ea typeface="Lato"/>
                <a:cs typeface="Lato"/>
                <a:sym typeface="Lato"/>
              </a:defRPr>
            </a:lvl7pPr>
            <a:lvl8pPr lvl="7" algn="r">
              <a:buNone/>
              <a:defRPr sz="1333">
                <a:solidFill>
                  <a:schemeClr val="dk1"/>
                </a:solidFill>
                <a:latin typeface="Lato"/>
                <a:ea typeface="Lato"/>
                <a:cs typeface="Lato"/>
                <a:sym typeface="Lato"/>
              </a:defRPr>
            </a:lvl8pPr>
            <a:lvl9pPr lvl="8" algn="r">
              <a:buNone/>
              <a:defRPr sz="1333">
                <a:solidFill>
                  <a:schemeClr val="dk1"/>
                </a:solidFill>
                <a:latin typeface="Lato"/>
                <a:ea typeface="Lato"/>
                <a:cs typeface="Lato"/>
                <a:sym typeface="La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72257506"/>
      </p:ext>
    </p:extLst>
  </p:cSld>
  <p:clrMap bg1="lt1" tx1="dk1" bg2="dk2" tx2="lt2" accent1="accent1" accent2="accent2" accent3="accent3" accent4="accent4" accent5="accent5" accent6="accent6" hlink="hlink" folHlink="folHlink"/>
  <p:sldLayoutIdLst>
    <p:sldLayoutId id="2147483833" r:id="rId1"/>
    <p:sldLayoutId id="2147483834" r:id="rId2"/>
    <p:sldLayoutId id="2147483837" r:id="rId3"/>
    <p:sldLayoutId id="2147483838" r:id="rId4"/>
    <p:sldLayoutId id="2147483839" r:id="rId5"/>
    <p:sldLayoutId id="2147483840" r:id="rId6"/>
    <p:sldLayoutId id="2147483841" r:id="rId7"/>
    <p:sldLayoutId id="2147483842" r:id="rId8"/>
    <p:sldLayoutId id="2147483855" r:id="rId9"/>
    <p:sldLayoutId id="2147483856" r:id="rId10"/>
    <p:sldLayoutId id="214748385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2813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33.xml"/><Relationship Id="rId4" Type="http://schemas.openxmlformats.org/officeDocument/2006/relationships/image" Target="../media/image32.jpg"/></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33.xml"/><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33.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1.jpg"/><Relationship Id="rId7" Type="http://schemas.openxmlformats.org/officeDocument/2006/relationships/image" Target="../media/image38.png"/><Relationship Id="rId2" Type="http://schemas.openxmlformats.org/officeDocument/2006/relationships/image" Target="../media/image30.png"/><Relationship Id="rId1" Type="http://schemas.openxmlformats.org/officeDocument/2006/relationships/slideLayout" Target="../slideLayouts/slideLayout33.xml"/><Relationship Id="rId6" Type="http://schemas.openxmlformats.org/officeDocument/2006/relationships/image" Target="../media/image37.jpg"/><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3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31.xml"/><Relationship Id="rId5" Type="http://schemas.openxmlformats.org/officeDocument/2006/relationships/image" Target="../media/image46.jp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hyperlink" Target="http://www.federalregister.gov/documents/2016/09/21/2016-" TargetMode="External"/><Relationship Id="rId2" Type="http://schemas.openxmlformats.org/officeDocument/2006/relationships/hyperlink" Target="http://www.govinfo.gov/content/pkg/FR-2012-02-03/pdf/2012-" TargetMode="Externa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png"/><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png"/><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png"/><Relationship Id="rId1" Type="http://schemas.openxmlformats.org/officeDocument/2006/relationships/slideLayout" Target="../slideLayouts/slideLayout33.xml"/><Relationship Id="rId5" Type="http://schemas.openxmlformats.org/officeDocument/2006/relationships/image" Target="../media/image57.jpg"/><Relationship Id="rId4" Type="http://schemas.openxmlformats.org/officeDocument/2006/relationships/image" Target="../media/image56.png"/></Relationships>
</file>

<file path=ppt/slides/_rels/slide4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png"/><Relationship Id="rId1" Type="http://schemas.openxmlformats.org/officeDocument/2006/relationships/slideLayout" Target="../slideLayouts/slideLayout33.xml"/><Relationship Id="rId5" Type="http://schemas.openxmlformats.org/officeDocument/2006/relationships/image" Target="../media/image57.jpg"/><Relationship Id="rId4" Type="http://schemas.openxmlformats.org/officeDocument/2006/relationships/image" Target="../media/image6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31.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g"/><Relationship Id="rId1" Type="http://schemas.openxmlformats.org/officeDocument/2006/relationships/slideLayout" Target="../slideLayouts/slideLayout33.xml"/><Relationship Id="rId4" Type="http://schemas.openxmlformats.org/officeDocument/2006/relationships/image" Target="../media/image64.png"/></Relationships>
</file>

<file path=ppt/slides/_rels/slide54.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www.hudexchange.info/homelessness-assistance/resources-for-lgbt-homelessness/#resources-for-homeless-lgbtq-individuals-in-crisis" TargetMode="External"/><Relationship Id="rId1" Type="http://schemas.openxmlformats.org/officeDocument/2006/relationships/slideLayout" Target="../slideLayouts/slideLayout31.xml"/><Relationship Id="rId5" Type="http://schemas.openxmlformats.org/officeDocument/2006/relationships/hyperlink" Target="https://www.hud.gov/program_offices/fair_housing_equal_opp/housing_discrimination_and_persons_identifying_lgbtq#%3A~%3Atext%3DPursuant%20to%20that%20Executive%20Order%2Corientation%20and%20gender%20identity%20under" TargetMode="External"/><Relationship Id="rId4" Type="http://schemas.openxmlformats.org/officeDocument/2006/relationships/image" Target="../media/image67.jpg"/></Relationships>
</file>

<file path=ppt/slides/_rels/slide57.xml.rels><?xml version="1.0" encoding="UTF-8" standalone="yes"?>
<Relationships xmlns="http://schemas.openxmlformats.org/package/2006/relationships"><Relationship Id="rId3" Type="http://schemas.openxmlformats.org/officeDocument/2006/relationships/hyperlink" Target="https://www.federalregister.gov/documents/2016/09/21/2016-22589/equal-access-inaccordance-with-an-individuals-gender-identity-in-community-planning-and-development" TargetMode="External"/><Relationship Id="rId2" Type="http://schemas.openxmlformats.org/officeDocument/2006/relationships/hyperlink" Target="https://www.govinfo.gov/content/pkg/FR-2012-02-03/pdf/2012-2343.pdf" TargetMode="External"/><Relationship Id="rId1" Type="http://schemas.openxmlformats.org/officeDocument/2006/relationships/slideLayout" Target="../slideLayouts/slideLayout31.xml"/><Relationship Id="rId6" Type="http://schemas.openxmlformats.org/officeDocument/2006/relationships/hyperlink" Target="https://www.hudexchange.info/resource/4951/equal-access-staff-training-scenarios/" TargetMode="External"/><Relationship Id="rId5" Type="http://schemas.openxmlformats.org/officeDocument/2006/relationships/hyperlink" Target="https://www.hudexchange.info/resource/4959/equal-access-for-transgender-people-supporting-inclusive-housing-and-shelters/" TargetMode="External"/><Relationship Id="rId4" Type="http://schemas.openxmlformats.org/officeDocument/2006/relationships/hyperlink" Target="https://www.hudexchange.info/resource/4952/equal-access-rule-project-self-assessment-tool/"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whitehouse.gov/briefing-room/presidential-actions/2021/01/20/executive-order-preventing-and-combating-discrimination-on-basis-of-gender-identity-or-sexual-orientation/" TargetMode="External"/><Relationship Id="rId2" Type="http://schemas.openxmlformats.org/officeDocument/2006/relationships/hyperlink" Target="https://www.supremecourt.gov/opinions/19pdf/17-1618_hfci.pdf" TargetMode="External"/><Relationship Id="rId1" Type="http://schemas.openxmlformats.org/officeDocument/2006/relationships/slideLayout" Target="../slideLayouts/slideLayout31.xml"/><Relationship Id="rId5" Type="http://schemas.openxmlformats.org/officeDocument/2006/relationships/hyperlink" Target="https://www.hud.gov/sites/dfiles/PA/documents/HUD_Memo_EO13988.pdf" TargetMode="External"/><Relationship Id="rId4" Type="http://schemas.openxmlformats.org/officeDocument/2006/relationships/hyperlink" Target="https://www.hud.gov/sites/dfiles/ENF/documents/Bostock%20Legal%20Memorandum%2002-09-2021.pdf"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png"/><Relationship Id="rId1" Type="http://schemas.openxmlformats.org/officeDocument/2006/relationships/slideLayout" Target="../slideLayouts/slideLayout32.xml"/><Relationship Id="rId4" Type="http://schemas.openxmlformats.org/officeDocument/2006/relationships/image" Target="../media/image69.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1.xml"/><Relationship Id="rId5" Type="http://schemas.openxmlformats.org/officeDocument/2006/relationships/hyperlink" Target="http://www.dictionary.com/" TargetMode="External"/><Relationship Id="rId4" Type="http://schemas.openxmlformats.org/officeDocument/2006/relationships/image" Target="../media/image8.jpg"/></Relationships>
</file>

<file path=ppt/slides/_rels/slide60.xml.rels><?xml version="1.0" encoding="UTF-8" standalone="yes"?>
<Relationships xmlns="http://schemas.openxmlformats.org/package/2006/relationships"><Relationship Id="rId3" Type="http://schemas.openxmlformats.org/officeDocument/2006/relationships/hyperlink" Target="mailto:simone.chriss@southernlegal.org" TargetMode="External"/><Relationship Id="rId2" Type="http://schemas.openxmlformats.org/officeDocument/2006/relationships/image" Target="../media/image6.png"/><Relationship Id="rId1" Type="http://schemas.openxmlformats.org/officeDocument/2006/relationships/slideLayout" Target="../slideLayouts/slideLayout31.xml"/><Relationship Id="rId4" Type="http://schemas.openxmlformats.org/officeDocument/2006/relationships/image" Target="../media/image70.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bit.ly/DisasterPreparednessFL-507" TargetMode="Externa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hyperlink" Target="https://www.nhc.noaa.gov/"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76.jpg"/><Relationship Id="rId5" Type="http://schemas.openxmlformats.org/officeDocument/2006/relationships/hyperlink" Target="https://www.weather.gov/mlb/" TargetMode="External"/><Relationship Id="rId4" Type="http://schemas.openxmlformats.org/officeDocument/2006/relationships/hyperlink" Target="https://twitter.com/NWSMelbourne"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seminolecountyfl.gov/departments-services/county-managers-office/prepare-seminole/"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hyperlink" Target="https://www.osceola.org/agencies-departments/emergency-management/" TargetMode="External"/><Relationship Id="rId4" Type="http://schemas.openxmlformats.org/officeDocument/2006/relationships/hyperlink" Target="https://www.orangecountyfl.net/EmergencySafety/EmergencyInformation.aspx#.YKv8AahKgU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2.xml"/></Relationships>
</file>

<file path=ppt/slides/_rels/slide70.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78.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s://member.everbridge.net/453003085614910" TargetMode="External"/><Relationship Id="rId5" Type="http://schemas.openxmlformats.org/officeDocument/2006/relationships/hyperlink" Target="https://member.everbridge.net/index/892807736724714" TargetMode="External"/><Relationship Id="rId4" Type="http://schemas.openxmlformats.org/officeDocument/2006/relationships/hyperlink" Target="https://www.floridadisaster.org/alertflorida/" TargetMode="Externa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0.png"/><Relationship Id="rId1" Type="http://schemas.openxmlformats.org/officeDocument/2006/relationships/slideLayout" Target="../slideLayouts/slideLayout3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82.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3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537023" y="1783959"/>
            <a:ext cx="4854855" cy="2966934"/>
          </a:xfrm>
        </p:spPr>
        <p:txBody>
          <a:bodyPr anchor="b">
            <a:normAutofit/>
          </a:bodyPr>
          <a:lstStyle/>
          <a:p>
            <a:pPr algn="l"/>
            <a:r>
              <a:rPr lang="en-US" sz="4400" b="1" dirty="0">
                <a:solidFill>
                  <a:schemeClr val="bg1"/>
                </a:solidFill>
                <a:latin typeface="Bell MT" panose="02020503060305020303" pitchFamily="18" charset="0"/>
              </a:rPr>
              <a:t>Monthly Members Meeting </a:t>
            </a:r>
          </a:p>
        </p:txBody>
      </p:sp>
      <p:sp>
        <p:nvSpPr>
          <p:cNvPr id="3" name="Subtitle 2"/>
          <p:cNvSpPr>
            <a:spLocks noGrp="1"/>
          </p:cNvSpPr>
          <p:nvPr>
            <p:ph type="subTitle" idx="1"/>
          </p:nvPr>
        </p:nvSpPr>
        <p:spPr>
          <a:xfrm>
            <a:off x="6537022" y="4750893"/>
            <a:ext cx="4854855" cy="1147863"/>
          </a:xfrm>
        </p:spPr>
        <p:txBody>
          <a:bodyPr anchor="t">
            <a:normAutofit/>
          </a:bodyPr>
          <a:lstStyle/>
          <a:p>
            <a:pPr algn="l"/>
            <a:r>
              <a:rPr lang="en-US" sz="2000" dirty="0">
                <a:solidFill>
                  <a:schemeClr val="bg1"/>
                </a:solidFill>
                <a:latin typeface="Bell MT" panose="02020503060305020303" pitchFamily="18" charset="0"/>
              </a:rPr>
              <a:t>May 24th, 2022</a:t>
            </a:r>
          </a:p>
          <a:p>
            <a:pPr algn="l"/>
            <a:endParaRPr lang="en-US" sz="2000" dirty="0">
              <a:solidFill>
                <a:schemeClr val="bg1"/>
              </a:solidFill>
              <a:latin typeface="Bell MT" panose="02020503060305020303" pitchFamily="18" charset="0"/>
            </a:endParaRPr>
          </a:p>
        </p:txBody>
      </p:sp>
      <p:sp>
        <p:nvSpPr>
          <p:cNvPr id="21" name="Freeform: Shape 2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7" name="Picture 26">
            <a:extLst>
              <a:ext uri="{FF2B5EF4-FFF2-40B4-BE49-F238E27FC236}">
                <a16:creationId xmlns:a16="http://schemas.microsoft.com/office/drawing/2014/main" id="{913030CC-C4D2-4493-9A78-64ACA3E8B832}"/>
              </a:ext>
            </a:extLst>
          </p:cNvPr>
          <p:cNvPicPr>
            <a:picLocks noChangeAspect="1"/>
          </p:cNvPicPr>
          <p:nvPr/>
        </p:nvPicPr>
        <p:blipFill rotWithShape="1">
          <a:blip r:embed="rId2">
            <a:extLst>
              <a:ext uri="{28A0092B-C50C-407E-A947-70E740481C1C}">
                <a14:useLocalDpi xmlns:a14="http://schemas.microsoft.com/office/drawing/2010/main" val="0"/>
              </a:ext>
            </a:extLst>
          </a:blip>
          <a:srcRect l="7213" t="17016" r="64987" b="19253"/>
          <a:stretch/>
        </p:blipFill>
        <p:spPr>
          <a:xfrm>
            <a:off x="364241" y="343285"/>
            <a:ext cx="4105275" cy="4705638"/>
          </a:xfrm>
          <a:prstGeom prst="rect">
            <a:avLst/>
          </a:prstGeom>
        </p:spPr>
      </p:pic>
    </p:spTree>
    <p:extLst>
      <p:ext uri="{BB962C8B-B14F-4D97-AF65-F5344CB8AC3E}">
        <p14:creationId xmlns:p14="http://schemas.microsoft.com/office/powerpoint/2010/main" val="3379449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66050" y="39571"/>
            <a:ext cx="1859973" cy="451685"/>
          </a:xfrm>
          <a:prstGeom prst="rect">
            <a:avLst/>
          </a:prstGeom>
        </p:spPr>
        <p:txBody>
          <a:bodyPr spcFirstLastPara="1" vert="horz" wrap="square" lIns="0" tIns="8659" rIns="0" bIns="0" rtlCol="0" anchor="t" anchorCtr="0">
            <a:spAutoFit/>
          </a:bodyPr>
          <a:lstStyle/>
          <a:p>
            <a:pPr marL="8659">
              <a:spcBef>
                <a:spcPts val="68"/>
              </a:spcBef>
            </a:pPr>
            <a:r>
              <a:rPr sz="2795" spc="-75" dirty="0"/>
              <a:t>Transgender</a:t>
            </a:r>
            <a:endParaRPr sz="2795"/>
          </a:p>
        </p:txBody>
      </p:sp>
      <p:sp>
        <p:nvSpPr>
          <p:cNvPr id="3" name="object 3"/>
          <p:cNvSpPr txBox="1"/>
          <p:nvPr/>
        </p:nvSpPr>
        <p:spPr>
          <a:xfrm>
            <a:off x="3290732" y="529417"/>
            <a:ext cx="5130511" cy="3876288"/>
          </a:xfrm>
          <a:prstGeom prst="rect">
            <a:avLst/>
          </a:prstGeom>
        </p:spPr>
        <p:txBody>
          <a:bodyPr vert="horz" wrap="square" lIns="0" tIns="8226" rIns="0" bIns="0" rtlCol="0">
            <a:spAutoFit/>
          </a:bodyPr>
          <a:lstStyle/>
          <a:p>
            <a:pPr marL="164518" marR="3464" indent="-155859">
              <a:spcBef>
                <a:spcPts val="65"/>
              </a:spcBef>
              <a:buClr>
                <a:srgbClr val="FF66FF"/>
              </a:buClr>
              <a:buFont typeface="Arial"/>
              <a:buChar char="•"/>
              <a:tabLst>
                <a:tab pos="164085" algn="l"/>
                <a:tab pos="164518" algn="l"/>
              </a:tabLst>
            </a:pPr>
            <a:r>
              <a:rPr sz="1500" b="1" spc="-17" dirty="0">
                <a:solidFill>
                  <a:srgbClr val="B100B1"/>
                </a:solidFill>
                <a:latin typeface="Calibri"/>
                <a:cs typeface="Calibri"/>
              </a:rPr>
              <a:t>Transgender</a:t>
            </a:r>
            <a:r>
              <a:rPr sz="1500" b="1" spc="-27" dirty="0">
                <a:solidFill>
                  <a:srgbClr val="B100B1"/>
                </a:solidFill>
                <a:latin typeface="Calibri"/>
                <a:cs typeface="Calibri"/>
              </a:rPr>
              <a:t> </a:t>
            </a:r>
            <a:r>
              <a:rPr sz="1500" dirty="0">
                <a:latin typeface="Calibri"/>
                <a:cs typeface="Calibri"/>
              </a:rPr>
              <a:t>(trans)</a:t>
            </a:r>
            <a:r>
              <a:rPr sz="1500" spc="-44" dirty="0">
                <a:latin typeface="Calibri"/>
                <a:cs typeface="Calibri"/>
              </a:rPr>
              <a:t> </a:t>
            </a:r>
            <a:r>
              <a:rPr sz="1500" dirty="0">
                <a:latin typeface="Calibri"/>
                <a:cs typeface="Calibri"/>
              </a:rPr>
              <a:t>is</a:t>
            </a:r>
            <a:r>
              <a:rPr sz="1500" spc="-41" dirty="0">
                <a:latin typeface="Calibri"/>
                <a:cs typeface="Calibri"/>
              </a:rPr>
              <a:t> </a:t>
            </a:r>
            <a:r>
              <a:rPr sz="1500" dirty="0">
                <a:latin typeface="Calibri"/>
                <a:cs typeface="Calibri"/>
              </a:rPr>
              <a:t>an</a:t>
            </a:r>
            <a:r>
              <a:rPr sz="1500" spc="-44" dirty="0">
                <a:latin typeface="Calibri"/>
                <a:cs typeface="Calibri"/>
              </a:rPr>
              <a:t> </a:t>
            </a:r>
            <a:r>
              <a:rPr sz="1500" spc="-7" dirty="0">
                <a:latin typeface="Calibri"/>
                <a:cs typeface="Calibri"/>
              </a:rPr>
              <a:t>umbrella</a:t>
            </a:r>
            <a:r>
              <a:rPr sz="1500" spc="-41" dirty="0">
                <a:latin typeface="Calibri"/>
                <a:cs typeface="Calibri"/>
              </a:rPr>
              <a:t> </a:t>
            </a:r>
            <a:r>
              <a:rPr sz="1500" dirty="0">
                <a:latin typeface="Calibri"/>
                <a:cs typeface="Calibri"/>
              </a:rPr>
              <a:t>term</a:t>
            </a:r>
            <a:r>
              <a:rPr sz="1500" spc="-31" dirty="0">
                <a:latin typeface="Calibri"/>
                <a:cs typeface="Calibri"/>
              </a:rPr>
              <a:t> </a:t>
            </a:r>
            <a:r>
              <a:rPr sz="1500" dirty="0">
                <a:latin typeface="Calibri"/>
                <a:cs typeface="Calibri"/>
              </a:rPr>
              <a:t>used</a:t>
            </a:r>
            <a:r>
              <a:rPr sz="1500" spc="-41" dirty="0">
                <a:latin typeface="Calibri"/>
                <a:cs typeface="Calibri"/>
              </a:rPr>
              <a:t> </a:t>
            </a:r>
            <a:r>
              <a:rPr sz="1500" dirty="0">
                <a:latin typeface="Calibri"/>
                <a:cs typeface="Calibri"/>
              </a:rPr>
              <a:t>to</a:t>
            </a:r>
            <a:r>
              <a:rPr sz="1500" spc="-41" dirty="0">
                <a:latin typeface="Calibri"/>
                <a:cs typeface="Calibri"/>
              </a:rPr>
              <a:t> </a:t>
            </a:r>
            <a:r>
              <a:rPr sz="1500" dirty="0">
                <a:latin typeface="Calibri"/>
                <a:cs typeface="Calibri"/>
              </a:rPr>
              <a:t>describe</a:t>
            </a:r>
            <a:r>
              <a:rPr sz="1500" spc="-41" dirty="0">
                <a:latin typeface="Calibri"/>
                <a:cs typeface="Calibri"/>
              </a:rPr>
              <a:t> </a:t>
            </a:r>
            <a:r>
              <a:rPr sz="1500" spc="-7" dirty="0">
                <a:latin typeface="Calibri"/>
                <a:cs typeface="Calibri"/>
              </a:rPr>
              <a:t>people </a:t>
            </a:r>
            <a:r>
              <a:rPr sz="1500" dirty="0">
                <a:latin typeface="Calibri"/>
                <a:cs typeface="Calibri"/>
              </a:rPr>
              <a:t>whose</a:t>
            </a:r>
            <a:r>
              <a:rPr sz="1500" spc="-58" dirty="0">
                <a:latin typeface="Calibri"/>
                <a:cs typeface="Calibri"/>
              </a:rPr>
              <a:t> </a:t>
            </a:r>
            <a:r>
              <a:rPr sz="1500" dirty="0">
                <a:latin typeface="Calibri"/>
                <a:cs typeface="Calibri"/>
              </a:rPr>
              <a:t>gender</a:t>
            </a:r>
            <a:r>
              <a:rPr sz="1500" spc="-55" dirty="0">
                <a:latin typeface="Calibri"/>
                <a:cs typeface="Calibri"/>
              </a:rPr>
              <a:t> </a:t>
            </a:r>
            <a:r>
              <a:rPr sz="1500" dirty="0">
                <a:latin typeface="Calibri"/>
                <a:cs typeface="Calibri"/>
              </a:rPr>
              <a:t>identity</a:t>
            </a:r>
            <a:r>
              <a:rPr sz="1500" spc="-48" dirty="0">
                <a:latin typeface="Calibri"/>
                <a:cs typeface="Calibri"/>
              </a:rPr>
              <a:t> </a:t>
            </a:r>
            <a:r>
              <a:rPr sz="1500" dirty="0">
                <a:latin typeface="Calibri"/>
                <a:cs typeface="Calibri"/>
              </a:rPr>
              <a:t>and/or</a:t>
            </a:r>
            <a:r>
              <a:rPr sz="1500" spc="-68" dirty="0">
                <a:latin typeface="Calibri"/>
                <a:cs typeface="Calibri"/>
              </a:rPr>
              <a:t> </a:t>
            </a:r>
            <a:r>
              <a:rPr sz="1500" dirty="0">
                <a:latin typeface="Calibri"/>
                <a:cs typeface="Calibri"/>
              </a:rPr>
              <a:t>gender</a:t>
            </a:r>
            <a:r>
              <a:rPr sz="1500" spc="-51" dirty="0">
                <a:latin typeface="Calibri"/>
                <a:cs typeface="Calibri"/>
              </a:rPr>
              <a:t> </a:t>
            </a:r>
            <a:r>
              <a:rPr sz="1500" spc="-7" dirty="0">
                <a:latin typeface="Calibri"/>
                <a:cs typeface="Calibri"/>
              </a:rPr>
              <a:t>expression</a:t>
            </a:r>
            <a:r>
              <a:rPr sz="1500" spc="-58" dirty="0">
                <a:latin typeface="Calibri"/>
                <a:cs typeface="Calibri"/>
              </a:rPr>
              <a:t> </a:t>
            </a:r>
            <a:r>
              <a:rPr sz="1500" spc="-7" dirty="0">
                <a:latin typeface="Calibri"/>
                <a:cs typeface="Calibri"/>
              </a:rPr>
              <a:t>differ</a:t>
            </a:r>
            <a:r>
              <a:rPr sz="1500" spc="-55" dirty="0">
                <a:latin typeface="Calibri"/>
                <a:cs typeface="Calibri"/>
              </a:rPr>
              <a:t> </a:t>
            </a:r>
            <a:r>
              <a:rPr sz="1500" spc="-14" dirty="0">
                <a:latin typeface="Calibri"/>
                <a:cs typeface="Calibri"/>
              </a:rPr>
              <a:t>from </a:t>
            </a:r>
            <a:r>
              <a:rPr sz="1500" dirty="0">
                <a:latin typeface="Calibri"/>
                <a:cs typeface="Calibri"/>
              </a:rPr>
              <a:t>their</a:t>
            </a:r>
            <a:r>
              <a:rPr sz="1500" spc="-44" dirty="0">
                <a:latin typeface="Calibri"/>
                <a:cs typeface="Calibri"/>
              </a:rPr>
              <a:t> </a:t>
            </a:r>
            <a:r>
              <a:rPr sz="1500" dirty="0">
                <a:latin typeface="Calibri"/>
                <a:cs typeface="Calibri"/>
              </a:rPr>
              <a:t>sex</a:t>
            </a:r>
            <a:r>
              <a:rPr sz="1500" spc="-44" dirty="0">
                <a:latin typeface="Calibri"/>
                <a:cs typeface="Calibri"/>
              </a:rPr>
              <a:t> </a:t>
            </a:r>
            <a:r>
              <a:rPr sz="1500" dirty="0">
                <a:latin typeface="Calibri"/>
                <a:cs typeface="Calibri"/>
              </a:rPr>
              <a:t>assigned</a:t>
            </a:r>
            <a:r>
              <a:rPr sz="1500" spc="-51" dirty="0">
                <a:latin typeface="Calibri"/>
                <a:cs typeface="Calibri"/>
              </a:rPr>
              <a:t> </a:t>
            </a:r>
            <a:r>
              <a:rPr sz="1500" dirty="0">
                <a:latin typeface="Calibri"/>
                <a:cs typeface="Calibri"/>
              </a:rPr>
              <a:t>at</a:t>
            </a:r>
            <a:r>
              <a:rPr sz="1500" spc="-44" dirty="0">
                <a:latin typeface="Calibri"/>
                <a:cs typeface="Calibri"/>
              </a:rPr>
              <a:t> </a:t>
            </a:r>
            <a:r>
              <a:rPr sz="1500" spc="-7" dirty="0">
                <a:latin typeface="Calibri"/>
                <a:cs typeface="Calibri"/>
              </a:rPr>
              <a:t>birth.</a:t>
            </a:r>
            <a:endParaRPr sz="1500">
              <a:latin typeface="Calibri"/>
              <a:cs typeface="Calibri"/>
            </a:endParaRPr>
          </a:p>
          <a:p>
            <a:pPr>
              <a:spcBef>
                <a:spcPts val="24"/>
              </a:spcBef>
              <a:buClr>
                <a:srgbClr val="FF66FF"/>
              </a:buClr>
              <a:buFont typeface="Arial"/>
              <a:buChar char="•"/>
            </a:pPr>
            <a:endParaRPr sz="2045">
              <a:latin typeface="Calibri"/>
              <a:cs typeface="Calibri"/>
            </a:endParaRPr>
          </a:p>
          <a:p>
            <a:pPr marL="164518" marR="35501" indent="-155859">
              <a:buClr>
                <a:srgbClr val="FF66FF"/>
              </a:buClr>
              <a:buFont typeface="Arial"/>
              <a:buChar char="•"/>
              <a:tabLst>
                <a:tab pos="164085" algn="l"/>
                <a:tab pos="164518" algn="l"/>
              </a:tabLst>
            </a:pPr>
            <a:r>
              <a:rPr sz="1500" dirty="0">
                <a:latin typeface="Calibri"/>
                <a:cs typeface="Calibri"/>
              </a:rPr>
              <a:t>This</a:t>
            </a:r>
            <a:r>
              <a:rPr sz="1500" spc="-27" dirty="0">
                <a:latin typeface="Calibri"/>
                <a:cs typeface="Calibri"/>
              </a:rPr>
              <a:t> </a:t>
            </a:r>
            <a:r>
              <a:rPr sz="1500" dirty="0">
                <a:latin typeface="Calibri"/>
                <a:cs typeface="Calibri"/>
              </a:rPr>
              <a:t>term</a:t>
            </a:r>
            <a:r>
              <a:rPr sz="1500" spc="-20" dirty="0">
                <a:latin typeface="Calibri"/>
                <a:cs typeface="Calibri"/>
              </a:rPr>
              <a:t> </a:t>
            </a:r>
            <a:r>
              <a:rPr sz="1500" dirty="0">
                <a:latin typeface="Calibri"/>
                <a:cs typeface="Calibri"/>
              </a:rPr>
              <a:t>is</a:t>
            </a:r>
            <a:r>
              <a:rPr sz="1500" spc="-31" dirty="0">
                <a:latin typeface="Calibri"/>
                <a:cs typeface="Calibri"/>
              </a:rPr>
              <a:t> </a:t>
            </a:r>
            <a:r>
              <a:rPr sz="1500" dirty="0">
                <a:latin typeface="Calibri"/>
                <a:cs typeface="Calibri"/>
              </a:rPr>
              <a:t>an</a:t>
            </a:r>
            <a:r>
              <a:rPr sz="1500" spc="-27" dirty="0">
                <a:latin typeface="Calibri"/>
                <a:cs typeface="Calibri"/>
              </a:rPr>
              <a:t> </a:t>
            </a:r>
            <a:r>
              <a:rPr sz="1500" b="1" dirty="0">
                <a:solidFill>
                  <a:srgbClr val="B100B1"/>
                </a:solidFill>
                <a:latin typeface="Calibri"/>
                <a:cs typeface="Calibri"/>
              </a:rPr>
              <a:t>adjective</a:t>
            </a:r>
            <a:r>
              <a:rPr sz="1500" b="1" spc="-10" dirty="0">
                <a:solidFill>
                  <a:srgbClr val="B100B1"/>
                </a:solidFill>
                <a:latin typeface="Calibri"/>
                <a:cs typeface="Calibri"/>
              </a:rPr>
              <a:t> </a:t>
            </a:r>
            <a:r>
              <a:rPr sz="1500" dirty="0">
                <a:latin typeface="Calibri"/>
                <a:cs typeface="Calibri"/>
              </a:rPr>
              <a:t>–</a:t>
            </a:r>
            <a:r>
              <a:rPr sz="1500" spc="-31" dirty="0">
                <a:latin typeface="Calibri"/>
                <a:cs typeface="Calibri"/>
              </a:rPr>
              <a:t> </a:t>
            </a:r>
            <a:r>
              <a:rPr sz="1500" dirty="0">
                <a:latin typeface="Calibri"/>
                <a:cs typeface="Calibri"/>
              </a:rPr>
              <a:t>using</a:t>
            </a:r>
            <a:r>
              <a:rPr sz="1500" spc="-31" dirty="0">
                <a:latin typeface="Calibri"/>
                <a:cs typeface="Calibri"/>
              </a:rPr>
              <a:t> </a:t>
            </a:r>
            <a:r>
              <a:rPr sz="1500" dirty="0">
                <a:latin typeface="Calibri"/>
                <a:cs typeface="Calibri"/>
              </a:rPr>
              <a:t>it</a:t>
            </a:r>
            <a:r>
              <a:rPr sz="1500" spc="-31" dirty="0">
                <a:latin typeface="Calibri"/>
                <a:cs typeface="Calibri"/>
              </a:rPr>
              <a:t> </a:t>
            </a:r>
            <a:r>
              <a:rPr sz="1500" dirty="0">
                <a:latin typeface="Calibri"/>
                <a:cs typeface="Calibri"/>
              </a:rPr>
              <a:t>as</a:t>
            </a:r>
            <a:r>
              <a:rPr sz="1500" spc="-27" dirty="0">
                <a:latin typeface="Calibri"/>
                <a:cs typeface="Calibri"/>
              </a:rPr>
              <a:t> </a:t>
            </a:r>
            <a:r>
              <a:rPr sz="1500" dirty="0">
                <a:latin typeface="Calibri"/>
                <a:cs typeface="Calibri"/>
              </a:rPr>
              <a:t>a</a:t>
            </a:r>
            <a:r>
              <a:rPr sz="1500" spc="-31" dirty="0">
                <a:latin typeface="Calibri"/>
                <a:cs typeface="Calibri"/>
              </a:rPr>
              <a:t> </a:t>
            </a:r>
            <a:r>
              <a:rPr sz="1500" dirty="0">
                <a:latin typeface="Calibri"/>
                <a:cs typeface="Calibri"/>
              </a:rPr>
              <a:t>verb</a:t>
            </a:r>
            <a:r>
              <a:rPr sz="1500" spc="-27" dirty="0">
                <a:latin typeface="Calibri"/>
                <a:cs typeface="Calibri"/>
              </a:rPr>
              <a:t> </a:t>
            </a:r>
            <a:r>
              <a:rPr sz="1500" dirty="0">
                <a:latin typeface="Calibri"/>
                <a:cs typeface="Calibri"/>
              </a:rPr>
              <a:t>(i.e.</a:t>
            </a:r>
            <a:r>
              <a:rPr sz="1500" spc="-27" dirty="0">
                <a:latin typeface="Calibri"/>
                <a:cs typeface="Calibri"/>
              </a:rPr>
              <a:t> </a:t>
            </a:r>
            <a:r>
              <a:rPr sz="1500" spc="-7" dirty="0">
                <a:latin typeface="Calibri"/>
                <a:cs typeface="Calibri"/>
              </a:rPr>
              <a:t>transgender</a:t>
            </a:r>
            <a:r>
              <a:rPr sz="1500" b="1" spc="-7" dirty="0">
                <a:solidFill>
                  <a:srgbClr val="B100B1"/>
                </a:solidFill>
                <a:latin typeface="Calibri"/>
                <a:cs typeface="Calibri"/>
              </a:rPr>
              <a:t>ed</a:t>
            </a:r>
            <a:r>
              <a:rPr sz="1500" spc="-7" dirty="0">
                <a:latin typeface="Calibri"/>
                <a:cs typeface="Calibri"/>
              </a:rPr>
              <a:t>) </a:t>
            </a:r>
            <a:r>
              <a:rPr sz="1500" dirty="0">
                <a:latin typeface="Calibri"/>
                <a:cs typeface="Calibri"/>
              </a:rPr>
              <a:t>or</a:t>
            </a:r>
            <a:r>
              <a:rPr sz="1500" spc="-31" dirty="0">
                <a:latin typeface="Calibri"/>
                <a:cs typeface="Calibri"/>
              </a:rPr>
              <a:t> </a:t>
            </a:r>
            <a:r>
              <a:rPr sz="1500" dirty="0">
                <a:latin typeface="Calibri"/>
                <a:cs typeface="Calibri"/>
              </a:rPr>
              <a:t>a</a:t>
            </a:r>
            <a:r>
              <a:rPr sz="1500" spc="-31" dirty="0">
                <a:latin typeface="Calibri"/>
                <a:cs typeface="Calibri"/>
              </a:rPr>
              <a:t> </a:t>
            </a:r>
            <a:r>
              <a:rPr sz="1500" dirty="0">
                <a:latin typeface="Calibri"/>
                <a:cs typeface="Calibri"/>
              </a:rPr>
              <a:t>noun</a:t>
            </a:r>
            <a:r>
              <a:rPr sz="1500" spc="-34" dirty="0">
                <a:latin typeface="Calibri"/>
                <a:cs typeface="Calibri"/>
              </a:rPr>
              <a:t> </a:t>
            </a:r>
            <a:r>
              <a:rPr sz="1500" dirty="0">
                <a:latin typeface="Calibri"/>
                <a:cs typeface="Calibri"/>
              </a:rPr>
              <a:t>(i.e.</a:t>
            </a:r>
            <a:r>
              <a:rPr sz="1500" spc="-20" dirty="0">
                <a:latin typeface="Calibri"/>
                <a:cs typeface="Calibri"/>
              </a:rPr>
              <a:t> </a:t>
            </a:r>
            <a:r>
              <a:rPr sz="1500" spc="-7" dirty="0">
                <a:latin typeface="Calibri"/>
                <a:cs typeface="Calibri"/>
              </a:rPr>
              <a:t>transgender</a:t>
            </a:r>
            <a:r>
              <a:rPr sz="1500" b="1" spc="-7" dirty="0">
                <a:solidFill>
                  <a:srgbClr val="B100B1"/>
                </a:solidFill>
                <a:latin typeface="Calibri"/>
                <a:cs typeface="Calibri"/>
              </a:rPr>
              <a:t>s</a:t>
            </a:r>
            <a:r>
              <a:rPr sz="1500" spc="-7" dirty="0">
                <a:latin typeface="Calibri"/>
                <a:cs typeface="Calibri"/>
              </a:rPr>
              <a:t>)</a:t>
            </a:r>
            <a:r>
              <a:rPr sz="1500" spc="-24" dirty="0">
                <a:latin typeface="Calibri"/>
                <a:cs typeface="Calibri"/>
              </a:rPr>
              <a:t> </a:t>
            </a:r>
            <a:r>
              <a:rPr sz="1500" dirty="0">
                <a:latin typeface="Calibri"/>
                <a:cs typeface="Calibri"/>
              </a:rPr>
              <a:t>is</a:t>
            </a:r>
            <a:r>
              <a:rPr sz="1500" spc="-31" dirty="0">
                <a:latin typeface="Calibri"/>
                <a:cs typeface="Calibri"/>
              </a:rPr>
              <a:t> </a:t>
            </a:r>
            <a:r>
              <a:rPr sz="1500" spc="-7" dirty="0">
                <a:latin typeface="Calibri"/>
                <a:cs typeface="Calibri"/>
              </a:rPr>
              <a:t>incorrect</a:t>
            </a:r>
            <a:r>
              <a:rPr sz="1500" spc="-34" dirty="0">
                <a:latin typeface="Calibri"/>
                <a:cs typeface="Calibri"/>
              </a:rPr>
              <a:t> </a:t>
            </a:r>
            <a:r>
              <a:rPr sz="1500" dirty="0">
                <a:latin typeface="Calibri"/>
                <a:cs typeface="Calibri"/>
              </a:rPr>
              <a:t>and</a:t>
            </a:r>
            <a:r>
              <a:rPr sz="1500" spc="-37" dirty="0">
                <a:latin typeface="Calibri"/>
                <a:cs typeface="Calibri"/>
              </a:rPr>
              <a:t> </a:t>
            </a:r>
            <a:r>
              <a:rPr sz="1500" dirty="0">
                <a:latin typeface="Calibri"/>
                <a:cs typeface="Calibri"/>
              </a:rPr>
              <a:t>should</a:t>
            </a:r>
            <a:r>
              <a:rPr sz="1500" spc="-34" dirty="0">
                <a:latin typeface="Calibri"/>
                <a:cs typeface="Calibri"/>
              </a:rPr>
              <a:t> </a:t>
            </a:r>
            <a:r>
              <a:rPr sz="1500" dirty="0">
                <a:latin typeface="Calibri"/>
                <a:cs typeface="Calibri"/>
              </a:rPr>
              <a:t>be</a:t>
            </a:r>
            <a:r>
              <a:rPr sz="1500" spc="-31" dirty="0">
                <a:latin typeface="Calibri"/>
                <a:cs typeface="Calibri"/>
              </a:rPr>
              <a:t> </a:t>
            </a:r>
            <a:r>
              <a:rPr sz="1500" spc="-7" dirty="0">
                <a:latin typeface="Calibri"/>
                <a:cs typeface="Calibri"/>
              </a:rPr>
              <a:t>avoided.</a:t>
            </a:r>
            <a:endParaRPr sz="1500">
              <a:latin typeface="Calibri"/>
              <a:cs typeface="Calibri"/>
            </a:endParaRPr>
          </a:p>
          <a:p>
            <a:pPr>
              <a:spcBef>
                <a:spcPts val="24"/>
              </a:spcBef>
              <a:buClr>
                <a:srgbClr val="FF66FF"/>
              </a:buClr>
              <a:buFont typeface="Arial"/>
              <a:buChar char="•"/>
            </a:pPr>
            <a:endParaRPr sz="2045">
              <a:latin typeface="Calibri"/>
              <a:cs typeface="Calibri"/>
            </a:endParaRPr>
          </a:p>
          <a:p>
            <a:pPr marL="164518" indent="-155859">
              <a:buClr>
                <a:srgbClr val="FF66FF"/>
              </a:buClr>
              <a:buFont typeface="Arial"/>
              <a:buChar char="•"/>
              <a:tabLst>
                <a:tab pos="164085" algn="l"/>
                <a:tab pos="164518" algn="l"/>
              </a:tabLst>
            </a:pPr>
            <a:r>
              <a:rPr sz="1500" b="1" dirty="0">
                <a:solidFill>
                  <a:srgbClr val="B100B1"/>
                </a:solidFill>
                <a:latin typeface="Calibri"/>
                <a:cs typeface="Calibri"/>
              </a:rPr>
              <a:t>TGNC</a:t>
            </a:r>
            <a:r>
              <a:rPr sz="1500" b="1" spc="-48" dirty="0">
                <a:solidFill>
                  <a:srgbClr val="B100B1"/>
                </a:solidFill>
                <a:latin typeface="Calibri"/>
                <a:cs typeface="Calibri"/>
              </a:rPr>
              <a:t> </a:t>
            </a:r>
            <a:r>
              <a:rPr sz="1500" dirty="0">
                <a:latin typeface="Calibri"/>
                <a:cs typeface="Calibri"/>
              </a:rPr>
              <a:t>is</a:t>
            </a:r>
            <a:r>
              <a:rPr sz="1500" spc="-48" dirty="0">
                <a:latin typeface="Calibri"/>
                <a:cs typeface="Calibri"/>
              </a:rPr>
              <a:t> </a:t>
            </a:r>
            <a:r>
              <a:rPr sz="1500" dirty="0">
                <a:latin typeface="Calibri"/>
                <a:cs typeface="Calibri"/>
              </a:rPr>
              <a:t>a</a:t>
            </a:r>
            <a:r>
              <a:rPr sz="1500" spc="-48" dirty="0">
                <a:latin typeface="Calibri"/>
                <a:cs typeface="Calibri"/>
              </a:rPr>
              <a:t> </a:t>
            </a:r>
            <a:r>
              <a:rPr sz="1500" dirty="0">
                <a:latin typeface="Calibri"/>
                <a:cs typeface="Calibri"/>
              </a:rPr>
              <a:t>common</a:t>
            </a:r>
            <a:r>
              <a:rPr sz="1500" spc="-27" dirty="0">
                <a:latin typeface="Calibri"/>
                <a:cs typeface="Calibri"/>
              </a:rPr>
              <a:t> </a:t>
            </a:r>
            <a:r>
              <a:rPr sz="1500" dirty="0">
                <a:latin typeface="Calibri"/>
                <a:cs typeface="Calibri"/>
              </a:rPr>
              <a:t>term</a:t>
            </a:r>
            <a:r>
              <a:rPr sz="1500" spc="-37" dirty="0">
                <a:latin typeface="Calibri"/>
                <a:cs typeface="Calibri"/>
              </a:rPr>
              <a:t> </a:t>
            </a:r>
            <a:r>
              <a:rPr sz="1500" dirty="0">
                <a:latin typeface="Calibri"/>
                <a:cs typeface="Calibri"/>
              </a:rPr>
              <a:t>used</a:t>
            </a:r>
            <a:r>
              <a:rPr sz="1500" spc="-44" dirty="0">
                <a:latin typeface="Calibri"/>
                <a:cs typeface="Calibri"/>
              </a:rPr>
              <a:t> </a:t>
            </a:r>
            <a:r>
              <a:rPr sz="1500" dirty="0">
                <a:latin typeface="Calibri"/>
                <a:cs typeface="Calibri"/>
              </a:rPr>
              <a:t>to</a:t>
            </a:r>
            <a:r>
              <a:rPr sz="1500" spc="-41" dirty="0">
                <a:latin typeface="Calibri"/>
                <a:cs typeface="Calibri"/>
              </a:rPr>
              <a:t> </a:t>
            </a:r>
            <a:r>
              <a:rPr sz="1500" dirty="0">
                <a:latin typeface="Calibri"/>
                <a:cs typeface="Calibri"/>
              </a:rPr>
              <a:t>describe</a:t>
            </a:r>
            <a:r>
              <a:rPr sz="1500" spc="-48" dirty="0">
                <a:latin typeface="Calibri"/>
                <a:cs typeface="Calibri"/>
              </a:rPr>
              <a:t> </a:t>
            </a:r>
            <a:r>
              <a:rPr sz="1500" dirty="0">
                <a:latin typeface="Calibri"/>
                <a:cs typeface="Calibri"/>
              </a:rPr>
              <a:t>the</a:t>
            </a:r>
            <a:r>
              <a:rPr sz="1500" spc="-31" dirty="0">
                <a:latin typeface="Calibri"/>
                <a:cs typeface="Calibri"/>
              </a:rPr>
              <a:t> </a:t>
            </a:r>
            <a:r>
              <a:rPr sz="1500" b="1" spc="-7" dirty="0">
                <a:latin typeface="Calibri"/>
                <a:cs typeface="Calibri"/>
              </a:rPr>
              <a:t>transgender</a:t>
            </a:r>
            <a:r>
              <a:rPr sz="1500" b="1" spc="-20" dirty="0">
                <a:latin typeface="Calibri"/>
                <a:cs typeface="Calibri"/>
              </a:rPr>
              <a:t> </a:t>
            </a:r>
            <a:r>
              <a:rPr sz="1500" spc="-17" dirty="0">
                <a:latin typeface="Calibri"/>
                <a:cs typeface="Calibri"/>
              </a:rPr>
              <a:t>and</a:t>
            </a:r>
            <a:endParaRPr sz="1500">
              <a:latin typeface="Calibri"/>
              <a:cs typeface="Calibri"/>
            </a:endParaRPr>
          </a:p>
          <a:p>
            <a:pPr marL="164518"/>
            <a:r>
              <a:rPr sz="1500" b="1" dirty="0">
                <a:latin typeface="Calibri"/>
                <a:cs typeface="Calibri"/>
              </a:rPr>
              <a:t>gender</a:t>
            </a:r>
            <a:r>
              <a:rPr sz="1500" b="1" spc="-51" dirty="0">
                <a:latin typeface="Calibri"/>
                <a:cs typeface="Calibri"/>
              </a:rPr>
              <a:t> </a:t>
            </a:r>
            <a:r>
              <a:rPr sz="1500" b="1" spc="-14" dirty="0">
                <a:latin typeface="Calibri"/>
                <a:cs typeface="Calibri"/>
              </a:rPr>
              <a:t>non-</a:t>
            </a:r>
            <a:r>
              <a:rPr sz="1500" b="1" spc="-7" dirty="0">
                <a:latin typeface="Calibri"/>
                <a:cs typeface="Calibri"/>
              </a:rPr>
              <a:t>conforming</a:t>
            </a:r>
            <a:r>
              <a:rPr sz="1500" b="1" spc="-37" dirty="0">
                <a:latin typeface="Calibri"/>
                <a:cs typeface="Calibri"/>
              </a:rPr>
              <a:t> </a:t>
            </a:r>
            <a:r>
              <a:rPr sz="1500" spc="-7" dirty="0">
                <a:latin typeface="Calibri"/>
                <a:cs typeface="Calibri"/>
              </a:rPr>
              <a:t>community</a:t>
            </a:r>
            <a:endParaRPr sz="1500">
              <a:latin typeface="Calibri"/>
              <a:cs typeface="Calibri"/>
            </a:endParaRPr>
          </a:p>
          <a:p>
            <a:pPr>
              <a:spcBef>
                <a:spcPts val="24"/>
              </a:spcBef>
            </a:pPr>
            <a:endParaRPr sz="2045">
              <a:latin typeface="Calibri"/>
              <a:cs typeface="Calibri"/>
            </a:endParaRPr>
          </a:p>
          <a:p>
            <a:pPr marL="164518" indent="-155859">
              <a:spcBef>
                <a:spcPts val="3"/>
              </a:spcBef>
              <a:buClr>
                <a:srgbClr val="FF66FF"/>
              </a:buClr>
              <a:buFont typeface="Arial"/>
              <a:buChar char="•"/>
              <a:tabLst>
                <a:tab pos="164085" algn="l"/>
                <a:tab pos="164518" algn="l"/>
              </a:tabLst>
            </a:pPr>
            <a:r>
              <a:rPr sz="1500" b="1" spc="-7" dirty="0">
                <a:solidFill>
                  <a:srgbClr val="B100B1"/>
                </a:solidFill>
                <a:latin typeface="Calibri"/>
                <a:cs typeface="Calibri"/>
              </a:rPr>
              <a:t>Cisgender</a:t>
            </a:r>
            <a:r>
              <a:rPr sz="1500" spc="-7" dirty="0">
                <a:solidFill>
                  <a:srgbClr val="B100B1"/>
                </a:solidFill>
                <a:latin typeface="Calibri"/>
                <a:cs typeface="Calibri"/>
              </a:rPr>
              <a:t>:</a:t>
            </a:r>
            <a:endParaRPr sz="1500">
              <a:latin typeface="Calibri"/>
              <a:cs typeface="Calibri"/>
            </a:endParaRPr>
          </a:p>
          <a:p>
            <a:pPr marL="616511" lvl="1" indent="-156292">
              <a:spcBef>
                <a:spcPts val="358"/>
              </a:spcBef>
              <a:buClr>
                <a:srgbClr val="224170"/>
              </a:buClr>
              <a:buFont typeface="Arial"/>
              <a:buChar char="•"/>
              <a:tabLst>
                <a:tab pos="616511" algn="l"/>
                <a:tab pos="616944" algn="l"/>
              </a:tabLst>
            </a:pPr>
            <a:r>
              <a:rPr sz="1500" dirty="0">
                <a:latin typeface="Calibri"/>
                <a:cs typeface="Calibri"/>
              </a:rPr>
              <a:t>People</a:t>
            </a:r>
            <a:r>
              <a:rPr sz="1500" spc="-44" dirty="0">
                <a:latin typeface="Calibri"/>
                <a:cs typeface="Calibri"/>
              </a:rPr>
              <a:t> </a:t>
            </a:r>
            <a:r>
              <a:rPr sz="1500" dirty="0">
                <a:latin typeface="Calibri"/>
                <a:cs typeface="Calibri"/>
              </a:rPr>
              <a:t>who</a:t>
            </a:r>
            <a:r>
              <a:rPr sz="1500" spc="-34" dirty="0">
                <a:latin typeface="Calibri"/>
                <a:cs typeface="Calibri"/>
              </a:rPr>
              <a:t> </a:t>
            </a:r>
            <a:r>
              <a:rPr sz="1500" dirty="0">
                <a:latin typeface="Calibri"/>
                <a:cs typeface="Calibri"/>
              </a:rPr>
              <a:t>are</a:t>
            </a:r>
            <a:r>
              <a:rPr sz="1500" spc="-41" dirty="0">
                <a:latin typeface="Calibri"/>
                <a:cs typeface="Calibri"/>
              </a:rPr>
              <a:t> </a:t>
            </a:r>
            <a:r>
              <a:rPr sz="1500" dirty="0">
                <a:latin typeface="Calibri"/>
                <a:cs typeface="Calibri"/>
              </a:rPr>
              <a:t>not</a:t>
            </a:r>
            <a:r>
              <a:rPr sz="1500" spc="-41" dirty="0">
                <a:latin typeface="Calibri"/>
                <a:cs typeface="Calibri"/>
              </a:rPr>
              <a:t> </a:t>
            </a:r>
            <a:r>
              <a:rPr sz="1500" spc="-7" dirty="0">
                <a:latin typeface="Calibri"/>
                <a:cs typeface="Calibri"/>
              </a:rPr>
              <a:t>transgender</a:t>
            </a:r>
            <a:endParaRPr sz="1500">
              <a:latin typeface="Calibri"/>
              <a:cs typeface="Calibri"/>
            </a:endParaRPr>
          </a:p>
          <a:p>
            <a:pPr marL="616511" lvl="1" indent="-156292">
              <a:spcBef>
                <a:spcPts val="361"/>
              </a:spcBef>
              <a:buClr>
                <a:srgbClr val="224170"/>
              </a:buClr>
              <a:buFont typeface="Arial"/>
              <a:buChar char="•"/>
              <a:tabLst>
                <a:tab pos="616511" algn="l"/>
                <a:tab pos="616944" algn="l"/>
              </a:tabLst>
            </a:pPr>
            <a:r>
              <a:rPr sz="1500" spc="-14" dirty="0">
                <a:latin typeface="Calibri"/>
                <a:cs typeface="Calibri"/>
              </a:rPr>
              <a:t>Refers</a:t>
            </a:r>
            <a:r>
              <a:rPr sz="1500" spc="-31" dirty="0">
                <a:latin typeface="Calibri"/>
                <a:cs typeface="Calibri"/>
              </a:rPr>
              <a:t> </a:t>
            </a:r>
            <a:r>
              <a:rPr sz="1500" dirty="0">
                <a:latin typeface="Calibri"/>
                <a:cs typeface="Calibri"/>
              </a:rPr>
              <a:t>to</a:t>
            </a:r>
            <a:r>
              <a:rPr sz="1500" spc="-41" dirty="0">
                <a:latin typeface="Calibri"/>
                <a:cs typeface="Calibri"/>
              </a:rPr>
              <a:t> </a:t>
            </a:r>
            <a:r>
              <a:rPr sz="1500" dirty="0">
                <a:latin typeface="Calibri"/>
                <a:cs typeface="Calibri"/>
              </a:rPr>
              <a:t>people</a:t>
            </a:r>
            <a:r>
              <a:rPr sz="1500" spc="-41" dirty="0">
                <a:latin typeface="Calibri"/>
                <a:cs typeface="Calibri"/>
              </a:rPr>
              <a:t> </a:t>
            </a:r>
            <a:r>
              <a:rPr sz="1500" dirty="0">
                <a:latin typeface="Calibri"/>
                <a:cs typeface="Calibri"/>
              </a:rPr>
              <a:t>whose</a:t>
            </a:r>
            <a:r>
              <a:rPr sz="1500" spc="-44" dirty="0">
                <a:latin typeface="Calibri"/>
                <a:cs typeface="Calibri"/>
              </a:rPr>
              <a:t> </a:t>
            </a:r>
            <a:r>
              <a:rPr sz="1500" dirty="0">
                <a:latin typeface="Calibri"/>
                <a:cs typeface="Calibri"/>
              </a:rPr>
              <a:t>sex</a:t>
            </a:r>
            <a:r>
              <a:rPr sz="1500" spc="-51" dirty="0">
                <a:latin typeface="Calibri"/>
                <a:cs typeface="Calibri"/>
              </a:rPr>
              <a:t> </a:t>
            </a:r>
            <a:r>
              <a:rPr sz="1500" dirty="0">
                <a:latin typeface="Calibri"/>
                <a:cs typeface="Calibri"/>
              </a:rPr>
              <a:t>assigned</a:t>
            </a:r>
            <a:r>
              <a:rPr sz="1500" spc="-51" dirty="0">
                <a:latin typeface="Calibri"/>
                <a:cs typeface="Calibri"/>
              </a:rPr>
              <a:t> </a:t>
            </a:r>
            <a:r>
              <a:rPr sz="1500" dirty="0">
                <a:latin typeface="Calibri"/>
                <a:cs typeface="Calibri"/>
              </a:rPr>
              <a:t>at</a:t>
            </a:r>
            <a:r>
              <a:rPr sz="1500" spc="-48" dirty="0">
                <a:latin typeface="Calibri"/>
                <a:cs typeface="Calibri"/>
              </a:rPr>
              <a:t> </a:t>
            </a:r>
            <a:r>
              <a:rPr sz="1500" dirty="0">
                <a:latin typeface="Calibri"/>
                <a:cs typeface="Calibri"/>
              </a:rPr>
              <a:t>birth</a:t>
            </a:r>
            <a:r>
              <a:rPr sz="1500" spc="-51" dirty="0">
                <a:latin typeface="Calibri"/>
                <a:cs typeface="Calibri"/>
              </a:rPr>
              <a:t> </a:t>
            </a:r>
            <a:r>
              <a:rPr sz="1500" spc="-7" dirty="0">
                <a:latin typeface="Calibri"/>
                <a:cs typeface="Calibri"/>
              </a:rPr>
              <a:t>corresponds</a:t>
            </a:r>
            <a:endParaRPr sz="1500">
              <a:latin typeface="Calibri"/>
              <a:cs typeface="Calibri"/>
            </a:endParaRPr>
          </a:p>
          <a:p>
            <a:pPr marL="616511"/>
            <a:r>
              <a:rPr sz="1500" dirty="0">
                <a:latin typeface="Calibri"/>
                <a:cs typeface="Calibri"/>
              </a:rPr>
              <a:t>to</a:t>
            </a:r>
            <a:r>
              <a:rPr sz="1500" spc="-41" dirty="0">
                <a:latin typeface="Calibri"/>
                <a:cs typeface="Calibri"/>
              </a:rPr>
              <a:t> </a:t>
            </a:r>
            <a:r>
              <a:rPr sz="1500" dirty="0">
                <a:latin typeface="Calibri"/>
                <a:cs typeface="Calibri"/>
              </a:rPr>
              <a:t>their</a:t>
            </a:r>
            <a:r>
              <a:rPr sz="1500" spc="-41" dirty="0">
                <a:latin typeface="Calibri"/>
                <a:cs typeface="Calibri"/>
              </a:rPr>
              <a:t> </a:t>
            </a:r>
            <a:r>
              <a:rPr sz="1500" dirty="0">
                <a:latin typeface="Calibri"/>
                <a:cs typeface="Calibri"/>
              </a:rPr>
              <a:t>gender</a:t>
            </a:r>
            <a:r>
              <a:rPr sz="1500" spc="-37" dirty="0">
                <a:latin typeface="Calibri"/>
                <a:cs typeface="Calibri"/>
              </a:rPr>
              <a:t> </a:t>
            </a:r>
            <a:r>
              <a:rPr sz="1500" spc="-7" dirty="0">
                <a:latin typeface="Calibri"/>
                <a:cs typeface="Calibri"/>
              </a:rPr>
              <a:t>identity</a:t>
            </a:r>
            <a:endParaRPr sz="1500">
              <a:latin typeface="Calibri"/>
              <a:cs typeface="Calibri"/>
            </a:endParaRPr>
          </a:p>
          <a:p>
            <a:pPr marL="616511" lvl="1" indent="-156292">
              <a:spcBef>
                <a:spcPts val="361"/>
              </a:spcBef>
              <a:buClr>
                <a:srgbClr val="224170"/>
              </a:buClr>
              <a:buFont typeface="Arial"/>
              <a:buChar char="•"/>
              <a:tabLst>
                <a:tab pos="616511" algn="l"/>
                <a:tab pos="616944" algn="l"/>
              </a:tabLst>
            </a:pPr>
            <a:r>
              <a:rPr sz="1500" dirty="0">
                <a:latin typeface="Calibri"/>
                <a:cs typeface="Calibri"/>
              </a:rPr>
              <a:t>Can</a:t>
            </a:r>
            <a:r>
              <a:rPr sz="1500" spc="-41" dirty="0">
                <a:latin typeface="Calibri"/>
                <a:cs typeface="Calibri"/>
              </a:rPr>
              <a:t> </a:t>
            </a:r>
            <a:r>
              <a:rPr sz="1500" dirty="0">
                <a:latin typeface="Calibri"/>
                <a:cs typeface="Calibri"/>
              </a:rPr>
              <a:t>be</a:t>
            </a:r>
            <a:r>
              <a:rPr sz="1500" spc="-37" dirty="0">
                <a:latin typeface="Calibri"/>
                <a:cs typeface="Calibri"/>
              </a:rPr>
              <a:t> </a:t>
            </a:r>
            <a:r>
              <a:rPr sz="1500" dirty="0">
                <a:latin typeface="Calibri"/>
                <a:cs typeface="Calibri"/>
              </a:rPr>
              <a:t>any</a:t>
            </a:r>
            <a:r>
              <a:rPr sz="1500" spc="-37" dirty="0">
                <a:latin typeface="Calibri"/>
                <a:cs typeface="Calibri"/>
              </a:rPr>
              <a:t> </a:t>
            </a:r>
            <a:r>
              <a:rPr sz="1500" spc="-7" dirty="0">
                <a:latin typeface="Calibri"/>
                <a:cs typeface="Calibri"/>
              </a:rPr>
              <a:t>sexual</a:t>
            </a:r>
            <a:r>
              <a:rPr sz="1500" spc="-31" dirty="0">
                <a:latin typeface="Calibri"/>
                <a:cs typeface="Calibri"/>
              </a:rPr>
              <a:t> </a:t>
            </a:r>
            <a:r>
              <a:rPr sz="1500" spc="-7" dirty="0">
                <a:latin typeface="Calibri"/>
                <a:cs typeface="Calibri"/>
              </a:rPr>
              <a:t>orientation</a:t>
            </a:r>
            <a:endParaRPr sz="1500">
              <a:latin typeface="Calibri"/>
              <a:cs typeface="Calibri"/>
            </a:endParaRPr>
          </a:p>
        </p:txBody>
      </p:sp>
    </p:spTree>
    <p:extLst>
      <p:ext uri="{BB962C8B-B14F-4D97-AF65-F5344CB8AC3E}">
        <p14:creationId xmlns:p14="http://schemas.microsoft.com/office/powerpoint/2010/main" val="1409957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11019" y="373120"/>
            <a:ext cx="4763799" cy="399235"/>
          </a:xfrm>
          <a:prstGeom prst="rect">
            <a:avLst/>
          </a:prstGeom>
        </p:spPr>
        <p:txBody>
          <a:bodyPr spcFirstLastPara="1" vert="horz" wrap="square" lIns="0" tIns="8659" rIns="0" bIns="0" rtlCol="0" anchor="t" anchorCtr="0">
            <a:spAutoFit/>
          </a:bodyPr>
          <a:lstStyle/>
          <a:p>
            <a:pPr marL="8659">
              <a:spcBef>
                <a:spcPts val="68"/>
              </a:spcBef>
            </a:pPr>
            <a:r>
              <a:rPr sz="2454" spc="-65" dirty="0"/>
              <a:t>Gender</a:t>
            </a:r>
            <a:r>
              <a:rPr sz="2454" spc="-109" dirty="0"/>
              <a:t> </a:t>
            </a:r>
            <a:r>
              <a:rPr sz="2454" spc="-68" dirty="0"/>
              <a:t>non-</a:t>
            </a:r>
            <a:r>
              <a:rPr sz="2454" spc="-72" dirty="0"/>
              <a:t>conforming</a:t>
            </a:r>
            <a:r>
              <a:rPr sz="2454" spc="-112" dirty="0"/>
              <a:t> </a:t>
            </a:r>
            <a:r>
              <a:rPr sz="2454" dirty="0"/>
              <a:t>&amp;</a:t>
            </a:r>
            <a:r>
              <a:rPr sz="2454" spc="-109" dirty="0"/>
              <a:t> </a:t>
            </a:r>
            <a:r>
              <a:rPr sz="2454" spc="-68" dirty="0"/>
              <a:t>non-</a:t>
            </a:r>
            <a:r>
              <a:rPr sz="2454" spc="-44" dirty="0"/>
              <a:t>binary</a:t>
            </a:r>
            <a:endParaRPr sz="2454"/>
          </a:p>
        </p:txBody>
      </p:sp>
      <p:sp>
        <p:nvSpPr>
          <p:cNvPr id="3" name="object 3"/>
          <p:cNvSpPr txBox="1"/>
          <p:nvPr/>
        </p:nvSpPr>
        <p:spPr>
          <a:xfrm>
            <a:off x="3321697" y="1191057"/>
            <a:ext cx="5180301" cy="3042727"/>
          </a:xfrm>
          <a:prstGeom prst="rect">
            <a:avLst/>
          </a:prstGeom>
        </p:spPr>
        <p:txBody>
          <a:bodyPr vert="horz" wrap="square" lIns="0" tIns="36801" rIns="0" bIns="0" rtlCol="0">
            <a:spAutoFit/>
          </a:bodyPr>
          <a:lstStyle/>
          <a:p>
            <a:pPr marL="8659" marR="3464">
              <a:lnSpc>
                <a:spcPts val="1766"/>
              </a:lnSpc>
              <a:spcBef>
                <a:spcPts val="290"/>
              </a:spcBef>
            </a:pPr>
            <a:r>
              <a:rPr sz="1636" b="1" dirty="0">
                <a:solidFill>
                  <a:srgbClr val="B100B1"/>
                </a:solidFill>
                <a:latin typeface="Calibri"/>
                <a:cs typeface="Calibri"/>
              </a:rPr>
              <a:t>Gender</a:t>
            </a:r>
            <a:r>
              <a:rPr sz="1636" b="1" spc="-20" dirty="0">
                <a:solidFill>
                  <a:srgbClr val="B100B1"/>
                </a:solidFill>
                <a:latin typeface="Calibri"/>
                <a:cs typeface="Calibri"/>
              </a:rPr>
              <a:t> </a:t>
            </a:r>
            <a:r>
              <a:rPr sz="1636" b="1" dirty="0">
                <a:solidFill>
                  <a:srgbClr val="B100B1"/>
                </a:solidFill>
                <a:latin typeface="Calibri"/>
                <a:cs typeface="Calibri"/>
              </a:rPr>
              <a:t>Non-conforming</a:t>
            </a:r>
            <a:r>
              <a:rPr sz="1636" b="1" spc="-34" dirty="0">
                <a:solidFill>
                  <a:srgbClr val="B100B1"/>
                </a:solidFill>
                <a:latin typeface="Calibri"/>
                <a:cs typeface="Calibri"/>
              </a:rPr>
              <a:t> </a:t>
            </a:r>
            <a:r>
              <a:rPr sz="1636" dirty="0">
                <a:latin typeface="Calibri"/>
                <a:cs typeface="Calibri"/>
              </a:rPr>
              <a:t>is</a:t>
            </a:r>
            <a:r>
              <a:rPr sz="1636" spc="-27" dirty="0">
                <a:latin typeface="Calibri"/>
                <a:cs typeface="Calibri"/>
              </a:rPr>
              <a:t> </a:t>
            </a:r>
            <a:r>
              <a:rPr sz="1636" dirty="0">
                <a:latin typeface="Calibri"/>
                <a:cs typeface="Calibri"/>
              </a:rPr>
              <a:t>also</a:t>
            </a:r>
            <a:r>
              <a:rPr sz="1636" spc="-24" dirty="0">
                <a:latin typeface="Calibri"/>
                <a:cs typeface="Calibri"/>
              </a:rPr>
              <a:t> </a:t>
            </a:r>
            <a:r>
              <a:rPr sz="1636" dirty="0">
                <a:latin typeface="Calibri"/>
                <a:cs typeface="Calibri"/>
              </a:rPr>
              <a:t>a</a:t>
            </a:r>
            <a:r>
              <a:rPr sz="1636" spc="-20" dirty="0">
                <a:latin typeface="Calibri"/>
                <a:cs typeface="Calibri"/>
              </a:rPr>
              <a:t> </a:t>
            </a:r>
            <a:r>
              <a:rPr sz="1636" dirty="0">
                <a:latin typeface="Calibri"/>
                <a:cs typeface="Calibri"/>
              </a:rPr>
              <a:t>current</a:t>
            </a:r>
            <a:r>
              <a:rPr sz="1636" spc="-27" dirty="0">
                <a:latin typeface="Calibri"/>
                <a:cs typeface="Calibri"/>
              </a:rPr>
              <a:t> </a:t>
            </a:r>
            <a:r>
              <a:rPr sz="1636" dirty="0">
                <a:latin typeface="Calibri"/>
                <a:cs typeface="Calibri"/>
              </a:rPr>
              <a:t>term</a:t>
            </a:r>
            <a:r>
              <a:rPr sz="1636" spc="-31" dirty="0">
                <a:latin typeface="Calibri"/>
                <a:cs typeface="Calibri"/>
              </a:rPr>
              <a:t> </a:t>
            </a:r>
            <a:r>
              <a:rPr sz="1636" dirty="0">
                <a:latin typeface="Calibri"/>
                <a:cs typeface="Calibri"/>
              </a:rPr>
              <a:t>that</a:t>
            </a:r>
            <a:r>
              <a:rPr sz="1636" spc="-17" dirty="0">
                <a:latin typeface="Calibri"/>
                <a:cs typeface="Calibri"/>
              </a:rPr>
              <a:t> </a:t>
            </a:r>
            <a:r>
              <a:rPr sz="1636" dirty="0">
                <a:latin typeface="Calibri"/>
                <a:cs typeface="Calibri"/>
              </a:rPr>
              <a:t>is</a:t>
            </a:r>
            <a:r>
              <a:rPr sz="1636" spc="-20" dirty="0">
                <a:latin typeface="Calibri"/>
                <a:cs typeface="Calibri"/>
              </a:rPr>
              <a:t> </a:t>
            </a:r>
            <a:r>
              <a:rPr sz="1636" dirty="0">
                <a:latin typeface="Calibri"/>
                <a:cs typeface="Calibri"/>
              </a:rPr>
              <a:t>used</a:t>
            </a:r>
            <a:r>
              <a:rPr sz="1636" spc="-17" dirty="0">
                <a:latin typeface="Calibri"/>
                <a:cs typeface="Calibri"/>
              </a:rPr>
              <a:t> to </a:t>
            </a:r>
            <a:r>
              <a:rPr sz="1636" dirty="0">
                <a:latin typeface="Calibri"/>
                <a:cs typeface="Calibri"/>
              </a:rPr>
              <a:t>indicate</a:t>
            </a:r>
            <a:r>
              <a:rPr sz="1636" spc="-41" dirty="0">
                <a:latin typeface="Calibri"/>
                <a:cs typeface="Calibri"/>
              </a:rPr>
              <a:t> </a:t>
            </a:r>
            <a:r>
              <a:rPr sz="1636" dirty="0">
                <a:latin typeface="Calibri"/>
                <a:cs typeface="Calibri"/>
              </a:rPr>
              <a:t>someone</a:t>
            </a:r>
            <a:r>
              <a:rPr sz="1636" spc="-31" dirty="0">
                <a:latin typeface="Calibri"/>
                <a:cs typeface="Calibri"/>
              </a:rPr>
              <a:t> </a:t>
            </a:r>
            <a:r>
              <a:rPr sz="1636" spc="-7" dirty="0">
                <a:latin typeface="Calibri"/>
                <a:cs typeface="Calibri"/>
              </a:rPr>
              <a:t>who’s</a:t>
            </a:r>
            <a:r>
              <a:rPr sz="1636" spc="-34" dirty="0">
                <a:latin typeface="Calibri"/>
                <a:cs typeface="Calibri"/>
              </a:rPr>
              <a:t> </a:t>
            </a:r>
            <a:r>
              <a:rPr sz="1636" dirty="0">
                <a:latin typeface="Calibri"/>
                <a:cs typeface="Calibri"/>
              </a:rPr>
              <a:t>biological</a:t>
            </a:r>
            <a:r>
              <a:rPr sz="1636" spc="-44" dirty="0">
                <a:latin typeface="Calibri"/>
                <a:cs typeface="Calibri"/>
              </a:rPr>
              <a:t> </a:t>
            </a:r>
            <a:r>
              <a:rPr sz="1636" dirty="0">
                <a:latin typeface="Calibri"/>
                <a:cs typeface="Calibri"/>
              </a:rPr>
              <a:t>sex</a:t>
            </a:r>
            <a:r>
              <a:rPr sz="1636" spc="-41" dirty="0">
                <a:latin typeface="Calibri"/>
                <a:cs typeface="Calibri"/>
              </a:rPr>
              <a:t> </a:t>
            </a:r>
            <a:r>
              <a:rPr sz="1636" dirty="0">
                <a:latin typeface="Calibri"/>
                <a:cs typeface="Calibri"/>
              </a:rPr>
              <a:t>is</a:t>
            </a:r>
            <a:r>
              <a:rPr sz="1636" spc="-34" dirty="0">
                <a:latin typeface="Calibri"/>
                <a:cs typeface="Calibri"/>
              </a:rPr>
              <a:t> </a:t>
            </a:r>
            <a:r>
              <a:rPr sz="1636" dirty="0">
                <a:latin typeface="Calibri"/>
                <a:cs typeface="Calibri"/>
              </a:rPr>
              <a:t>not</a:t>
            </a:r>
            <a:r>
              <a:rPr sz="1636" spc="-34" dirty="0">
                <a:latin typeface="Calibri"/>
                <a:cs typeface="Calibri"/>
              </a:rPr>
              <a:t> </a:t>
            </a:r>
            <a:r>
              <a:rPr sz="1636" dirty="0">
                <a:latin typeface="Calibri"/>
                <a:cs typeface="Calibri"/>
              </a:rPr>
              <a:t>congruent</a:t>
            </a:r>
            <a:r>
              <a:rPr sz="1636" spc="-41" dirty="0">
                <a:latin typeface="Calibri"/>
                <a:cs typeface="Calibri"/>
              </a:rPr>
              <a:t> </a:t>
            </a:r>
            <a:r>
              <a:rPr sz="1636" spc="-14" dirty="0">
                <a:latin typeface="Calibri"/>
                <a:cs typeface="Calibri"/>
              </a:rPr>
              <a:t>with </a:t>
            </a:r>
            <a:r>
              <a:rPr sz="1636" dirty="0">
                <a:latin typeface="Calibri"/>
                <a:cs typeface="Calibri"/>
              </a:rPr>
              <a:t>their</a:t>
            </a:r>
            <a:r>
              <a:rPr sz="1636" spc="-34" dirty="0">
                <a:latin typeface="Calibri"/>
                <a:cs typeface="Calibri"/>
              </a:rPr>
              <a:t> </a:t>
            </a:r>
            <a:r>
              <a:rPr sz="1636" dirty="0">
                <a:latin typeface="Calibri"/>
                <a:cs typeface="Calibri"/>
              </a:rPr>
              <a:t>gender</a:t>
            </a:r>
            <a:r>
              <a:rPr sz="1636" spc="-17" dirty="0">
                <a:latin typeface="Calibri"/>
                <a:cs typeface="Calibri"/>
              </a:rPr>
              <a:t> </a:t>
            </a:r>
            <a:r>
              <a:rPr sz="1636" dirty="0">
                <a:latin typeface="Calibri"/>
                <a:cs typeface="Calibri"/>
              </a:rPr>
              <a:t>identity</a:t>
            </a:r>
            <a:r>
              <a:rPr sz="1636" spc="-24" dirty="0">
                <a:latin typeface="Calibri"/>
                <a:cs typeface="Calibri"/>
              </a:rPr>
              <a:t> </a:t>
            </a:r>
            <a:r>
              <a:rPr sz="1636" dirty="0">
                <a:latin typeface="Calibri"/>
                <a:cs typeface="Calibri"/>
              </a:rPr>
              <a:t>or</a:t>
            </a:r>
            <a:r>
              <a:rPr sz="1636" spc="-24" dirty="0">
                <a:latin typeface="Calibri"/>
                <a:cs typeface="Calibri"/>
              </a:rPr>
              <a:t> </a:t>
            </a:r>
            <a:r>
              <a:rPr sz="1636" dirty="0">
                <a:latin typeface="Calibri"/>
                <a:cs typeface="Calibri"/>
              </a:rPr>
              <a:t>gender</a:t>
            </a:r>
            <a:r>
              <a:rPr sz="1636" spc="-14" dirty="0">
                <a:latin typeface="Calibri"/>
                <a:cs typeface="Calibri"/>
              </a:rPr>
              <a:t> </a:t>
            </a:r>
            <a:r>
              <a:rPr sz="1636" spc="-7" dirty="0">
                <a:latin typeface="Calibri"/>
                <a:cs typeface="Calibri"/>
              </a:rPr>
              <a:t>expression.</a:t>
            </a:r>
            <a:endParaRPr sz="1636">
              <a:latin typeface="Calibri"/>
              <a:cs typeface="Calibri"/>
            </a:endParaRPr>
          </a:p>
          <a:p>
            <a:pPr>
              <a:spcBef>
                <a:spcPts val="20"/>
              </a:spcBef>
            </a:pPr>
            <a:endParaRPr sz="1773">
              <a:latin typeface="Calibri"/>
              <a:cs typeface="Calibri"/>
            </a:endParaRPr>
          </a:p>
          <a:p>
            <a:pPr marL="1598858" marR="551136" indent="-1388448"/>
            <a:r>
              <a:rPr sz="1636" spc="-34" dirty="0">
                <a:latin typeface="Calibri"/>
                <a:cs typeface="Calibri"/>
              </a:rPr>
              <a:t>Terms</a:t>
            </a:r>
            <a:r>
              <a:rPr sz="1636" spc="-92" dirty="0">
                <a:latin typeface="Calibri"/>
                <a:cs typeface="Calibri"/>
              </a:rPr>
              <a:t> </a:t>
            </a:r>
            <a:r>
              <a:rPr sz="1636" dirty="0">
                <a:latin typeface="Calibri"/>
                <a:cs typeface="Calibri"/>
              </a:rPr>
              <a:t>you</a:t>
            </a:r>
            <a:r>
              <a:rPr sz="1636" spc="-41" dirty="0">
                <a:latin typeface="Calibri"/>
                <a:cs typeface="Calibri"/>
              </a:rPr>
              <a:t> </a:t>
            </a:r>
            <a:r>
              <a:rPr sz="1636" dirty="0">
                <a:latin typeface="Calibri"/>
                <a:cs typeface="Calibri"/>
              </a:rPr>
              <a:t>may</a:t>
            </a:r>
            <a:r>
              <a:rPr sz="1636" spc="-20" dirty="0">
                <a:latin typeface="Calibri"/>
                <a:cs typeface="Calibri"/>
              </a:rPr>
              <a:t> </a:t>
            </a:r>
            <a:r>
              <a:rPr sz="1636" dirty="0">
                <a:latin typeface="Calibri"/>
                <a:cs typeface="Calibri"/>
              </a:rPr>
              <a:t>also</a:t>
            </a:r>
            <a:r>
              <a:rPr sz="1636" spc="-17" dirty="0">
                <a:latin typeface="Calibri"/>
                <a:cs typeface="Calibri"/>
              </a:rPr>
              <a:t> </a:t>
            </a:r>
            <a:r>
              <a:rPr sz="1636" dirty="0">
                <a:latin typeface="Calibri"/>
                <a:cs typeface="Calibri"/>
              </a:rPr>
              <a:t>hear:</a:t>
            </a:r>
            <a:r>
              <a:rPr sz="1636" spc="-20" dirty="0">
                <a:latin typeface="Calibri"/>
                <a:cs typeface="Calibri"/>
              </a:rPr>
              <a:t> </a:t>
            </a:r>
            <a:r>
              <a:rPr sz="1636" spc="-14" dirty="0">
                <a:latin typeface="Calibri"/>
                <a:cs typeface="Calibri"/>
              </a:rPr>
              <a:t>genderqueer, </a:t>
            </a:r>
            <a:r>
              <a:rPr sz="1636" dirty="0">
                <a:latin typeface="Calibri"/>
                <a:cs typeface="Calibri"/>
              </a:rPr>
              <a:t>gender</a:t>
            </a:r>
            <a:r>
              <a:rPr sz="1636" spc="-10" dirty="0">
                <a:latin typeface="Calibri"/>
                <a:cs typeface="Calibri"/>
              </a:rPr>
              <a:t> </a:t>
            </a:r>
            <a:r>
              <a:rPr sz="1636" spc="-7" dirty="0">
                <a:latin typeface="Calibri"/>
                <a:cs typeface="Calibri"/>
              </a:rPr>
              <a:t>fluid, </a:t>
            </a:r>
            <a:r>
              <a:rPr sz="1636" dirty="0">
                <a:latin typeface="Calibri"/>
                <a:cs typeface="Calibri"/>
              </a:rPr>
              <a:t>gender</a:t>
            </a:r>
            <a:r>
              <a:rPr sz="1636" spc="-34" dirty="0">
                <a:latin typeface="Calibri"/>
                <a:cs typeface="Calibri"/>
              </a:rPr>
              <a:t> </a:t>
            </a:r>
            <a:r>
              <a:rPr sz="1636" dirty="0">
                <a:latin typeface="Calibri"/>
                <a:cs typeface="Calibri"/>
              </a:rPr>
              <a:t>variant,</a:t>
            </a:r>
            <a:r>
              <a:rPr sz="1636" spc="-34" dirty="0">
                <a:latin typeface="Calibri"/>
                <a:cs typeface="Calibri"/>
              </a:rPr>
              <a:t> </a:t>
            </a:r>
            <a:r>
              <a:rPr sz="1636" spc="-14" dirty="0">
                <a:latin typeface="Calibri"/>
                <a:cs typeface="Calibri"/>
              </a:rPr>
              <a:t>etc.</a:t>
            </a:r>
            <a:endParaRPr sz="1636">
              <a:latin typeface="Calibri"/>
              <a:cs typeface="Calibri"/>
            </a:endParaRPr>
          </a:p>
          <a:p>
            <a:pPr>
              <a:spcBef>
                <a:spcPts val="27"/>
              </a:spcBef>
            </a:pPr>
            <a:endParaRPr sz="1807">
              <a:latin typeface="Calibri"/>
              <a:cs typeface="Calibri"/>
            </a:endParaRPr>
          </a:p>
          <a:p>
            <a:pPr marL="30739" marR="238985"/>
            <a:r>
              <a:rPr sz="1636" b="1" dirty="0">
                <a:solidFill>
                  <a:srgbClr val="005BAB"/>
                </a:solidFill>
                <a:latin typeface="Calibri"/>
                <a:cs typeface="Calibri"/>
              </a:rPr>
              <a:t>Non-binary:</a:t>
            </a:r>
            <a:r>
              <a:rPr sz="1636" b="1" spc="-27" dirty="0">
                <a:solidFill>
                  <a:srgbClr val="005BAB"/>
                </a:solidFill>
                <a:latin typeface="Calibri"/>
                <a:cs typeface="Calibri"/>
              </a:rPr>
              <a:t> </a:t>
            </a:r>
            <a:r>
              <a:rPr sz="1636" dirty="0">
                <a:latin typeface="Calibri"/>
                <a:cs typeface="Calibri"/>
              </a:rPr>
              <a:t>One</a:t>
            </a:r>
            <a:r>
              <a:rPr sz="1636" spc="-3" dirty="0">
                <a:latin typeface="Calibri"/>
                <a:cs typeface="Calibri"/>
              </a:rPr>
              <a:t> </a:t>
            </a:r>
            <a:r>
              <a:rPr sz="1636" dirty="0">
                <a:latin typeface="Calibri"/>
                <a:cs typeface="Calibri"/>
              </a:rPr>
              <a:t>term</a:t>
            </a:r>
            <a:r>
              <a:rPr sz="1636" spc="-24" dirty="0">
                <a:latin typeface="Calibri"/>
                <a:cs typeface="Calibri"/>
              </a:rPr>
              <a:t> </a:t>
            </a:r>
            <a:r>
              <a:rPr sz="1636" dirty="0">
                <a:latin typeface="Calibri"/>
                <a:cs typeface="Calibri"/>
              </a:rPr>
              <a:t>used</a:t>
            </a:r>
            <a:r>
              <a:rPr sz="1636" spc="-14" dirty="0">
                <a:latin typeface="Calibri"/>
                <a:cs typeface="Calibri"/>
              </a:rPr>
              <a:t> </a:t>
            </a:r>
            <a:r>
              <a:rPr sz="1636" dirty="0">
                <a:latin typeface="Calibri"/>
                <a:cs typeface="Calibri"/>
              </a:rPr>
              <a:t>by</a:t>
            </a:r>
            <a:r>
              <a:rPr sz="1636" spc="-7" dirty="0">
                <a:latin typeface="Calibri"/>
                <a:cs typeface="Calibri"/>
              </a:rPr>
              <a:t> </a:t>
            </a:r>
            <a:r>
              <a:rPr sz="1636" dirty="0">
                <a:latin typeface="Calibri"/>
                <a:cs typeface="Calibri"/>
              </a:rPr>
              <a:t>individuals</a:t>
            </a:r>
            <a:r>
              <a:rPr sz="1636" spc="-7" dirty="0">
                <a:latin typeface="Calibri"/>
                <a:cs typeface="Calibri"/>
              </a:rPr>
              <a:t> </a:t>
            </a:r>
            <a:r>
              <a:rPr sz="1636" dirty="0">
                <a:latin typeface="Calibri"/>
                <a:cs typeface="Calibri"/>
              </a:rPr>
              <a:t>who</a:t>
            </a:r>
            <a:r>
              <a:rPr sz="1636" spc="-10" dirty="0">
                <a:latin typeface="Calibri"/>
                <a:cs typeface="Calibri"/>
              </a:rPr>
              <a:t> </a:t>
            </a:r>
            <a:r>
              <a:rPr sz="1636" dirty="0">
                <a:latin typeface="Calibri"/>
                <a:cs typeface="Calibri"/>
              </a:rPr>
              <a:t>do</a:t>
            </a:r>
            <a:r>
              <a:rPr sz="1636" spc="-14" dirty="0">
                <a:latin typeface="Calibri"/>
                <a:cs typeface="Calibri"/>
              </a:rPr>
              <a:t> </a:t>
            </a:r>
            <a:r>
              <a:rPr sz="1636" dirty="0">
                <a:latin typeface="Calibri"/>
                <a:cs typeface="Calibri"/>
              </a:rPr>
              <a:t>not</a:t>
            </a:r>
            <a:r>
              <a:rPr sz="1636" spc="-14" dirty="0">
                <a:latin typeface="Calibri"/>
                <a:cs typeface="Calibri"/>
              </a:rPr>
              <a:t> feel </a:t>
            </a:r>
            <a:r>
              <a:rPr sz="1636" dirty="0">
                <a:latin typeface="Calibri"/>
                <a:cs typeface="Calibri"/>
              </a:rPr>
              <a:t>that</a:t>
            </a:r>
            <a:r>
              <a:rPr sz="1636" spc="-37" dirty="0">
                <a:latin typeface="Calibri"/>
                <a:cs typeface="Calibri"/>
              </a:rPr>
              <a:t> </a:t>
            </a:r>
            <a:r>
              <a:rPr sz="1636" dirty="0">
                <a:latin typeface="Calibri"/>
                <a:cs typeface="Calibri"/>
              </a:rPr>
              <a:t>they</a:t>
            </a:r>
            <a:r>
              <a:rPr sz="1636" spc="-24" dirty="0">
                <a:latin typeface="Calibri"/>
                <a:cs typeface="Calibri"/>
              </a:rPr>
              <a:t> </a:t>
            </a:r>
            <a:r>
              <a:rPr sz="1636" dirty="0">
                <a:latin typeface="Calibri"/>
                <a:cs typeface="Calibri"/>
              </a:rPr>
              <a:t>fit</a:t>
            </a:r>
            <a:r>
              <a:rPr sz="1636" spc="-14" dirty="0">
                <a:latin typeface="Calibri"/>
                <a:cs typeface="Calibri"/>
              </a:rPr>
              <a:t> </a:t>
            </a:r>
            <a:r>
              <a:rPr sz="1636" dirty="0">
                <a:latin typeface="Calibri"/>
                <a:cs typeface="Calibri"/>
              </a:rPr>
              <a:t>into</a:t>
            </a:r>
            <a:r>
              <a:rPr sz="1636" spc="-27" dirty="0">
                <a:latin typeface="Calibri"/>
                <a:cs typeface="Calibri"/>
              </a:rPr>
              <a:t> </a:t>
            </a:r>
            <a:r>
              <a:rPr sz="1636" dirty="0">
                <a:latin typeface="Calibri"/>
                <a:cs typeface="Calibri"/>
              </a:rPr>
              <a:t>one</a:t>
            </a:r>
            <a:r>
              <a:rPr sz="1636" spc="-14" dirty="0">
                <a:latin typeface="Calibri"/>
                <a:cs typeface="Calibri"/>
              </a:rPr>
              <a:t> </a:t>
            </a:r>
            <a:r>
              <a:rPr sz="1636" dirty="0">
                <a:latin typeface="Calibri"/>
                <a:cs typeface="Calibri"/>
              </a:rPr>
              <a:t>of</a:t>
            </a:r>
            <a:r>
              <a:rPr sz="1636" spc="-20" dirty="0">
                <a:latin typeface="Calibri"/>
                <a:cs typeface="Calibri"/>
              </a:rPr>
              <a:t> </a:t>
            </a:r>
            <a:r>
              <a:rPr sz="1636" dirty="0">
                <a:latin typeface="Calibri"/>
                <a:cs typeface="Calibri"/>
              </a:rPr>
              <a:t>the</a:t>
            </a:r>
            <a:r>
              <a:rPr sz="1636" spc="-20" dirty="0">
                <a:latin typeface="Calibri"/>
                <a:cs typeface="Calibri"/>
              </a:rPr>
              <a:t> </a:t>
            </a:r>
            <a:r>
              <a:rPr sz="1636" dirty="0">
                <a:latin typeface="Calibri"/>
                <a:cs typeface="Calibri"/>
              </a:rPr>
              <a:t>two</a:t>
            </a:r>
            <a:r>
              <a:rPr sz="1636" spc="-27" dirty="0">
                <a:latin typeface="Calibri"/>
                <a:cs typeface="Calibri"/>
              </a:rPr>
              <a:t> </a:t>
            </a:r>
            <a:r>
              <a:rPr sz="1636" dirty="0">
                <a:latin typeface="Calibri"/>
                <a:cs typeface="Calibri"/>
              </a:rPr>
              <a:t>categories</a:t>
            </a:r>
            <a:r>
              <a:rPr sz="1636" spc="-37" dirty="0">
                <a:latin typeface="Calibri"/>
                <a:cs typeface="Calibri"/>
              </a:rPr>
              <a:t> </a:t>
            </a:r>
            <a:r>
              <a:rPr sz="1636" dirty="0">
                <a:latin typeface="Calibri"/>
                <a:cs typeface="Calibri"/>
              </a:rPr>
              <a:t>on</a:t>
            </a:r>
            <a:r>
              <a:rPr sz="1636" spc="-24" dirty="0">
                <a:latin typeface="Calibri"/>
                <a:cs typeface="Calibri"/>
              </a:rPr>
              <a:t> </a:t>
            </a:r>
            <a:r>
              <a:rPr sz="1636" dirty="0">
                <a:latin typeface="Calibri"/>
                <a:cs typeface="Calibri"/>
              </a:rPr>
              <a:t>the</a:t>
            </a:r>
            <a:r>
              <a:rPr sz="1636" spc="-14" dirty="0">
                <a:latin typeface="Calibri"/>
                <a:cs typeface="Calibri"/>
              </a:rPr>
              <a:t> </a:t>
            </a:r>
            <a:r>
              <a:rPr sz="1636" spc="-7" dirty="0">
                <a:latin typeface="Calibri"/>
                <a:cs typeface="Calibri"/>
              </a:rPr>
              <a:t>gender binary,</a:t>
            </a:r>
            <a:r>
              <a:rPr sz="1636" spc="-34" dirty="0">
                <a:latin typeface="Calibri"/>
                <a:cs typeface="Calibri"/>
              </a:rPr>
              <a:t> </a:t>
            </a:r>
            <a:r>
              <a:rPr sz="1636" dirty="0">
                <a:latin typeface="Calibri"/>
                <a:cs typeface="Calibri"/>
              </a:rPr>
              <a:t>male</a:t>
            </a:r>
            <a:r>
              <a:rPr sz="1636" spc="-27" dirty="0">
                <a:latin typeface="Calibri"/>
                <a:cs typeface="Calibri"/>
              </a:rPr>
              <a:t> </a:t>
            </a:r>
            <a:r>
              <a:rPr sz="1636" dirty="0">
                <a:latin typeface="Calibri"/>
                <a:cs typeface="Calibri"/>
              </a:rPr>
              <a:t>or</a:t>
            </a:r>
            <a:r>
              <a:rPr sz="1636" spc="-27" dirty="0">
                <a:latin typeface="Calibri"/>
                <a:cs typeface="Calibri"/>
              </a:rPr>
              <a:t> </a:t>
            </a:r>
            <a:r>
              <a:rPr sz="1636" dirty="0">
                <a:latin typeface="Calibri"/>
                <a:cs typeface="Calibri"/>
              </a:rPr>
              <a:t>female.</a:t>
            </a:r>
            <a:r>
              <a:rPr sz="1636" spc="-34" dirty="0">
                <a:latin typeface="Calibri"/>
                <a:cs typeface="Calibri"/>
              </a:rPr>
              <a:t> </a:t>
            </a:r>
            <a:r>
              <a:rPr sz="1636" dirty="0">
                <a:latin typeface="Calibri"/>
                <a:cs typeface="Calibri"/>
              </a:rPr>
              <a:t>Often</a:t>
            </a:r>
            <a:r>
              <a:rPr sz="1636" spc="-27" dirty="0">
                <a:latin typeface="Calibri"/>
                <a:cs typeface="Calibri"/>
              </a:rPr>
              <a:t> </a:t>
            </a:r>
            <a:r>
              <a:rPr sz="1636" dirty="0">
                <a:latin typeface="Calibri"/>
                <a:cs typeface="Calibri"/>
              </a:rPr>
              <a:t>use</a:t>
            </a:r>
            <a:r>
              <a:rPr sz="1636" spc="-20" dirty="0">
                <a:latin typeface="Calibri"/>
                <a:cs typeface="Calibri"/>
              </a:rPr>
              <a:t> </a:t>
            </a:r>
            <a:r>
              <a:rPr sz="1636" dirty="0">
                <a:latin typeface="Calibri"/>
                <a:cs typeface="Calibri"/>
              </a:rPr>
              <a:t>“they/them”</a:t>
            </a:r>
            <a:r>
              <a:rPr sz="1636" spc="-44" dirty="0">
                <a:latin typeface="Calibri"/>
                <a:cs typeface="Calibri"/>
              </a:rPr>
              <a:t> </a:t>
            </a:r>
            <a:r>
              <a:rPr sz="1636" spc="-7" dirty="0">
                <a:latin typeface="Calibri"/>
                <a:cs typeface="Calibri"/>
              </a:rPr>
              <a:t>pronouns. </a:t>
            </a:r>
            <a:r>
              <a:rPr sz="1636" dirty="0">
                <a:latin typeface="Calibri"/>
                <a:cs typeface="Calibri"/>
              </a:rPr>
              <a:t>Some</a:t>
            </a:r>
            <a:r>
              <a:rPr sz="1636" spc="-20" dirty="0">
                <a:latin typeface="Calibri"/>
                <a:cs typeface="Calibri"/>
              </a:rPr>
              <a:t> </a:t>
            </a:r>
            <a:r>
              <a:rPr sz="1636" spc="-7" dirty="0">
                <a:latin typeface="Calibri"/>
                <a:cs typeface="Calibri"/>
              </a:rPr>
              <a:t>non-</a:t>
            </a:r>
            <a:r>
              <a:rPr sz="1636" dirty="0">
                <a:latin typeface="Calibri"/>
                <a:cs typeface="Calibri"/>
              </a:rPr>
              <a:t>binary</a:t>
            </a:r>
            <a:r>
              <a:rPr sz="1636" spc="-7" dirty="0">
                <a:latin typeface="Calibri"/>
                <a:cs typeface="Calibri"/>
              </a:rPr>
              <a:t> </a:t>
            </a:r>
            <a:r>
              <a:rPr sz="1636" dirty="0">
                <a:latin typeface="Calibri"/>
                <a:cs typeface="Calibri"/>
              </a:rPr>
              <a:t>individuals</a:t>
            </a:r>
            <a:r>
              <a:rPr sz="1636" spc="-7" dirty="0">
                <a:latin typeface="Calibri"/>
                <a:cs typeface="Calibri"/>
              </a:rPr>
              <a:t> </a:t>
            </a:r>
            <a:r>
              <a:rPr sz="1636" dirty="0">
                <a:latin typeface="Calibri"/>
                <a:cs typeface="Calibri"/>
              </a:rPr>
              <a:t>also</a:t>
            </a:r>
            <a:r>
              <a:rPr sz="1636" spc="-10" dirty="0">
                <a:latin typeface="Calibri"/>
                <a:cs typeface="Calibri"/>
              </a:rPr>
              <a:t> </a:t>
            </a:r>
            <a:r>
              <a:rPr sz="1636" dirty="0">
                <a:latin typeface="Calibri"/>
                <a:cs typeface="Calibri"/>
              </a:rPr>
              <a:t>identify</a:t>
            </a:r>
            <a:r>
              <a:rPr sz="1636" spc="-14" dirty="0">
                <a:latin typeface="Calibri"/>
                <a:cs typeface="Calibri"/>
              </a:rPr>
              <a:t> </a:t>
            </a:r>
            <a:r>
              <a:rPr sz="1636" dirty="0">
                <a:latin typeface="Calibri"/>
                <a:cs typeface="Calibri"/>
              </a:rPr>
              <a:t>as</a:t>
            </a:r>
            <a:r>
              <a:rPr sz="1636" spc="-7" dirty="0">
                <a:latin typeface="Calibri"/>
                <a:cs typeface="Calibri"/>
              </a:rPr>
              <a:t> transgender, </a:t>
            </a:r>
            <a:r>
              <a:rPr sz="1636" dirty="0">
                <a:latin typeface="Calibri"/>
                <a:cs typeface="Calibri"/>
              </a:rPr>
              <a:t>but</a:t>
            </a:r>
            <a:r>
              <a:rPr sz="1636" spc="-17" dirty="0">
                <a:latin typeface="Calibri"/>
                <a:cs typeface="Calibri"/>
              </a:rPr>
              <a:t> </a:t>
            </a:r>
            <a:r>
              <a:rPr sz="1636" dirty="0">
                <a:latin typeface="Calibri"/>
                <a:cs typeface="Calibri"/>
              </a:rPr>
              <a:t>not</a:t>
            </a:r>
            <a:r>
              <a:rPr sz="1636" spc="-7" dirty="0">
                <a:latin typeface="Calibri"/>
                <a:cs typeface="Calibri"/>
              </a:rPr>
              <a:t> </a:t>
            </a:r>
            <a:r>
              <a:rPr sz="1636" dirty="0">
                <a:latin typeface="Calibri"/>
                <a:cs typeface="Calibri"/>
              </a:rPr>
              <a:t>all</a:t>
            </a:r>
            <a:r>
              <a:rPr sz="1636" spc="-14" dirty="0">
                <a:latin typeface="Calibri"/>
                <a:cs typeface="Calibri"/>
              </a:rPr>
              <a:t> </a:t>
            </a:r>
            <a:r>
              <a:rPr sz="1636" spc="-17" dirty="0">
                <a:latin typeface="Calibri"/>
                <a:cs typeface="Calibri"/>
              </a:rPr>
              <a:t>do.</a:t>
            </a:r>
            <a:endParaRPr sz="1636">
              <a:latin typeface="Calibri"/>
              <a:cs typeface="Calibri"/>
            </a:endParaRPr>
          </a:p>
        </p:txBody>
      </p:sp>
    </p:spTree>
    <p:extLst>
      <p:ext uri="{BB962C8B-B14F-4D97-AF65-F5344CB8AC3E}">
        <p14:creationId xmlns:p14="http://schemas.microsoft.com/office/powerpoint/2010/main" val="3026036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978728" y="0"/>
            <a:ext cx="6234545" cy="4675909"/>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4" name="object 4"/>
            <p:cNvSpPr/>
            <p:nvPr/>
          </p:nvSpPr>
          <p:spPr>
            <a:xfrm>
              <a:off x="8458200" y="0"/>
              <a:ext cx="685800" cy="6858000"/>
            </a:xfrm>
            <a:custGeom>
              <a:avLst/>
              <a:gdLst/>
              <a:ahLst/>
              <a:cxnLst/>
              <a:rect l="l" t="t" r="r" b="b"/>
              <a:pathLst>
                <a:path w="685800" h="6858000">
                  <a:moveTo>
                    <a:pt x="685800" y="6172200"/>
                  </a:moveTo>
                  <a:lnTo>
                    <a:pt x="0" y="6172200"/>
                  </a:lnTo>
                  <a:lnTo>
                    <a:pt x="0" y="6858000"/>
                  </a:lnTo>
                  <a:lnTo>
                    <a:pt x="685800" y="6858000"/>
                  </a:lnTo>
                  <a:lnTo>
                    <a:pt x="685800" y="6172200"/>
                  </a:lnTo>
                  <a:close/>
                </a:path>
                <a:path w="685800" h="6858000">
                  <a:moveTo>
                    <a:pt x="685800" y="0"/>
                  </a:moveTo>
                  <a:lnTo>
                    <a:pt x="0" y="0"/>
                  </a:lnTo>
                  <a:lnTo>
                    <a:pt x="0" y="5486400"/>
                  </a:lnTo>
                  <a:lnTo>
                    <a:pt x="685800" y="5486400"/>
                  </a:lnTo>
                  <a:lnTo>
                    <a:pt x="685800" y="0"/>
                  </a:lnTo>
                  <a:close/>
                </a:path>
              </a:pathLst>
            </a:custGeom>
            <a:solidFill>
              <a:srgbClr val="2E5796"/>
            </a:solidFill>
          </p:spPr>
          <p:txBody>
            <a:bodyPr wrap="square" lIns="0" tIns="0" rIns="0" bIns="0" rtlCol="0"/>
            <a:lstStyle/>
            <a:p>
              <a:endParaRPr sz="1227"/>
            </a:p>
          </p:txBody>
        </p:sp>
        <p:sp>
          <p:nvSpPr>
            <p:cNvPr id="5" name="object 5"/>
            <p:cNvSpPr/>
            <p:nvPr/>
          </p:nvSpPr>
          <p:spPr>
            <a:xfrm>
              <a:off x="8458200" y="5486400"/>
              <a:ext cx="685800" cy="685800"/>
            </a:xfrm>
            <a:custGeom>
              <a:avLst/>
              <a:gdLst/>
              <a:ahLst/>
              <a:cxnLst/>
              <a:rect l="l" t="t" r="r" b="b"/>
              <a:pathLst>
                <a:path w="685800" h="685800">
                  <a:moveTo>
                    <a:pt x="685800" y="0"/>
                  </a:moveTo>
                  <a:lnTo>
                    <a:pt x="0" y="0"/>
                  </a:lnTo>
                  <a:lnTo>
                    <a:pt x="0" y="685800"/>
                  </a:lnTo>
                  <a:lnTo>
                    <a:pt x="685800" y="685800"/>
                  </a:lnTo>
                  <a:lnTo>
                    <a:pt x="685800" y="0"/>
                  </a:lnTo>
                  <a:close/>
                </a:path>
              </a:pathLst>
            </a:custGeom>
            <a:solidFill>
              <a:srgbClr val="FF66FF"/>
            </a:solidFill>
          </p:spPr>
          <p:txBody>
            <a:bodyPr wrap="square" lIns="0" tIns="0" rIns="0" bIns="0" rtlCol="0"/>
            <a:lstStyle/>
            <a:p>
              <a:endParaRPr sz="1227"/>
            </a:p>
          </p:txBody>
        </p:sp>
      </p:grpSp>
      <p:sp>
        <p:nvSpPr>
          <p:cNvPr id="6" name="object 6"/>
          <p:cNvSpPr txBox="1">
            <a:spLocks noGrp="1"/>
          </p:cNvSpPr>
          <p:nvPr>
            <p:ph type="title"/>
          </p:nvPr>
        </p:nvSpPr>
        <p:spPr>
          <a:xfrm>
            <a:off x="3344141" y="403686"/>
            <a:ext cx="2046576" cy="525232"/>
          </a:xfrm>
          <a:prstGeom prst="rect">
            <a:avLst/>
          </a:prstGeom>
        </p:spPr>
        <p:txBody>
          <a:bodyPr spcFirstLastPara="1" vert="horz" wrap="square" lIns="0" tIns="8659" rIns="0" bIns="0" rtlCol="0" anchor="t" anchorCtr="0">
            <a:spAutoFit/>
          </a:bodyPr>
          <a:lstStyle/>
          <a:p>
            <a:pPr marL="8659">
              <a:spcBef>
                <a:spcPts val="68"/>
              </a:spcBef>
            </a:pPr>
            <a:r>
              <a:rPr sz="3273" spc="-41" dirty="0"/>
              <a:t>Coming</a:t>
            </a:r>
            <a:r>
              <a:rPr sz="3273" spc="-116" dirty="0"/>
              <a:t> </a:t>
            </a:r>
            <a:r>
              <a:rPr sz="3273" spc="-24" dirty="0"/>
              <a:t>Out</a:t>
            </a:r>
            <a:endParaRPr sz="3273"/>
          </a:p>
        </p:txBody>
      </p:sp>
      <p:sp>
        <p:nvSpPr>
          <p:cNvPr id="7" name="object 7"/>
          <p:cNvSpPr txBox="1"/>
          <p:nvPr/>
        </p:nvSpPr>
        <p:spPr>
          <a:xfrm>
            <a:off x="3107852" y="1412211"/>
            <a:ext cx="5235719" cy="2767447"/>
          </a:xfrm>
          <a:prstGeom prst="rect">
            <a:avLst/>
          </a:prstGeom>
        </p:spPr>
        <p:txBody>
          <a:bodyPr vert="horz" wrap="square" lIns="0" tIns="8659" rIns="0" bIns="0" rtlCol="0">
            <a:spAutoFit/>
          </a:bodyPr>
          <a:lstStyle/>
          <a:p>
            <a:pPr marL="8659" marR="217337">
              <a:spcBef>
                <a:spcPts val="68"/>
              </a:spcBef>
            </a:pPr>
            <a:r>
              <a:rPr sz="1636" dirty="0">
                <a:latin typeface="Calibri"/>
                <a:cs typeface="Calibri"/>
              </a:rPr>
              <a:t>The</a:t>
            </a:r>
            <a:r>
              <a:rPr sz="1636" spc="-37" dirty="0">
                <a:latin typeface="Calibri"/>
                <a:cs typeface="Calibri"/>
              </a:rPr>
              <a:t> </a:t>
            </a:r>
            <a:r>
              <a:rPr sz="1636" dirty="0">
                <a:latin typeface="Calibri"/>
                <a:cs typeface="Calibri"/>
              </a:rPr>
              <a:t>process</a:t>
            </a:r>
            <a:r>
              <a:rPr sz="1636" spc="-44" dirty="0">
                <a:latin typeface="Calibri"/>
                <a:cs typeface="Calibri"/>
              </a:rPr>
              <a:t> </a:t>
            </a:r>
            <a:r>
              <a:rPr sz="1636" dirty="0">
                <a:latin typeface="Calibri"/>
                <a:cs typeface="Calibri"/>
              </a:rPr>
              <a:t>of</a:t>
            </a:r>
            <a:r>
              <a:rPr sz="1636" spc="-37" dirty="0">
                <a:latin typeface="Calibri"/>
                <a:cs typeface="Calibri"/>
              </a:rPr>
              <a:t> </a:t>
            </a:r>
            <a:r>
              <a:rPr sz="1636" dirty="0">
                <a:latin typeface="Calibri"/>
                <a:cs typeface="Calibri"/>
              </a:rPr>
              <a:t>disclosing</a:t>
            </a:r>
            <a:r>
              <a:rPr sz="1636" spc="-44" dirty="0">
                <a:latin typeface="Calibri"/>
                <a:cs typeface="Calibri"/>
              </a:rPr>
              <a:t> </a:t>
            </a:r>
            <a:r>
              <a:rPr sz="1636" spc="-7" dirty="0">
                <a:latin typeface="Calibri"/>
                <a:cs typeface="Calibri"/>
              </a:rPr>
              <a:t>one’s</a:t>
            </a:r>
            <a:r>
              <a:rPr sz="1636" spc="-37" dirty="0">
                <a:latin typeface="Calibri"/>
                <a:cs typeface="Calibri"/>
              </a:rPr>
              <a:t> </a:t>
            </a:r>
            <a:r>
              <a:rPr sz="1636" dirty="0">
                <a:latin typeface="Calibri"/>
                <a:cs typeface="Calibri"/>
              </a:rPr>
              <a:t>sexual</a:t>
            </a:r>
            <a:r>
              <a:rPr sz="1636" spc="-41" dirty="0">
                <a:latin typeface="Calibri"/>
                <a:cs typeface="Calibri"/>
              </a:rPr>
              <a:t> </a:t>
            </a:r>
            <a:r>
              <a:rPr sz="1636" dirty="0">
                <a:latin typeface="Calibri"/>
                <a:cs typeface="Calibri"/>
              </a:rPr>
              <a:t>orientation</a:t>
            </a:r>
            <a:r>
              <a:rPr sz="1636" spc="-37" dirty="0">
                <a:latin typeface="Calibri"/>
                <a:cs typeface="Calibri"/>
              </a:rPr>
              <a:t> </a:t>
            </a:r>
            <a:r>
              <a:rPr sz="1636" dirty="0">
                <a:latin typeface="Calibri"/>
                <a:cs typeface="Calibri"/>
              </a:rPr>
              <a:t>or</a:t>
            </a:r>
            <a:r>
              <a:rPr sz="1636" spc="-44" dirty="0">
                <a:latin typeface="Calibri"/>
                <a:cs typeface="Calibri"/>
              </a:rPr>
              <a:t> </a:t>
            </a:r>
            <a:r>
              <a:rPr sz="1636" spc="-7" dirty="0">
                <a:latin typeface="Calibri"/>
                <a:cs typeface="Calibri"/>
              </a:rPr>
              <a:t>gender </a:t>
            </a:r>
            <a:r>
              <a:rPr sz="1636" dirty="0">
                <a:latin typeface="Calibri"/>
                <a:cs typeface="Calibri"/>
              </a:rPr>
              <a:t>identity</a:t>
            </a:r>
            <a:r>
              <a:rPr sz="1636" spc="-27" dirty="0">
                <a:latin typeface="Calibri"/>
                <a:cs typeface="Calibri"/>
              </a:rPr>
              <a:t> </a:t>
            </a:r>
            <a:r>
              <a:rPr sz="1636" dirty="0">
                <a:latin typeface="Calibri"/>
                <a:cs typeface="Calibri"/>
              </a:rPr>
              <a:t>to</a:t>
            </a:r>
            <a:r>
              <a:rPr sz="1636" spc="-24" dirty="0">
                <a:latin typeface="Calibri"/>
                <a:cs typeface="Calibri"/>
              </a:rPr>
              <a:t> </a:t>
            </a:r>
            <a:r>
              <a:rPr sz="1636" spc="-7" dirty="0">
                <a:latin typeface="Calibri"/>
                <a:cs typeface="Calibri"/>
              </a:rPr>
              <a:t>others.</a:t>
            </a:r>
            <a:endParaRPr sz="1636">
              <a:latin typeface="Calibri"/>
              <a:cs typeface="Calibri"/>
            </a:endParaRPr>
          </a:p>
          <a:p>
            <a:pPr>
              <a:spcBef>
                <a:spcPts val="7"/>
              </a:spcBef>
            </a:pPr>
            <a:endParaRPr sz="1602">
              <a:latin typeface="Calibri"/>
              <a:cs typeface="Calibri"/>
            </a:endParaRPr>
          </a:p>
          <a:p>
            <a:pPr marL="8659" marR="101309"/>
            <a:r>
              <a:rPr sz="1636" dirty="0">
                <a:latin typeface="Calibri"/>
                <a:cs typeface="Calibri"/>
              </a:rPr>
              <a:t>Because</a:t>
            </a:r>
            <a:r>
              <a:rPr sz="1636" spc="-31" dirty="0">
                <a:latin typeface="Calibri"/>
                <a:cs typeface="Calibri"/>
              </a:rPr>
              <a:t> </a:t>
            </a:r>
            <a:r>
              <a:rPr sz="1636" dirty="0">
                <a:latin typeface="Calibri"/>
                <a:cs typeface="Calibri"/>
              </a:rPr>
              <a:t>most</a:t>
            </a:r>
            <a:r>
              <a:rPr sz="1636" spc="-27" dirty="0">
                <a:latin typeface="Calibri"/>
                <a:cs typeface="Calibri"/>
              </a:rPr>
              <a:t> </a:t>
            </a:r>
            <a:r>
              <a:rPr sz="1636" dirty="0">
                <a:latin typeface="Calibri"/>
                <a:cs typeface="Calibri"/>
              </a:rPr>
              <a:t>people</a:t>
            </a:r>
            <a:r>
              <a:rPr sz="1636" spc="-14" dirty="0">
                <a:latin typeface="Calibri"/>
                <a:cs typeface="Calibri"/>
              </a:rPr>
              <a:t> </a:t>
            </a:r>
            <a:r>
              <a:rPr sz="1636" dirty="0">
                <a:latin typeface="Calibri"/>
                <a:cs typeface="Calibri"/>
              </a:rPr>
              <a:t>in</a:t>
            </a:r>
            <a:r>
              <a:rPr sz="1636" spc="-20" dirty="0">
                <a:latin typeface="Calibri"/>
                <a:cs typeface="Calibri"/>
              </a:rPr>
              <a:t> </a:t>
            </a:r>
            <a:r>
              <a:rPr sz="1636" dirty="0">
                <a:latin typeface="Calibri"/>
                <a:cs typeface="Calibri"/>
              </a:rPr>
              <a:t>our</a:t>
            </a:r>
            <a:r>
              <a:rPr sz="1636" spc="-17" dirty="0">
                <a:latin typeface="Calibri"/>
                <a:cs typeface="Calibri"/>
              </a:rPr>
              <a:t> </a:t>
            </a:r>
            <a:r>
              <a:rPr sz="1636" dirty="0">
                <a:latin typeface="Calibri"/>
                <a:cs typeface="Calibri"/>
              </a:rPr>
              <a:t>society</a:t>
            </a:r>
            <a:r>
              <a:rPr sz="1636" spc="-27" dirty="0">
                <a:latin typeface="Calibri"/>
                <a:cs typeface="Calibri"/>
              </a:rPr>
              <a:t> </a:t>
            </a:r>
            <a:r>
              <a:rPr sz="1636" dirty="0">
                <a:latin typeface="Calibri"/>
                <a:cs typeface="Calibri"/>
              </a:rPr>
              <a:t>are</a:t>
            </a:r>
            <a:r>
              <a:rPr sz="1636" spc="-20" dirty="0">
                <a:latin typeface="Calibri"/>
                <a:cs typeface="Calibri"/>
              </a:rPr>
              <a:t> </a:t>
            </a:r>
            <a:r>
              <a:rPr sz="1636" dirty="0">
                <a:latin typeface="Calibri"/>
                <a:cs typeface="Calibri"/>
              </a:rPr>
              <a:t>presumed</a:t>
            </a:r>
            <a:r>
              <a:rPr sz="1636" spc="-20" dirty="0">
                <a:latin typeface="Calibri"/>
                <a:cs typeface="Calibri"/>
              </a:rPr>
              <a:t> </a:t>
            </a:r>
            <a:r>
              <a:rPr sz="1636" dirty="0">
                <a:latin typeface="Calibri"/>
                <a:cs typeface="Calibri"/>
              </a:rPr>
              <a:t>to</a:t>
            </a:r>
            <a:r>
              <a:rPr sz="1636" spc="-20" dirty="0">
                <a:latin typeface="Calibri"/>
                <a:cs typeface="Calibri"/>
              </a:rPr>
              <a:t> </a:t>
            </a:r>
            <a:r>
              <a:rPr sz="1636" spc="-17" dirty="0">
                <a:latin typeface="Calibri"/>
                <a:cs typeface="Calibri"/>
              </a:rPr>
              <a:t>be </a:t>
            </a:r>
            <a:r>
              <a:rPr sz="1636" spc="-7" dirty="0">
                <a:latin typeface="Calibri"/>
                <a:cs typeface="Calibri"/>
              </a:rPr>
              <a:t>heterosexual</a:t>
            </a:r>
            <a:r>
              <a:rPr sz="1636" spc="-27" dirty="0">
                <a:latin typeface="Calibri"/>
                <a:cs typeface="Calibri"/>
              </a:rPr>
              <a:t> </a:t>
            </a:r>
            <a:r>
              <a:rPr sz="1636" dirty="0">
                <a:latin typeface="Calibri"/>
                <a:cs typeface="Calibri"/>
              </a:rPr>
              <a:t>and</a:t>
            </a:r>
            <a:r>
              <a:rPr sz="1636" spc="-14" dirty="0">
                <a:latin typeface="Calibri"/>
                <a:cs typeface="Calibri"/>
              </a:rPr>
              <a:t> cisgender,</a:t>
            </a:r>
            <a:r>
              <a:rPr sz="1636" spc="-17" dirty="0">
                <a:latin typeface="Calibri"/>
                <a:cs typeface="Calibri"/>
              </a:rPr>
              <a:t> </a:t>
            </a:r>
            <a:r>
              <a:rPr sz="1636" dirty="0">
                <a:latin typeface="Calibri"/>
                <a:cs typeface="Calibri"/>
              </a:rPr>
              <a:t>coming</a:t>
            </a:r>
            <a:r>
              <a:rPr sz="1636" spc="-27" dirty="0">
                <a:latin typeface="Calibri"/>
                <a:cs typeface="Calibri"/>
              </a:rPr>
              <a:t> </a:t>
            </a:r>
            <a:r>
              <a:rPr sz="1636" dirty="0">
                <a:latin typeface="Calibri"/>
                <a:cs typeface="Calibri"/>
              </a:rPr>
              <a:t>out</a:t>
            </a:r>
            <a:r>
              <a:rPr sz="1636" spc="-14" dirty="0">
                <a:latin typeface="Calibri"/>
                <a:cs typeface="Calibri"/>
              </a:rPr>
              <a:t> </a:t>
            </a:r>
            <a:r>
              <a:rPr sz="1636" dirty="0">
                <a:latin typeface="Calibri"/>
                <a:cs typeface="Calibri"/>
              </a:rPr>
              <a:t>is</a:t>
            </a:r>
            <a:r>
              <a:rPr sz="1636" spc="-24" dirty="0">
                <a:latin typeface="Calibri"/>
                <a:cs typeface="Calibri"/>
              </a:rPr>
              <a:t> </a:t>
            </a:r>
            <a:r>
              <a:rPr sz="1636" dirty="0">
                <a:latin typeface="Calibri"/>
                <a:cs typeface="Calibri"/>
              </a:rPr>
              <a:t>not</a:t>
            </a:r>
            <a:r>
              <a:rPr sz="1636" spc="-14" dirty="0">
                <a:latin typeface="Calibri"/>
                <a:cs typeface="Calibri"/>
              </a:rPr>
              <a:t> </a:t>
            </a:r>
            <a:r>
              <a:rPr sz="1636" dirty="0">
                <a:latin typeface="Calibri"/>
                <a:cs typeface="Calibri"/>
              </a:rPr>
              <a:t>a</a:t>
            </a:r>
            <a:r>
              <a:rPr sz="1636" spc="-14" dirty="0">
                <a:latin typeface="Calibri"/>
                <a:cs typeface="Calibri"/>
              </a:rPr>
              <a:t> </a:t>
            </a:r>
            <a:r>
              <a:rPr sz="1636" dirty="0">
                <a:latin typeface="Calibri"/>
                <a:cs typeface="Calibri"/>
              </a:rPr>
              <a:t>one-time</a:t>
            </a:r>
            <a:r>
              <a:rPr sz="1636" spc="-14" dirty="0">
                <a:latin typeface="Calibri"/>
                <a:cs typeface="Calibri"/>
              </a:rPr>
              <a:t> life </a:t>
            </a:r>
            <a:r>
              <a:rPr sz="1636" dirty="0">
                <a:latin typeface="Calibri"/>
                <a:cs typeface="Calibri"/>
              </a:rPr>
              <a:t>event;</a:t>
            </a:r>
            <a:r>
              <a:rPr sz="1636" spc="-31" dirty="0">
                <a:latin typeface="Calibri"/>
                <a:cs typeface="Calibri"/>
              </a:rPr>
              <a:t> </a:t>
            </a:r>
            <a:r>
              <a:rPr sz="1636" dirty="0">
                <a:latin typeface="Calibri"/>
                <a:cs typeface="Calibri"/>
              </a:rPr>
              <a:t>it</a:t>
            </a:r>
            <a:r>
              <a:rPr sz="1636" spc="-34" dirty="0">
                <a:latin typeface="Calibri"/>
                <a:cs typeface="Calibri"/>
              </a:rPr>
              <a:t> </a:t>
            </a:r>
            <a:r>
              <a:rPr sz="1636" dirty="0">
                <a:latin typeface="Calibri"/>
                <a:cs typeface="Calibri"/>
              </a:rPr>
              <a:t>is</a:t>
            </a:r>
            <a:r>
              <a:rPr sz="1636" spc="-27" dirty="0">
                <a:latin typeface="Calibri"/>
                <a:cs typeface="Calibri"/>
              </a:rPr>
              <a:t> </a:t>
            </a:r>
            <a:r>
              <a:rPr sz="1636" dirty="0">
                <a:latin typeface="Calibri"/>
                <a:cs typeface="Calibri"/>
              </a:rPr>
              <a:t>a</a:t>
            </a:r>
            <a:r>
              <a:rPr sz="1636" spc="-34" dirty="0">
                <a:latin typeface="Calibri"/>
                <a:cs typeface="Calibri"/>
              </a:rPr>
              <a:t> </a:t>
            </a:r>
            <a:r>
              <a:rPr sz="1636" b="1" dirty="0">
                <a:solidFill>
                  <a:srgbClr val="B100B1"/>
                </a:solidFill>
                <a:latin typeface="Calibri"/>
                <a:cs typeface="Calibri"/>
              </a:rPr>
              <a:t>lifelong</a:t>
            </a:r>
            <a:r>
              <a:rPr sz="1636" b="1" spc="-31" dirty="0">
                <a:solidFill>
                  <a:srgbClr val="B100B1"/>
                </a:solidFill>
                <a:latin typeface="Calibri"/>
                <a:cs typeface="Calibri"/>
              </a:rPr>
              <a:t> </a:t>
            </a:r>
            <a:r>
              <a:rPr sz="1636" b="1" dirty="0">
                <a:solidFill>
                  <a:srgbClr val="B100B1"/>
                </a:solidFill>
                <a:latin typeface="Calibri"/>
                <a:cs typeface="Calibri"/>
              </a:rPr>
              <a:t>process</a:t>
            </a:r>
            <a:r>
              <a:rPr sz="1636" b="1" spc="-27" dirty="0">
                <a:solidFill>
                  <a:srgbClr val="B100B1"/>
                </a:solidFill>
                <a:latin typeface="Calibri"/>
                <a:cs typeface="Calibri"/>
              </a:rPr>
              <a:t> </a:t>
            </a:r>
            <a:r>
              <a:rPr sz="1636" dirty="0">
                <a:latin typeface="Calibri"/>
                <a:cs typeface="Calibri"/>
              </a:rPr>
              <a:t>that</a:t>
            </a:r>
            <a:r>
              <a:rPr sz="1636" spc="-37" dirty="0">
                <a:latin typeface="Calibri"/>
                <a:cs typeface="Calibri"/>
              </a:rPr>
              <a:t> </a:t>
            </a:r>
            <a:r>
              <a:rPr sz="1636" dirty="0">
                <a:latin typeface="Calibri"/>
                <a:cs typeface="Calibri"/>
              </a:rPr>
              <a:t>is</a:t>
            </a:r>
            <a:r>
              <a:rPr sz="1636" spc="-24" dirty="0">
                <a:latin typeface="Calibri"/>
                <a:cs typeface="Calibri"/>
              </a:rPr>
              <a:t> </a:t>
            </a:r>
            <a:r>
              <a:rPr sz="1636" dirty="0">
                <a:latin typeface="Calibri"/>
                <a:cs typeface="Calibri"/>
              </a:rPr>
              <a:t>continuously</a:t>
            </a:r>
            <a:r>
              <a:rPr sz="1636" spc="-20" dirty="0">
                <a:latin typeface="Calibri"/>
                <a:cs typeface="Calibri"/>
              </a:rPr>
              <a:t> </a:t>
            </a:r>
            <a:r>
              <a:rPr sz="1636" spc="-7" dirty="0">
                <a:latin typeface="Calibri"/>
                <a:cs typeface="Calibri"/>
              </a:rPr>
              <a:t>repeated.</a:t>
            </a:r>
            <a:endParaRPr sz="1636">
              <a:latin typeface="Calibri"/>
              <a:cs typeface="Calibri"/>
            </a:endParaRPr>
          </a:p>
          <a:p>
            <a:pPr>
              <a:spcBef>
                <a:spcPts val="10"/>
              </a:spcBef>
            </a:pPr>
            <a:endParaRPr sz="1602">
              <a:latin typeface="Calibri"/>
              <a:cs typeface="Calibri"/>
            </a:endParaRPr>
          </a:p>
          <a:p>
            <a:pPr marL="8659" marR="3464"/>
            <a:r>
              <a:rPr sz="1636" spc="-7" dirty="0">
                <a:latin typeface="Calibri"/>
                <a:cs typeface="Calibri"/>
              </a:rPr>
              <a:t>Heterosexual</a:t>
            </a:r>
            <a:r>
              <a:rPr sz="1636" spc="-37" dirty="0">
                <a:latin typeface="Calibri"/>
                <a:cs typeface="Calibri"/>
              </a:rPr>
              <a:t> </a:t>
            </a:r>
            <a:r>
              <a:rPr sz="1636" dirty="0">
                <a:latin typeface="Calibri"/>
                <a:cs typeface="Calibri"/>
              </a:rPr>
              <a:t>and</a:t>
            </a:r>
            <a:r>
              <a:rPr sz="1636" spc="-10" dirty="0">
                <a:latin typeface="Calibri"/>
                <a:cs typeface="Calibri"/>
              </a:rPr>
              <a:t> </a:t>
            </a:r>
            <a:r>
              <a:rPr sz="1636" dirty="0">
                <a:latin typeface="Calibri"/>
                <a:cs typeface="Calibri"/>
              </a:rPr>
              <a:t>cisgender</a:t>
            </a:r>
            <a:r>
              <a:rPr sz="1636" spc="-20" dirty="0">
                <a:latin typeface="Calibri"/>
                <a:cs typeface="Calibri"/>
              </a:rPr>
              <a:t> </a:t>
            </a:r>
            <a:r>
              <a:rPr sz="1636" dirty="0">
                <a:latin typeface="Calibri"/>
                <a:cs typeface="Calibri"/>
              </a:rPr>
              <a:t>family</a:t>
            </a:r>
            <a:r>
              <a:rPr sz="1636" spc="-20" dirty="0">
                <a:latin typeface="Calibri"/>
                <a:cs typeface="Calibri"/>
              </a:rPr>
              <a:t> </a:t>
            </a:r>
            <a:r>
              <a:rPr sz="1636" dirty="0">
                <a:latin typeface="Calibri"/>
                <a:cs typeface="Calibri"/>
              </a:rPr>
              <a:t>members</a:t>
            </a:r>
            <a:r>
              <a:rPr sz="1636" spc="-34" dirty="0">
                <a:latin typeface="Calibri"/>
                <a:cs typeface="Calibri"/>
              </a:rPr>
              <a:t> </a:t>
            </a:r>
            <a:r>
              <a:rPr sz="1636" dirty="0">
                <a:latin typeface="Calibri"/>
                <a:cs typeface="Calibri"/>
              </a:rPr>
              <a:t>or</a:t>
            </a:r>
            <a:r>
              <a:rPr sz="1636" spc="-14" dirty="0">
                <a:latin typeface="Calibri"/>
                <a:cs typeface="Calibri"/>
              </a:rPr>
              <a:t> </a:t>
            </a:r>
            <a:r>
              <a:rPr sz="1636" dirty="0">
                <a:latin typeface="Calibri"/>
                <a:cs typeface="Calibri"/>
              </a:rPr>
              <a:t>allies</a:t>
            </a:r>
            <a:r>
              <a:rPr sz="1636" spc="-27" dirty="0">
                <a:latin typeface="Calibri"/>
                <a:cs typeface="Calibri"/>
              </a:rPr>
              <a:t> </a:t>
            </a:r>
            <a:r>
              <a:rPr sz="1636" dirty="0">
                <a:latin typeface="Calibri"/>
                <a:cs typeface="Calibri"/>
              </a:rPr>
              <a:t>of</a:t>
            </a:r>
            <a:r>
              <a:rPr sz="1636" spc="-14" dirty="0">
                <a:latin typeface="Calibri"/>
                <a:cs typeface="Calibri"/>
              </a:rPr>
              <a:t> LGBT </a:t>
            </a:r>
            <a:r>
              <a:rPr sz="1636" dirty="0">
                <a:latin typeface="Calibri"/>
                <a:cs typeface="Calibri"/>
              </a:rPr>
              <a:t>persons</a:t>
            </a:r>
            <a:r>
              <a:rPr sz="1636" spc="-34" dirty="0">
                <a:latin typeface="Calibri"/>
                <a:cs typeface="Calibri"/>
              </a:rPr>
              <a:t> </a:t>
            </a:r>
            <a:r>
              <a:rPr sz="1636" dirty="0">
                <a:latin typeface="Calibri"/>
                <a:cs typeface="Calibri"/>
              </a:rPr>
              <a:t>may</a:t>
            </a:r>
            <a:r>
              <a:rPr sz="1636" spc="-24" dirty="0">
                <a:latin typeface="Calibri"/>
                <a:cs typeface="Calibri"/>
              </a:rPr>
              <a:t> </a:t>
            </a:r>
            <a:r>
              <a:rPr sz="1636" dirty="0">
                <a:latin typeface="Calibri"/>
                <a:cs typeface="Calibri"/>
              </a:rPr>
              <a:t>also</a:t>
            </a:r>
            <a:r>
              <a:rPr sz="1636" spc="-24" dirty="0">
                <a:latin typeface="Calibri"/>
                <a:cs typeface="Calibri"/>
              </a:rPr>
              <a:t> </a:t>
            </a:r>
            <a:r>
              <a:rPr sz="1636" dirty="0">
                <a:latin typeface="Calibri"/>
                <a:cs typeface="Calibri"/>
              </a:rPr>
              <a:t>experience</a:t>
            </a:r>
            <a:r>
              <a:rPr sz="1636" spc="-31" dirty="0">
                <a:latin typeface="Calibri"/>
                <a:cs typeface="Calibri"/>
              </a:rPr>
              <a:t> </a:t>
            </a:r>
            <a:r>
              <a:rPr sz="1636" dirty="0">
                <a:latin typeface="Calibri"/>
                <a:cs typeface="Calibri"/>
              </a:rPr>
              <a:t>a</a:t>
            </a:r>
            <a:r>
              <a:rPr sz="1636" spc="-20" dirty="0">
                <a:latin typeface="Calibri"/>
                <a:cs typeface="Calibri"/>
              </a:rPr>
              <a:t> </a:t>
            </a:r>
            <a:r>
              <a:rPr sz="1636" dirty="0">
                <a:latin typeface="Calibri"/>
                <a:cs typeface="Calibri"/>
              </a:rPr>
              <a:t>coming</a:t>
            </a:r>
            <a:r>
              <a:rPr sz="1636" spc="-31" dirty="0">
                <a:latin typeface="Calibri"/>
                <a:cs typeface="Calibri"/>
              </a:rPr>
              <a:t> </a:t>
            </a:r>
            <a:r>
              <a:rPr sz="1636" dirty="0">
                <a:latin typeface="Calibri"/>
                <a:cs typeface="Calibri"/>
              </a:rPr>
              <a:t>out</a:t>
            </a:r>
            <a:r>
              <a:rPr sz="1636" spc="-17" dirty="0">
                <a:latin typeface="Calibri"/>
                <a:cs typeface="Calibri"/>
              </a:rPr>
              <a:t> </a:t>
            </a:r>
            <a:r>
              <a:rPr sz="1636" dirty="0">
                <a:latin typeface="Calibri"/>
                <a:cs typeface="Calibri"/>
              </a:rPr>
              <a:t>of</a:t>
            </a:r>
            <a:r>
              <a:rPr sz="1636" spc="-24" dirty="0">
                <a:latin typeface="Calibri"/>
                <a:cs typeface="Calibri"/>
              </a:rPr>
              <a:t> </a:t>
            </a:r>
            <a:r>
              <a:rPr sz="1636" dirty="0">
                <a:latin typeface="Calibri"/>
                <a:cs typeface="Calibri"/>
              </a:rPr>
              <a:t>their</a:t>
            </a:r>
            <a:r>
              <a:rPr sz="1636" spc="-17" dirty="0">
                <a:latin typeface="Calibri"/>
                <a:cs typeface="Calibri"/>
              </a:rPr>
              <a:t> </a:t>
            </a:r>
            <a:r>
              <a:rPr sz="1636" dirty="0">
                <a:latin typeface="Calibri"/>
                <a:cs typeface="Calibri"/>
              </a:rPr>
              <a:t>own,</a:t>
            </a:r>
            <a:r>
              <a:rPr sz="1636" spc="-17" dirty="0">
                <a:latin typeface="Calibri"/>
                <a:cs typeface="Calibri"/>
              </a:rPr>
              <a:t> </a:t>
            </a:r>
            <a:r>
              <a:rPr sz="1636" spc="-14" dirty="0">
                <a:latin typeface="Calibri"/>
                <a:cs typeface="Calibri"/>
              </a:rPr>
              <a:t>when </a:t>
            </a:r>
            <a:r>
              <a:rPr sz="1636" dirty="0">
                <a:latin typeface="Calibri"/>
                <a:cs typeface="Calibri"/>
              </a:rPr>
              <a:t>and</a:t>
            </a:r>
            <a:r>
              <a:rPr sz="1636" spc="-20" dirty="0">
                <a:latin typeface="Calibri"/>
                <a:cs typeface="Calibri"/>
              </a:rPr>
              <a:t> </a:t>
            </a:r>
            <a:r>
              <a:rPr sz="1636" dirty="0">
                <a:latin typeface="Calibri"/>
                <a:cs typeface="Calibri"/>
              </a:rPr>
              <a:t>if</a:t>
            </a:r>
            <a:r>
              <a:rPr sz="1636" spc="-20" dirty="0">
                <a:latin typeface="Calibri"/>
                <a:cs typeface="Calibri"/>
              </a:rPr>
              <a:t> </a:t>
            </a:r>
            <a:r>
              <a:rPr sz="1636" dirty="0">
                <a:latin typeface="Calibri"/>
                <a:cs typeface="Calibri"/>
              </a:rPr>
              <a:t>they</a:t>
            </a:r>
            <a:r>
              <a:rPr sz="1636" spc="-20" dirty="0">
                <a:latin typeface="Calibri"/>
                <a:cs typeface="Calibri"/>
              </a:rPr>
              <a:t> </a:t>
            </a:r>
            <a:r>
              <a:rPr sz="1636" dirty="0">
                <a:latin typeface="Calibri"/>
                <a:cs typeface="Calibri"/>
              </a:rPr>
              <a:t>decide</a:t>
            </a:r>
            <a:r>
              <a:rPr sz="1636" spc="-17" dirty="0">
                <a:latin typeface="Calibri"/>
                <a:cs typeface="Calibri"/>
              </a:rPr>
              <a:t> </a:t>
            </a:r>
            <a:r>
              <a:rPr sz="1636" dirty="0">
                <a:latin typeface="Calibri"/>
                <a:cs typeface="Calibri"/>
              </a:rPr>
              <a:t>to</a:t>
            </a:r>
            <a:r>
              <a:rPr sz="1636" spc="-31" dirty="0">
                <a:latin typeface="Calibri"/>
                <a:cs typeface="Calibri"/>
              </a:rPr>
              <a:t> </a:t>
            </a:r>
            <a:r>
              <a:rPr sz="1636" dirty="0">
                <a:latin typeface="Calibri"/>
                <a:cs typeface="Calibri"/>
              </a:rPr>
              <a:t>disclose</a:t>
            </a:r>
            <a:r>
              <a:rPr sz="1636" spc="-17" dirty="0">
                <a:latin typeface="Calibri"/>
                <a:cs typeface="Calibri"/>
              </a:rPr>
              <a:t> </a:t>
            </a:r>
            <a:r>
              <a:rPr sz="1636" dirty="0">
                <a:latin typeface="Calibri"/>
                <a:cs typeface="Calibri"/>
              </a:rPr>
              <a:t>to</a:t>
            </a:r>
            <a:r>
              <a:rPr sz="1636" spc="-20" dirty="0">
                <a:latin typeface="Calibri"/>
                <a:cs typeface="Calibri"/>
              </a:rPr>
              <a:t> </a:t>
            </a:r>
            <a:r>
              <a:rPr sz="1636" dirty="0">
                <a:latin typeface="Calibri"/>
                <a:cs typeface="Calibri"/>
              </a:rPr>
              <a:t>others</a:t>
            </a:r>
            <a:r>
              <a:rPr sz="1636" spc="-31" dirty="0">
                <a:latin typeface="Calibri"/>
                <a:cs typeface="Calibri"/>
              </a:rPr>
              <a:t> </a:t>
            </a:r>
            <a:r>
              <a:rPr sz="1636" dirty="0">
                <a:latin typeface="Calibri"/>
                <a:cs typeface="Calibri"/>
              </a:rPr>
              <a:t>that</a:t>
            </a:r>
            <a:r>
              <a:rPr sz="1636" spc="-24" dirty="0">
                <a:latin typeface="Calibri"/>
                <a:cs typeface="Calibri"/>
              </a:rPr>
              <a:t> </a:t>
            </a:r>
            <a:r>
              <a:rPr sz="1636" dirty="0">
                <a:latin typeface="Calibri"/>
                <a:cs typeface="Calibri"/>
              </a:rPr>
              <a:t>they</a:t>
            </a:r>
            <a:r>
              <a:rPr sz="1636" spc="-24" dirty="0">
                <a:latin typeface="Calibri"/>
                <a:cs typeface="Calibri"/>
              </a:rPr>
              <a:t> </a:t>
            </a:r>
            <a:r>
              <a:rPr sz="1636" dirty="0">
                <a:latin typeface="Calibri"/>
                <a:cs typeface="Calibri"/>
              </a:rPr>
              <a:t>have</a:t>
            </a:r>
            <a:r>
              <a:rPr sz="1636" spc="-14" dirty="0">
                <a:latin typeface="Calibri"/>
                <a:cs typeface="Calibri"/>
              </a:rPr>
              <a:t> </a:t>
            </a:r>
            <a:r>
              <a:rPr sz="1636" spc="-7" dirty="0">
                <a:latin typeface="Calibri"/>
                <a:cs typeface="Calibri"/>
              </a:rPr>
              <a:t>friends </a:t>
            </a:r>
            <a:r>
              <a:rPr sz="1636" dirty="0">
                <a:latin typeface="Calibri"/>
                <a:cs typeface="Calibri"/>
              </a:rPr>
              <a:t>or</a:t>
            </a:r>
            <a:r>
              <a:rPr sz="1636" spc="-27" dirty="0">
                <a:latin typeface="Calibri"/>
                <a:cs typeface="Calibri"/>
              </a:rPr>
              <a:t> </a:t>
            </a:r>
            <a:r>
              <a:rPr sz="1636" dirty="0">
                <a:latin typeface="Calibri"/>
                <a:cs typeface="Calibri"/>
              </a:rPr>
              <a:t>relatives</a:t>
            </a:r>
            <a:r>
              <a:rPr sz="1636" spc="-24" dirty="0">
                <a:latin typeface="Calibri"/>
                <a:cs typeface="Calibri"/>
              </a:rPr>
              <a:t> </a:t>
            </a:r>
            <a:r>
              <a:rPr sz="1636" dirty="0">
                <a:latin typeface="Calibri"/>
                <a:cs typeface="Calibri"/>
              </a:rPr>
              <a:t>who</a:t>
            </a:r>
            <a:r>
              <a:rPr sz="1636" spc="-31" dirty="0">
                <a:latin typeface="Calibri"/>
                <a:cs typeface="Calibri"/>
              </a:rPr>
              <a:t> </a:t>
            </a:r>
            <a:r>
              <a:rPr sz="1636" dirty="0">
                <a:latin typeface="Calibri"/>
                <a:cs typeface="Calibri"/>
              </a:rPr>
              <a:t>are</a:t>
            </a:r>
            <a:r>
              <a:rPr sz="1636" spc="-20" dirty="0">
                <a:latin typeface="Calibri"/>
                <a:cs typeface="Calibri"/>
              </a:rPr>
              <a:t> </a:t>
            </a:r>
            <a:r>
              <a:rPr sz="1636" spc="-7" dirty="0">
                <a:latin typeface="Calibri"/>
                <a:cs typeface="Calibri"/>
              </a:rPr>
              <a:t>LGBT.</a:t>
            </a:r>
            <a:endParaRPr sz="1636">
              <a:latin typeface="Calibri"/>
              <a:cs typeface="Calibri"/>
            </a:endParaRPr>
          </a:p>
        </p:txBody>
      </p:sp>
      <p:pic>
        <p:nvPicPr>
          <p:cNvPr id="8" name="object 8"/>
          <p:cNvPicPr/>
          <p:nvPr/>
        </p:nvPicPr>
        <p:blipFill>
          <a:blip r:embed="rId3" cstate="print"/>
          <a:stretch>
            <a:fillRect/>
          </a:stretch>
        </p:blipFill>
        <p:spPr>
          <a:xfrm>
            <a:off x="6144838" y="87283"/>
            <a:ext cx="1048442" cy="1328997"/>
          </a:xfrm>
          <a:prstGeom prst="rect">
            <a:avLst/>
          </a:prstGeom>
        </p:spPr>
      </p:pic>
    </p:spTree>
    <p:extLst>
      <p:ext uri="{BB962C8B-B14F-4D97-AF65-F5344CB8AC3E}">
        <p14:creationId xmlns:p14="http://schemas.microsoft.com/office/powerpoint/2010/main" val="1173982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978728" y="0"/>
            <a:ext cx="6234545" cy="4675909"/>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4" name="object 4"/>
            <p:cNvSpPr/>
            <p:nvPr/>
          </p:nvSpPr>
          <p:spPr>
            <a:xfrm>
              <a:off x="8458200" y="0"/>
              <a:ext cx="685800" cy="6858000"/>
            </a:xfrm>
            <a:custGeom>
              <a:avLst/>
              <a:gdLst/>
              <a:ahLst/>
              <a:cxnLst/>
              <a:rect l="l" t="t" r="r" b="b"/>
              <a:pathLst>
                <a:path w="685800" h="6858000">
                  <a:moveTo>
                    <a:pt x="685800" y="6172200"/>
                  </a:moveTo>
                  <a:lnTo>
                    <a:pt x="0" y="6172200"/>
                  </a:lnTo>
                  <a:lnTo>
                    <a:pt x="0" y="6858000"/>
                  </a:lnTo>
                  <a:lnTo>
                    <a:pt x="685800" y="6858000"/>
                  </a:lnTo>
                  <a:lnTo>
                    <a:pt x="685800" y="6172200"/>
                  </a:lnTo>
                  <a:close/>
                </a:path>
                <a:path w="685800" h="6858000">
                  <a:moveTo>
                    <a:pt x="685800" y="0"/>
                  </a:moveTo>
                  <a:lnTo>
                    <a:pt x="0" y="0"/>
                  </a:lnTo>
                  <a:lnTo>
                    <a:pt x="0" y="5486400"/>
                  </a:lnTo>
                  <a:lnTo>
                    <a:pt x="685800" y="5486400"/>
                  </a:lnTo>
                  <a:lnTo>
                    <a:pt x="685800" y="0"/>
                  </a:lnTo>
                  <a:close/>
                </a:path>
              </a:pathLst>
            </a:custGeom>
            <a:solidFill>
              <a:srgbClr val="2E5796"/>
            </a:solidFill>
          </p:spPr>
          <p:txBody>
            <a:bodyPr wrap="square" lIns="0" tIns="0" rIns="0" bIns="0" rtlCol="0"/>
            <a:lstStyle/>
            <a:p>
              <a:endParaRPr sz="1227"/>
            </a:p>
          </p:txBody>
        </p:sp>
        <p:sp>
          <p:nvSpPr>
            <p:cNvPr id="5" name="object 5"/>
            <p:cNvSpPr/>
            <p:nvPr/>
          </p:nvSpPr>
          <p:spPr>
            <a:xfrm>
              <a:off x="8458200" y="5486400"/>
              <a:ext cx="685800" cy="685800"/>
            </a:xfrm>
            <a:custGeom>
              <a:avLst/>
              <a:gdLst/>
              <a:ahLst/>
              <a:cxnLst/>
              <a:rect l="l" t="t" r="r" b="b"/>
              <a:pathLst>
                <a:path w="685800" h="685800">
                  <a:moveTo>
                    <a:pt x="685800" y="0"/>
                  </a:moveTo>
                  <a:lnTo>
                    <a:pt x="0" y="0"/>
                  </a:lnTo>
                  <a:lnTo>
                    <a:pt x="0" y="685800"/>
                  </a:lnTo>
                  <a:lnTo>
                    <a:pt x="685800" y="685800"/>
                  </a:lnTo>
                  <a:lnTo>
                    <a:pt x="685800" y="0"/>
                  </a:lnTo>
                  <a:close/>
                </a:path>
              </a:pathLst>
            </a:custGeom>
            <a:solidFill>
              <a:srgbClr val="FF66FF"/>
            </a:solidFill>
          </p:spPr>
          <p:txBody>
            <a:bodyPr wrap="square" lIns="0" tIns="0" rIns="0" bIns="0" rtlCol="0"/>
            <a:lstStyle/>
            <a:p>
              <a:endParaRPr sz="1227"/>
            </a:p>
          </p:txBody>
        </p:sp>
      </p:grpSp>
      <p:sp>
        <p:nvSpPr>
          <p:cNvPr id="6" name="object 6"/>
          <p:cNvSpPr txBox="1">
            <a:spLocks noGrp="1"/>
          </p:cNvSpPr>
          <p:nvPr>
            <p:ph type="title"/>
          </p:nvPr>
        </p:nvSpPr>
        <p:spPr>
          <a:xfrm>
            <a:off x="3262091" y="338841"/>
            <a:ext cx="7746000" cy="479007"/>
          </a:xfrm>
          <a:prstGeom prst="rect">
            <a:avLst/>
          </a:prstGeom>
        </p:spPr>
        <p:txBody>
          <a:bodyPr spcFirstLastPara="1" vert="horz" wrap="square" lIns="0" tIns="103216" rIns="0" bIns="0" rtlCol="0" anchor="t" anchorCtr="0">
            <a:spAutoFit/>
          </a:bodyPr>
          <a:lstStyle/>
          <a:p>
            <a:pPr marL="1265492">
              <a:spcBef>
                <a:spcPts val="72"/>
              </a:spcBef>
            </a:pPr>
            <a:r>
              <a:rPr sz="2352" b="1" spc="-48" dirty="0"/>
              <a:t>Gender</a:t>
            </a:r>
            <a:r>
              <a:rPr sz="2352" b="1" spc="-106" dirty="0"/>
              <a:t> </a:t>
            </a:r>
            <a:r>
              <a:rPr sz="2352" b="1" spc="-44" dirty="0"/>
              <a:t>Dysphoria</a:t>
            </a:r>
            <a:endParaRPr sz="2352"/>
          </a:p>
        </p:txBody>
      </p:sp>
      <p:sp>
        <p:nvSpPr>
          <p:cNvPr id="7" name="object 7"/>
          <p:cNvSpPr txBox="1"/>
          <p:nvPr/>
        </p:nvSpPr>
        <p:spPr>
          <a:xfrm>
            <a:off x="3090603" y="992852"/>
            <a:ext cx="5487266" cy="3475183"/>
          </a:xfrm>
          <a:prstGeom prst="rect">
            <a:avLst/>
          </a:prstGeom>
        </p:spPr>
        <p:txBody>
          <a:bodyPr vert="horz" wrap="square" lIns="0" tIns="33338" rIns="0" bIns="0" rtlCol="0">
            <a:spAutoFit/>
          </a:bodyPr>
          <a:lstStyle/>
          <a:p>
            <a:pPr marL="125986" marR="3464" indent="-117760">
              <a:lnSpc>
                <a:spcPct val="90000"/>
              </a:lnSpc>
              <a:spcBef>
                <a:spcPts val="262"/>
              </a:spcBef>
              <a:buClr>
                <a:srgbClr val="FF66FF"/>
              </a:buClr>
              <a:buFont typeface="Arial"/>
              <a:buChar char="•"/>
              <a:tabLst>
                <a:tab pos="126419" algn="l"/>
              </a:tabLst>
            </a:pPr>
            <a:r>
              <a:rPr sz="1636" b="1" i="1" dirty="0">
                <a:solidFill>
                  <a:srgbClr val="B100B1"/>
                </a:solidFill>
                <a:latin typeface="Calibri"/>
                <a:cs typeface="Calibri"/>
              </a:rPr>
              <a:t>Gender</a:t>
            </a:r>
            <a:r>
              <a:rPr sz="1636" b="1" i="1" spc="-37" dirty="0">
                <a:solidFill>
                  <a:srgbClr val="B100B1"/>
                </a:solidFill>
                <a:latin typeface="Calibri"/>
                <a:cs typeface="Calibri"/>
              </a:rPr>
              <a:t> </a:t>
            </a:r>
            <a:r>
              <a:rPr sz="1636" b="1" i="1" dirty="0">
                <a:solidFill>
                  <a:srgbClr val="B100B1"/>
                </a:solidFill>
                <a:latin typeface="Calibri"/>
                <a:cs typeface="Calibri"/>
              </a:rPr>
              <a:t>dysphoria</a:t>
            </a:r>
            <a:r>
              <a:rPr sz="1636" b="1" i="1" spc="-27" dirty="0">
                <a:solidFill>
                  <a:srgbClr val="B100B1"/>
                </a:solidFill>
                <a:latin typeface="Calibri"/>
                <a:cs typeface="Calibri"/>
              </a:rPr>
              <a:t> </a:t>
            </a:r>
            <a:r>
              <a:rPr sz="1636" spc="-7" dirty="0">
                <a:latin typeface="Calibri"/>
                <a:cs typeface="Calibri"/>
              </a:rPr>
              <a:t>refers</a:t>
            </a:r>
            <a:r>
              <a:rPr sz="1636" spc="-27" dirty="0">
                <a:latin typeface="Calibri"/>
                <a:cs typeface="Calibri"/>
              </a:rPr>
              <a:t> </a:t>
            </a:r>
            <a:r>
              <a:rPr sz="1636" dirty="0">
                <a:latin typeface="Calibri"/>
                <a:cs typeface="Calibri"/>
              </a:rPr>
              <a:t>to</a:t>
            </a:r>
            <a:r>
              <a:rPr sz="1636" spc="-41" dirty="0">
                <a:latin typeface="Calibri"/>
                <a:cs typeface="Calibri"/>
              </a:rPr>
              <a:t> </a:t>
            </a:r>
            <a:r>
              <a:rPr sz="1636" spc="-7" dirty="0">
                <a:latin typeface="Calibri"/>
                <a:cs typeface="Calibri"/>
              </a:rPr>
              <a:t>discomfort</a:t>
            </a:r>
            <a:r>
              <a:rPr sz="1636" spc="-37" dirty="0">
                <a:latin typeface="Calibri"/>
                <a:cs typeface="Calibri"/>
              </a:rPr>
              <a:t> </a:t>
            </a:r>
            <a:r>
              <a:rPr sz="1636" dirty="0">
                <a:latin typeface="Calibri"/>
                <a:cs typeface="Calibri"/>
              </a:rPr>
              <a:t>or</a:t>
            </a:r>
            <a:r>
              <a:rPr sz="1636" spc="-27" dirty="0">
                <a:latin typeface="Calibri"/>
                <a:cs typeface="Calibri"/>
              </a:rPr>
              <a:t> </a:t>
            </a:r>
            <a:r>
              <a:rPr sz="1636" dirty="0">
                <a:latin typeface="Calibri"/>
                <a:cs typeface="Calibri"/>
              </a:rPr>
              <a:t>distress</a:t>
            </a:r>
            <a:r>
              <a:rPr sz="1636" spc="-27" dirty="0">
                <a:latin typeface="Calibri"/>
                <a:cs typeface="Calibri"/>
              </a:rPr>
              <a:t> </a:t>
            </a:r>
            <a:r>
              <a:rPr sz="1636" dirty="0">
                <a:latin typeface="Calibri"/>
                <a:cs typeface="Calibri"/>
              </a:rPr>
              <a:t>that</a:t>
            </a:r>
            <a:r>
              <a:rPr sz="1636" spc="-34" dirty="0">
                <a:latin typeface="Calibri"/>
                <a:cs typeface="Calibri"/>
              </a:rPr>
              <a:t> </a:t>
            </a:r>
            <a:r>
              <a:rPr sz="1636" dirty="0">
                <a:latin typeface="Calibri"/>
                <a:cs typeface="Calibri"/>
              </a:rPr>
              <a:t>is</a:t>
            </a:r>
            <a:r>
              <a:rPr sz="1636" spc="-24" dirty="0">
                <a:latin typeface="Calibri"/>
                <a:cs typeface="Calibri"/>
              </a:rPr>
              <a:t> </a:t>
            </a:r>
            <a:r>
              <a:rPr sz="1636" spc="-7" dirty="0">
                <a:latin typeface="Calibri"/>
                <a:cs typeface="Calibri"/>
              </a:rPr>
              <a:t>caused </a:t>
            </a:r>
            <a:r>
              <a:rPr sz="1636" dirty="0">
                <a:latin typeface="Calibri"/>
                <a:cs typeface="Calibri"/>
              </a:rPr>
              <a:t>by</a:t>
            </a:r>
            <a:r>
              <a:rPr sz="1636" spc="-27" dirty="0">
                <a:latin typeface="Calibri"/>
                <a:cs typeface="Calibri"/>
              </a:rPr>
              <a:t> </a:t>
            </a:r>
            <a:r>
              <a:rPr sz="1636" dirty="0">
                <a:latin typeface="Calibri"/>
                <a:cs typeface="Calibri"/>
              </a:rPr>
              <a:t>a</a:t>
            </a:r>
            <a:r>
              <a:rPr sz="1636" spc="-31" dirty="0">
                <a:latin typeface="Calibri"/>
                <a:cs typeface="Calibri"/>
              </a:rPr>
              <a:t> </a:t>
            </a:r>
            <a:r>
              <a:rPr sz="1636" dirty="0">
                <a:latin typeface="Calibri"/>
                <a:cs typeface="Calibri"/>
              </a:rPr>
              <a:t>discrepancy</a:t>
            </a:r>
            <a:r>
              <a:rPr sz="1636" spc="-27" dirty="0">
                <a:latin typeface="Calibri"/>
                <a:cs typeface="Calibri"/>
              </a:rPr>
              <a:t> </a:t>
            </a:r>
            <a:r>
              <a:rPr sz="1636" dirty="0">
                <a:latin typeface="Calibri"/>
                <a:cs typeface="Calibri"/>
              </a:rPr>
              <a:t>between</a:t>
            </a:r>
            <a:r>
              <a:rPr sz="1636" spc="-24" dirty="0">
                <a:latin typeface="Calibri"/>
                <a:cs typeface="Calibri"/>
              </a:rPr>
              <a:t> </a:t>
            </a:r>
            <a:r>
              <a:rPr sz="1636" dirty="0">
                <a:latin typeface="Calibri"/>
                <a:cs typeface="Calibri"/>
              </a:rPr>
              <a:t>a</a:t>
            </a:r>
            <a:r>
              <a:rPr sz="1636" spc="-31" dirty="0">
                <a:latin typeface="Calibri"/>
                <a:cs typeface="Calibri"/>
              </a:rPr>
              <a:t> </a:t>
            </a:r>
            <a:r>
              <a:rPr sz="1636" spc="-14" dirty="0">
                <a:latin typeface="Calibri"/>
                <a:cs typeface="Calibri"/>
              </a:rPr>
              <a:t>person’s</a:t>
            </a:r>
            <a:r>
              <a:rPr sz="1636" spc="-24" dirty="0">
                <a:latin typeface="Calibri"/>
                <a:cs typeface="Calibri"/>
              </a:rPr>
              <a:t> </a:t>
            </a:r>
            <a:r>
              <a:rPr sz="1636" dirty="0">
                <a:latin typeface="Calibri"/>
                <a:cs typeface="Calibri"/>
              </a:rPr>
              <a:t>gender</a:t>
            </a:r>
            <a:r>
              <a:rPr sz="1636" spc="-20" dirty="0">
                <a:latin typeface="Calibri"/>
                <a:cs typeface="Calibri"/>
              </a:rPr>
              <a:t> </a:t>
            </a:r>
            <a:r>
              <a:rPr sz="1636" dirty="0">
                <a:latin typeface="Calibri"/>
                <a:cs typeface="Calibri"/>
              </a:rPr>
              <a:t>identity</a:t>
            </a:r>
            <a:r>
              <a:rPr sz="1636" spc="-31" dirty="0">
                <a:latin typeface="Calibri"/>
                <a:cs typeface="Calibri"/>
              </a:rPr>
              <a:t> </a:t>
            </a:r>
            <a:r>
              <a:rPr sz="1636" dirty="0">
                <a:latin typeface="Calibri"/>
                <a:cs typeface="Calibri"/>
              </a:rPr>
              <a:t>and</a:t>
            </a:r>
            <a:r>
              <a:rPr sz="1636" spc="-17" dirty="0">
                <a:latin typeface="Calibri"/>
                <a:cs typeface="Calibri"/>
              </a:rPr>
              <a:t> </a:t>
            </a:r>
            <a:r>
              <a:rPr sz="1636" spc="-14" dirty="0">
                <a:latin typeface="Calibri"/>
                <a:cs typeface="Calibri"/>
              </a:rPr>
              <a:t>that </a:t>
            </a:r>
            <a:r>
              <a:rPr sz="1636" spc="-7" dirty="0">
                <a:latin typeface="Calibri"/>
                <a:cs typeface="Calibri"/>
              </a:rPr>
              <a:t>person’s</a:t>
            </a:r>
            <a:r>
              <a:rPr sz="1636" spc="-34" dirty="0">
                <a:latin typeface="Calibri"/>
                <a:cs typeface="Calibri"/>
              </a:rPr>
              <a:t> </a:t>
            </a:r>
            <a:r>
              <a:rPr sz="1636" dirty="0">
                <a:latin typeface="Calibri"/>
                <a:cs typeface="Calibri"/>
              </a:rPr>
              <a:t>sex</a:t>
            </a:r>
            <a:r>
              <a:rPr sz="1636" spc="-34" dirty="0">
                <a:latin typeface="Calibri"/>
                <a:cs typeface="Calibri"/>
              </a:rPr>
              <a:t> </a:t>
            </a:r>
            <a:r>
              <a:rPr sz="1636" dirty="0">
                <a:latin typeface="Calibri"/>
                <a:cs typeface="Calibri"/>
              </a:rPr>
              <a:t>assigned</a:t>
            </a:r>
            <a:r>
              <a:rPr sz="1636" spc="-24" dirty="0">
                <a:latin typeface="Calibri"/>
                <a:cs typeface="Calibri"/>
              </a:rPr>
              <a:t> </a:t>
            </a:r>
            <a:r>
              <a:rPr sz="1636" dirty="0">
                <a:latin typeface="Calibri"/>
                <a:cs typeface="Calibri"/>
              </a:rPr>
              <a:t>at</a:t>
            </a:r>
            <a:r>
              <a:rPr sz="1636" spc="-34" dirty="0">
                <a:latin typeface="Calibri"/>
                <a:cs typeface="Calibri"/>
              </a:rPr>
              <a:t> </a:t>
            </a:r>
            <a:r>
              <a:rPr sz="1636" dirty="0">
                <a:latin typeface="Calibri"/>
                <a:cs typeface="Calibri"/>
              </a:rPr>
              <a:t>birth</a:t>
            </a:r>
            <a:r>
              <a:rPr sz="1636" spc="-20" dirty="0">
                <a:latin typeface="Calibri"/>
                <a:cs typeface="Calibri"/>
              </a:rPr>
              <a:t> </a:t>
            </a:r>
            <a:r>
              <a:rPr sz="1636" dirty="0">
                <a:latin typeface="Calibri"/>
                <a:cs typeface="Calibri"/>
              </a:rPr>
              <a:t>(and</a:t>
            </a:r>
            <a:r>
              <a:rPr sz="1636" spc="-37" dirty="0">
                <a:latin typeface="Calibri"/>
                <a:cs typeface="Calibri"/>
              </a:rPr>
              <a:t> </a:t>
            </a:r>
            <a:r>
              <a:rPr sz="1636" dirty="0">
                <a:latin typeface="Calibri"/>
                <a:cs typeface="Calibri"/>
              </a:rPr>
              <a:t>the</a:t>
            </a:r>
            <a:r>
              <a:rPr sz="1636" spc="-20" dirty="0">
                <a:latin typeface="Calibri"/>
                <a:cs typeface="Calibri"/>
              </a:rPr>
              <a:t> </a:t>
            </a:r>
            <a:r>
              <a:rPr sz="1636" dirty="0">
                <a:latin typeface="Calibri"/>
                <a:cs typeface="Calibri"/>
              </a:rPr>
              <a:t>associated</a:t>
            </a:r>
            <a:r>
              <a:rPr sz="1636" spc="-34" dirty="0">
                <a:latin typeface="Calibri"/>
                <a:cs typeface="Calibri"/>
              </a:rPr>
              <a:t> </a:t>
            </a:r>
            <a:r>
              <a:rPr sz="1636" dirty="0">
                <a:latin typeface="Calibri"/>
                <a:cs typeface="Calibri"/>
              </a:rPr>
              <a:t>gender</a:t>
            </a:r>
            <a:r>
              <a:rPr sz="1636" spc="-20" dirty="0">
                <a:latin typeface="Calibri"/>
                <a:cs typeface="Calibri"/>
              </a:rPr>
              <a:t> </a:t>
            </a:r>
            <a:r>
              <a:rPr sz="1636" spc="-14" dirty="0">
                <a:latin typeface="Calibri"/>
                <a:cs typeface="Calibri"/>
              </a:rPr>
              <a:t>role </a:t>
            </a:r>
            <a:r>
              <a:rPr sz="1636" dirty="0">
                <a:latin typeface="Calibri"/>
                <a:cs typeface="Calibri"/>
              </a:rPr>
              <a:t>and/or</a:t>
            </a:r>
            <a:r>
              <a:rPr sz="1636" spc="-10" dirty="0">
                <a:latin typeface="Calibri"/>
                <a:cs typeface="Calibri"/>
              </a:rPr>
              <a:t> </a:t>
            </a:r>
            <a:r>
              <a:rPr sz="1636" dirty="0">
                <a:latin typeface="Calibri"/>
                <a:cs typeface="Calibri"/>
              </a:rPr>
              <a:t>primary</a:t>
            </a:r>
            <a:r>
              <a:rPr sz="1636" spc="-20" dirty="0">
                <a:latin typeface="Calibri"/>
                <a:cs typeface="Calibri"/>
              </a:rPr>
              <a:t> </a:t>
            </a:r>
            <a:r>
              <a:rPr sz="1636" dirty="0">
                <a:latin typeface="Calibri"/>
                <a:cs typeface="Calibri"/>
              </a:rPr>
              <a:t>and</a:t>
            </a:r>
            <a:r>
              <a:rPr sz="1636" spc="-10" dirty="0">
                <a:latin typeface="Calibri"/>
                <a:cs typeface="Calibri"/>
              </a:rPr>
              <a:t> </a:t>
            </a:r>
            <a:r>
              <a:rPr sz="1636" dirty="0">
                <a:latin typeface="Calibri"/>
                <a:cs typeface="Calibri"/>
              </a:rPr>
              <a:t>secondary</a:t>
            </a:r>
            <a:r>
              <a:rPr sz="1636" spc="-14" dirty="0">
                <a:latin typeface="Calibri"/>
                <a:cs typeface="Calibri"/>
              </a:rPr>
              <a:t> </a:t>
            </a:r>
            <a:r>
              <a:rPr sz="1636" dirty="0">
                <a:latin typeface="Calibri"/>
                <a:cs typeface="Calibri"/>
              </a:rPr>
              <a:t>sex</a:t>
            </a:r>
            <a:r>
              <a:rPr sz="1636" spc="-7" dirty="0">
                <a:latin typeface="Calibri"/>
                <a:cs typeface="Calibri"/>
              </a:rPr>
              <a:t> characteristics).</a:t>
            </a:r>
            <a:r>
              <a:rPr sz="1636" spc="-44" dirty="0">
                <a:latin typeface="Calibri"/>
                <a:cs typeface="Calibri"/>
              </a:rPr>
              <a:t> </a:t>
            </a:r>
            <a:r>
              <a:rPr sz="1636" dirty="0">
                <a:latin typeface="Calibri"/>
                <a:cs typeface="Calibri"/>
              </a:rPr>
              <a:t>This</a:t>
            </a:r>
            <a:r>
              <a:rPr sz="1636" spc="-10" dirty="0">
                <a:latin typeface="Calibri"/>
                <a:cs typeface="Calibri"/>
              </a:rPr>
              <a:t> </a:t>
            </a:r>
            <a:r>
              <a:rPr sz="1636" dirty="0">
                <a:latin typeface="Calibri"/>
                <a:cs typeface="Calibri"/>
              </a:rPr>
              <a:t>is</a:t>
            </a:r>
            <a:r>
              <a:rPr sz="1636" spc="-7" dirty="0">
                <a:latin typeface="Calibri"/>
                <a:cs typeface="Calibri"/>
              </a:rPr>
              <a:t> </a:t>
            </a:r>
            <a:r>
              <a:rPr sz="1636" spc="-34" dirty="0">
                <a:latin typeface="Calibri"/>
                <a:cs typeface="Calibri"/>
              </a:rPr>
              <a:t>a </a:t>
            </a:r>
            <a:r>
              <a:rPr sz="1636" dirty="0">
                <a:latin typeface="Calibri"/>
                <a:cs typeface="Calibri"/>
              </a:rPr>
              <a:t>formal</a:t>
            </a:r>
            <a:r>
              <a:rPr sz="1636" spc="-27" dirty="0">
                <a:latin typeface="Calibri"/>
                <a:cs typeface="Calibri"/>
              </a:rPr>
              <a:t> </a:t>
            </a:r>
            <a:r>
              <a:rPr sz="1636" dirty="0">
                <a:latin typeface="Calibri"/>
                <a:cs typeface="Calibri"/>
              </a:rPr>
              <a:t>diagnosis</a:t>
            </a:r>
            <a:r>
              <a:rPr sz="1636" spc="-14" dirty="0">
                <a:latin typeface="Calibri"/>
                <a:cs typeface="Calibri"/>
              </a:rPr>
              <a:t> </a:t>
            </a:r>
            <a:r>
              <a:rPr sz="1636" dirty="0">
                <a:latin typeface="Calibri"/>
                <a:cs typeface="Calibri"/>
              </a:rPr>
              <a:t>in</a:t>
            </a:r>
            <a:r>
              <a:rPr sz="1636" spc="-14" dirty="0">
                <a:latin typeface="Calibri"/>
                <a:cs typeface="Calibri"/>
              </a:rPr>
              <a:t> </a:t>
            </a:r>
            <a:r>
              <a:rPr sz="1636" dirty="0">
                <a:latin typeface="Calibri"/>
                <a:cs typeface="Calibri"/>
              </a:rPr>
              <a:t>the</a:t>
            </a:r>
            <a:r>
              <a:rPr sz="1636" spc="-7" dirty="0">
                <a:latin typeface="Calibri"/>
                <a:cs typeface="Calibri"/>
              </a:rPr>
              <a:t> DSM-</a:t>
            </a:r>
            <a:r>
              <a:rPr sz="1636" spc="-17" dirty="0">
                <a:latin typeface="Calibri"/>
                <a:cs typeface="Calibri"/>
              </a:rPr>
              <a:t>V.</a:t>
            </a:r>
            <a:endParaRPr sz="1636">
              <a:latin typeface="Calibri"/>
              <a:cs typeface="Calibri"/>
            </a:endParaRPr>
          </a:p>
          <a:p>
            <a:pPr marL="464548" marR="252406" lvl="1" indent="-116462">
              <a:lnSpc>
                <a:spcPts val="1473"/>
              </a:lnSpc>
              <a:spcBef>
                <a:spcPts val="372"/>
              </a:spcBef>
              <a:buClr>
                <a:srgbClr val="224170"/>
              </a:buClr>
              <a:buFont typeface="Arial"/>
              <a:buChar char="•"/>
              <a:tabLst>
                <a:tab pos="464981" algn="l"/>
              </a:tabLst>
            </a:pPr>
            <a:r>
              <a:rPr sz="1364" dirty="0">
                <a:latin typeface="Calibri"/>
                <a:cs typeface="Calibri"/>
              </a:rPr>
              <a:t>Being</a:t>
            </a:r>
            <a:r>
              <a:rPr sz="1364" spc="-24" dirty="0">
                <a:latin typeface="Calibri"/>
                <a:cs typeface="Calibri"/>
              </a:rPr>
              <a:t> </a:t>
            </a:r>
            <a:r>
              <a:rPr sz="1364" dirty="0">
                <a:latin typeface="Calibri"/>
                <a:cs typeface="Calibri"/>
              </a:rPr>
              <a:t>transgender</a:t>
            </a:r>
            <a:r>
              <a:rPr sz="1364" spc="-31" dirty="0">
                <a:latin typeface="Calibri"/>
                <a:cs typeface="Calibri"/>
              </a:rPr>
              <a:t> </a:t>
            </a:r>
            <a:r>
              <a:rPr sz="1364" dirty="0">
                <a:latin typeface="Calibri"/>
                <a:cs typeface="Calibri"/>
              </a:rPr>
              <a:t>is</a:t>
            </a:r>
            <a:r>
              <a:rPr sz="1364" spc="-17" dirty="0">
                <a:latin typeface="Calibri"/>
                <a:cs typeface="Calibri"/>
              </a:rPr>
              <a:t> </a:t>
            </a:r>
            <a:r>
              <a:rPr sz="1364" b="1" dirty="0">
                <a:solidFill>
                  <a:srgbClr val="B100B1"/>
                </a:solidFill>
                <a:latin typeface="Calibri"/>
                <a:cs typeface="Calibri"/>
              </a:rPr>
              <a:t>not</a:t>
            </a:r>
            <a:r>
              <a:rPr sz="1364" b="1" spc="-24" dirty="0">
                <a:solidFill>
                  <a:srgbClr val="B100B1"/>
                </a:solidFill>
                <a:latin typeface="Calibri"/>
                <a:cs typeface="Calibri"/>
              </a:rPr>
              <a:t> </a:t>
            </a:r>
            <a:r>
              <a:rPr sz="1364" b="1" dirty="0">
                <a:solidFill>
                  <a:srgbClr val="B100B1"/>
                </a:solidFill>
                <a:latin typeface="Calibri"/>
                <a:cs typeface="Calibri"/>
              </a:rPr>
              <a:t>a</a:t>
            </a:r>
            <a:r>
              <a:rPr sz="1364" b="1" spc="-17" dirty="0">
                <a:solidFill>
                  <a:srgbClr val="B100B1"/>
                </a:solidFill>
                <a:latin typeface="Calibri"/>
                <a:cs typeface="Calibri"/>
              </a:rPr>
              <a:t> </a:t>
            </a:r>
            <a:r>
              <a:rPr sz="1364" b="1" dirty="0">
                <a:solidFill>
                  <a:srgbClr val="B100B1"/>
                </a:solidFill>
                <a:latin typeface="Calibri"/>
                <a:cs typeface="Calibri"/>
              </a:rPr>
              <a:t>disorder</a:t>
            </a:r>
            <a:r>
              <a:rPr sz="1364" dirty="0">
                <a:latin typeface="Calibri"/>
                <a:cs typeface="Calibri"/>
              </a:rPr>
              <a:t>,</a:t>
            </a:r>
            <a:r>
              <a:rPr sz="1364" spc="-27" dirty="0">
                <a:latin typeface="Calibri"/>
                <a:cs typeface="Calibri"/>
              </a:rPr>
              <a:t> </a:t>
            </a:r>
            <a:r>
              <a:rPr sz="1364" dirty="0">
                <a:latin typeface="Calibri"/>
                <a:cs typeface="Calibri"/>
              </a:rPr>
              <a:t>rather</a:t>
            </a:r>
            <a:r>
              <a:rPr sz="1364" spc="-10" dirty="0">
                <a:latin typeface="Calibri"/>
                <a:cs typeface="Calibri"/>
              </a:rPr>
              <a:t> </a:t>
            </a:r>
            <a:r>
              <a:rPr sz="1364" dirty="0">
                <a:latin typeface="Calibri"/>
                <a:cs typeface="Calibri"/>
              </a:rPr>
              <a:t>the</a:t>
            </a:r>
            <a:r>
              <a:rPr sz="1364" spc="-20" dirty="0">
                <a:latin typeface="Calibri"/>
                <a:cs typeface="Calibri"/>
              </a:rPr>
              <a:t> </a:t>
            </a:r>
            <a:r>
              <a:rPr sz="1364" dirty="0">
                <a:latin typeface="Calibri"/>
                <a:cs typeface="Calibri"/>
              </a:rPr>
              <a:t>distress</a:t>
            </a:r>
            <a:r>
              <a:rPr sz="1364" spc="-7" dirty="0">
                <a:latin typeface="Calibri"/>
                <a:cs typeface="Calibri"/>
              </a:rPr>
              <a:t> </a:t>
            </a:r>
            <a:r>
              <a:rPr sz="1364" dirty="0">
                <a:latin typeface="Calibri"/>
                <a:cs typeface="Calibri"/>
              </a:rPr>
              <a:t>of</a:t>
            </a:r>
            <a:r>
              <a:rPr sz="1364" spc="-17" dirty="0">
                <a:latin typeface="Calibri"/>
                <a:cs typeface="Calibri"/>
              </a:rPr>
              <a:t> </a:t>
            </a:r>
            <a:r>
              <a:rPr sz="1364" spc="-7" dirty="0">
                <a:latin typeface="Calibri"/>
                <a:cs typeface="Calibri"/>
              </a:rPr>
              <a:t>dysphoria </a:t>
            </a:r>
            <a:r>
              <a:rPr sz="1364" dirty="0">
                <a:latin typeface="Calibri"/>
                <a:cs typeface="Calibri"/>
              </a:rPr>
              <a:t>(i.e.</a:t>
            </a:r>
            <a:r>
              <a:rPr sz="1364" spc="-31" dirty="0">
                <a:latin typeface="Calibri"/>
                <a:cs typeface="Calibri"/>
              </a:rPr>
              <a:t> </a:t>
            </a:r>
            <a:r>
              <a:rPr sz="1364" dirty="0">
                <a:latin typeface="Calibri"/>
                <a:cs typeface="Calibri"/>
              </a:rPr>
              <a:t>levels</a:t>
            </a:r>
            <a:r>
              <a:rPr sz="1364" spc="-10" dirty="0">
                <a:latin typeface="Calibri"/>
                <a:cs typeface="Calibri"/>
              </a:rPr>
              <a:t> </a:t>
            </a:r>
            <a:r>
              <a:rPr sz="1364" dirty="0">
                <a:latin typeface="Calibri"/>
                <a:cs typeface="Calibri"/>
              </a:rPr>
              <a:t>of</a:t>
            </a:r>
            <a:r>
              <a:rPr sz="1364" spc="-20" dirty="0">
                <a:latin typeface="Calibri"/>
                <a:cs typeface="Calibri"/>
              </a:rPr>
              <a:t> </a:t>
            </a:r>
            <a:r>
              <a:rPr sz="1364" spc="-14" dirty="0">
                <a:latin typeface="Calibri"/>
                <a:cs typeface="Calibri"/>
              </a:rPr>
              <a:t>anxiety,</a:t>
            </a:r>
            <a:r>
              <a:rPr sz="1364" spc="-17" dirty="0">
                <a:latin typeface="Calibri"/>
                <a:cs typeface="Calibri"/>
              </a:rPr>
              <a:t> </a:t>
            </a:r>
            <a:r>
              <a:rPr sz="1364" dirty="0">
                <a:latin typeface="Calibri"/>
                <a:cs typeface="Calibri"/>
              </a:rPr>
              <a:t>depression,</a:t>
            </a:r>
            <a:r>
              <a:rPr sz="1364" spc="-17" dirty="0">
                <a:latin typeface="Calibri"/>
                <a:cs typeface="Calibri"/>
              </a:rPr>
              <a:t> </a:t>
            </a:r>
            <a:r>
              <a:rPr sz="1364" spc="-7" dirty="0">
                <a:latin typeface="Calibri"/>
                <a:cs typeface="Calibri"/>
              </a:rPr>
              <a:t>psychological</a:t>
            </a:r>
            <a:r>
              <a:rPr sz="1364" spc="-44" dirty="0">
                <a:latin typeface="Calibri"/>
                <a:cs typeface="Calibri"/>
              </a:rPr>
              <a:t> </a:t>
            </a:r>
            <a:r>
              <a:rPr sz="1364" dirty="0">
                <a:latin typeface="Calibri"/>
                <a:cs typeface="Calibri"/>
              </a:rPr>
              <a:t>distress</a:t>
            </a:r>
            <a:r>
              <a:rPr sz="1364" spc="-7" dirty="0">
                <a:latin typeface="Calibri"/>
                <a:cs typeface="Calibri"/>
              </a:rPr>
              <a:t> </a:t>
            </a:r>
            <a:r>
              <a:rPr sz="1364" dirty="0">
                <a:latin typeface="Calibri"/>
                <a:cs typeface="Calibri"/>
              </a:rPr>
              <a:t>etc.</a:t>
            </a:r>
            <a:r>
              <a:rPr sz="1364" spc="-14" dirty="0">
                <a:latin typeface="Calibri"/>
                <a:cs typeface="Calibri"/>
              </a:rPr>
              <a:t> </a:t>
            </a:r>
            <a:r>
              <a:rPr sz="1364" spc="-7" dirty="0">
                <a:latin typeface="Calibri"/>
                <a:cs typeface="Calibri"/>
              </a:rPr>
              <a:t>often </a:t>
            </a:r>
            <a:r>
              <a:rPr sz="1364" dirty="0">
                <a:latin typeface="Calibri"/>
                <a:cs typeface="Calibri"/>
              </a:rPr>
              <a:t>accompanying</a:t>
            </a:r>
            <a:r>
              <a:rPr sz="1364" spc="-44" dirty="0">
                <a:latin typeface="Calibri"/>
                <a:cs typeface="Calibri"/>
              </a:rPr>
              <a:t> </a:t>
            </a:r>
            <a:r>
              <a:rPr sz="1364" dirty="0">
                <a:latin typeface="Calibri"/>
                <a:cs typeface="Calibri"/>
              </a:rPr>
              <a:t>being</a:t>
            </a:r>
            <a:r>
              <a:rPr sz="1364" spc="-10" dirty="0">
                <a:latin typeface="Calibri"/>
                <a:cs typeface="Calibri"/>
              </a:rPr>
              <a:t> </a:t>
            </a:r>
            <a:r>
              <a:rPr sz="1364" dirty="0">
                <a:latin typeface="Calibri"/>
                <a:cs typeface="Calibri"/>
              </a:rPr>
              <a:t>trans)</a:t>
            </a:r>
            <a:r>
              <a:rPr sz="1364" spc="-14" dirty="0">
                <a:latin typeface="Calibri"/>
                <a:cs typeface="Calibri"/>
              </a:rPr>
              <a:t> </a:t>
            </a:r>
            <a:r>
              <a:rPr sz="1364" dirty="0">
                <a:latin typeface="Calibri"/>
                <a:cs typeface="Calibri"/>
              </a:rPr>
              <a:t>can</a:t>
            </a:r>
            <a:r>
              <a:rPr sz="1364" spc="-24" dirty="0">
                <a:latin typeface="Calibri"/>
                <a:cs typeface="Calibri"/>
              </a:rPr>
              <a:t> </a:t>
            </a:r>
            <a:r>
              <a:rPr sz="1364" dirty="0">
                <a:latin typeface="Calibri"/>
                <a:cs typeface="Calibri"/>
              </a:rPr>
              <a:t>rise</a:t>
            </a:r>
            <a:r>
              <a:rPr sz="1364" spc="3" dirty="0">
                <a:latin typeface="Calibri"/>
                <a:cs typeface="Calibri"/>
              </a:rPr>
              <a:t> </a:t>
            </a:r>
            <a:r>
              <a:rPr sz="1364" dirty="0">
                <a:latin typeface="Calibri"/>
                <a:cs typeface="Calibri"/>
              </a:rPr>
              <a:t>to</a:t>
            </a:r>
            <a:r>
              <a:rPr sz="1364" spc="-20" dirty="0">
                <a:latin typeface="Calibri"/>
                <a:cs typeface="Calibri"/>
              </a:rPr>
              <a:t> </a:t>
            </a:r>
            <a:r>
              <a:rPr sz="1364" dirty="0">
                <a:latin typeface="Calibri"/>
                <a:cs typeface="Calibri"/>
              </a:rPr>
              <a:t>the</a:t>
            </a:r>
            <a:r>
              <a:rPr sz="1364" spc="-10" dirty="0">
                <a:latin typeface="Calibri"/>
                <a:cs typeface="Calibri"/>
              </a:rPr>
              <a:t> </a:t>
            </a:r>
            <a:r>
              <a:rPr sz="1364" dirty="0">
                <a:latin typeface="Calibri"/>
                <a:cs typeface="Calibri"/>
              </a:rPr>
              <a:t>level of</a:t>
            </a:r>
            <a:r>
              <a:rPr sz="1364" spc="-14" dirty="0">
                <a:latin typeface="Calibri"/>
                <a:cs typeface="Calibri"/>
              </a:rPr>
              <a:t> </a:t>
            </a:r>
            <a:r>
              <a:rPr sz="1364" dirty="0">
                <a:latin typeface="Calibri"/>
                <a:cs typeface="Calibri"/>
              </a:rPr>
              <a:t>a</a:t>
            </a:r>
            <a:r>
              <a:rPr sz="1364" spc="-20" dirty="0">
                <a:latin typeface="Calibri"/>
                <a:cs typeface="Calibri"/>
              </a:rPr>
              <a:t> </a:t>
            </a:r>
            <a:r>
              <a:rPr sz="1364" spc="-7" dirty="0">
                <a:latin typeface="Calibri"/>
                <a:cs typeface="Calibri"/>
              </a:rPr>
              <a:t>diagnosable </a:t>
            </a:r>
            <a:r>
              <a:rPr sz="1364" dirty="0">
                <a:latin typeface="Calibri"/>
                <a:cs typeface="Calibri"/>
              </a:rPr>
              <a:t>disorder</a:t>
            </a:r>
            <a:r>
              <a:rPr sz="1364" spc="-31" dirty="0">
                <a:latin typeface="Calibri"/>
                <a:cs typeface="Calibri"/>
              </a:rPr>
              <a:t> </a:t>
            </a:r>
            <a:r>
              <a:rPr sz="1364" dirty="0">
                <a:latin typeface="Calibri"/>
                <a:cs typeface="Calibri"/>
              </a:rPr>
              <a:t>for</a:t>
            </a:r>
            <a:r>
              <a:rPr sz="1364" spc="-31" dirty="0">
                <a:latin typeface="Calibri"/>
                <a:cs typeface="Calibri"/>
              </a:rPr>
              <a:t> </a:t>
            </a:r>
            <a:r>
              <a:rPr sz="1364" dirty="0">
                <a:latin typeface="Calibri"/>
                <a:cs typeface="Calibri"/>
              </a:rPr>
              <a:t>which</a:t>
            </a:r>
            <a:r>
              <a:rPr sz="1364" spc="-34" dirty="0">
                <a:latin typeface="Calibri"/>
                <a:cs typeface="Calibri"/>
              </a:rPr>
              <a:t> </a:t>
            </a:r>
            <a:r>
              <a:rPr sz="1364" dirty="0">
                <a:latin typeface="Calibri"/>
                <a:cs typeface="Calibri"/>
              </a:rPr>
              <a:t>treatment</a:t>
            </a:r>
            <a:r>
              <a:rPr sz="1364" spc="-7" dirty="0">
                <a:latin typeface="Calibri"/>
                <a:cs typeface="Calibri"/>
              </a:rPr>
              <a:t> </a:t>
            </a:r>
            <a:r>
              <a:rPr sz="1364" dirty="0">
                <a:latin typeface="Calibri"/>
                <a:cs typeface="Calibri"/>
              </a:rPr>
              <a:t>is</a:t>
            </a:r>
            <a:r>
              <a:rPr sz="1364" spc="-17" dirty="0">
                <a:latin typeface="Calibri"/>
                <a:cs typeface="Calibri"/>
              </a:rPr>
              <a:t> </a:t>
            </a:r>
            <a:r>
              <a:rPr sz="1364" spc="-7" dirty="0">
                <a:latin typeface="Calibri"/>
                <a:cs typeface="Calibri"/>
              </a:rPr>
              <a:t>available.</a:t>
            </a:r>
            <a:endParaRPr sz="1364">
              <a:latin typeface="Calibri"/>
              <a:cs typeface="Calibri"/>
            </a:endParaRPr>
          </a:p>
          <a:p>
            <a:pPr marL="464548" lvl="1" indent="-116895">
              <a:lnSpc>
                <a:spcPts val="1555"/>
              </a:lnSpc>
              <a:spcBef>
                <a:spcPts val="139"/>
              </a:spcBef>
              <a:buClr>
                <a:srgbClr val="224170"/>
              </a:buClr>
              <a:buFont typeface="Arial"/>
              <a:buChar char="•"/>
              <a:tabLst>
                <a:tab pos="464981" algn="l"/>
              </a:tabLst>
            </a:pPr>
            <a:r>
              <a:rPr sz="1364" dirty="0">
                <a:latin typeface="Calibri"/>
                <a:cs typeface="Calibri"/>
              </a:rPr>
              <a:t>Diagnosis</a:t>
            </a:r>
            <a:r>
              <a:rPr sz="1364" spc="-34" dirty="0">
                <a:latin typeface="Calibri"/>
                <a:cs typeface="Calibri"/>
              </a:rPr>
              <a:t> </a:t>
            </a:r>
            <a:r>
              <a:rPr sz="1364" dirty="0">
                <a:latin typeface="Calibri"/>
                <a:cs typeface="Calibri"/>
              </a:rPr>
              <a:t>is</a:t>
            </a:r>
            <a:r>
              <a:rPr sz="1364" spc="-20" dirty="0">
                <a:latin typeface="Calibri"/>
                <a:cs typeface="Calibri"/>
              </a:rPr>
              <a:t> </a:t>
            </a:r>
            <a:r>
              <a:rPr sz="1364" dirty="0">
                <a:latin typeface="Calibri"/>
                <a:cs typeface="Calibri"/>
              </a:rPr>
              <a:t>not</a:t>
            </a:r>
            <a:r>
              <a:rPr sz="1364" spc="-31" dirty="0">
                <a:latin typeface="Calibri"/>
                <a:cs typeface="Calibri"/>
              </a:rPr>
              <a:t> </a:t>
            </a:r>
            <a:r>
              <a:rPr sz="1364" dirty="0">
                <a:latin typeface="Calibri"/>
                <a:cs typeface="Calibri"/>
              </a:rPr>
              <a:t>a</a:t>
            </a:r>
            <a:r>
              <a:rPr sz="1364" spc="-27" dirty="0">
                <a:latin typeface="Calibri"/>
                <a:cs typeface="Calibri"/>
              </a:rPr>
              <a:t> </a:t>
            </a:r>
            <a:r>
              <a:rPr sz="1364" dirty="0">
                <a:latin typeface="Calibri"/>
                <a:cs typeface="Calibri"/>
              </a:rPr>
              <a:t>license</a:t>
            </a:r>
            <a:r>
              <a:rPr sz="1364" spc="-10" dirty="0">
                <a:latin typeface="Calibri"/>
                <a:cs typeface="Calibri"/>
              </a:rPr>
              <a:t> </a:t>
            </a:r>
            <a:r>
              <a:rPr sz="1364" dirty="0">
                <a:latin typeface="Calibri"/>
                <a:cs typeface="Calibri"/>
              </a:rPr>
              <a:t>to</a:t>
            </a:r>
            <a:r>
              <a:rPr sz="1364" spc="-27" dirty="0">
                <a:latin typeface="Calibri"/>
                <a:cs typeface="Calibri"/>
              </a:rPr>
              <a:t> </a:t>
            </a:r>
            <a:r>
              <a:rPr sz="1364" dirty="0">
                <a:latin typeface="Calibri"/>
                <a:cs typeface="Calibri"/>
              </a:rPr>
              <a:t>stigmatize,</a:t>
            </a:r>
            <a:r>
              <a:rPr sz="1364" spc="-7" dirty="0">
                <a:latin typeface="Calibri"/>
                <a:cs typeface="Calibri"/>
              </a:rPr>
              <a:t> </a:t>
            </a:r>
            <a:r>
              <a:rPr sz="1364" dirty="0">
                <a:latin typeface="Calibri"/>
                <a:cs typeface="Calibri"/>
              </a:rPr>
              <a:t>discriminate,</a:t>
            </a:r>
            <a:r>
              <a:rPr sz="1364" spc="-7" dirty="0">
                <a:latin typeface="Calibri"/>
                <a:cs typeface="Calibri"/>
              </a:rPr>
              <a:t> </a:t>
            </a:r>
            <a:r>
              <a:rPr sz="1364" dirty="0">
                <a:latin typeface="Calibri"/>
                <a:cs typeface="Calibri"/>
              </a:rPr>
              <a:t>or</a:t>
            </a:r>
            <a:r>
              <a:rPr sz="1364" spc="-24" dirty="0">
                <a:latin typeface="Calibri"/>
                <a:cs typeface="Calibri"/>
              </a:rPr>
              <a:t> </a:t>
            </a:r>
            <a:r>
              <a:rPr sz="1364" dirty="0">
                <a:latin typeface="Calibri"/>
                <a:cs typeface="Calibri"/>
              </a:rPr>
              <a:t>deny</a:t>
            </a:r>
            <a:r>
              <a:rPr sz="1364" spc="-34" dirty="0">
                <a:latin typeface="Calibri"/>
                <a:cs typeface="Calibri"/>
              </a:rPr>
              <a:t> </a:t>
            </a:r>
            <a:r>
              <a:rPr sz="1364" spc="-7" dirty="0">
                <a:latin typeface="Calibri"/>
                <a:cs typeface="Calibri"/>
              </a:rPr>
              <a:t>civil</a:t>
            </a:r>
            <a:endParaRPr sz="1364">
              <a:latin typeface="Calibri"/>
              <a:cs typeface="Calibri"/>
            </a:endParaRPr>
          </a:p>
          <a:p>
            <a:pPr marL="464548">
              <a:lnSpc>
                <a:spcPts val="1555"/>
              </a:lnSpc>
            </a:pPr>
            <a:r>
              <a:rPr sz="1364" spc="-7" dirty="0">
                <a:latin typeface="Calibri"/>
                <a:cs typeface="Calibri"/>
              </a:rPr>
              <a:t>rights.</a:t>
            </a:r>
            <a:endParaRPr sz="1364">
              <a:latin typeface="Calibri"/>
              <a:cs typeface="Calibri"/>
            </a:endParaRPr>
          </a:p>
          <a:p>
            <a:pPr>
              <a:spcBef>
                <a:spcPts val="34"/>
              </a:spcBef>
            </a:pPr>
            <a:endParaRPr sz="1739">
              <a:latin typeface="Calibri"/>
              <a:cs typeface="Calibri"/>
            </a:endParaRPr>
          </a:p>
          <a:p>
            <a:pPr marL="125986" indent="-117760">
              <a:spcBef>
                <a:spcPts val="3"/>
              </a:spcBef>
              <a:buClr>
                <a:srgbClr val="FF66FF"/>
              </a:buClr>
              <a:buFont typeface="Arial"/>
              <a:buChar char="•"/>
              <a:tabLst>
                <a:tab pos="126419" algn="l"/>
              </a:tabLst>
            </a:pPr>
            <a:r>
              <a:rPr sz="1636" dirty="0">
                <a:latin typeface="Calibri"/>
                <a:cs typeface="Calibri"/>
              </a:rPr>
              <a:t>Only</a:t>
            </a:r>
            <a:r>
              <a:rPr sz="1636" spc="-34" dirty="0">
                <a:latin typeface="Calibri"/>
                <a:cs typeface="Calibri"/>
              </a:rPr>
              <a:t> </a:t>
            </a:r>
            <a:r>
              <a:rPr sz="1636" b="1" i="1" dirty="0">
                <a:solidFill>
                  <a:srgbClr val="B100B1"/>
                </a:solidFill>
                <a:latin typeface="Calibri"/>
                <a:cs typeface="Calibri"/>
              </a:rPr>
              <a:t>some</a:t>
            </a:r>
            <a:r>
              <a:rPr sz="1636" b="1" i="1" spc="-44" dirty="0">
                <a:solidFill>
                  <a:srgbClr val="B100B1"/>
                </a:solidFill>
                <a:latin typeface="Calibri"/>
                <a:cs typeface="Calibri"/>
              </a:rPr>
              <a:t> </a:t>
            </a:r>
            <a:r>
              <a:rPr sz="1636" dirty="0">
                <a:latin typeface="Calibri"/>
                <a:cs typeface="Calibri"/>
              </a:rPr>
              <a:t>transgender</a:t>
            </a:r>
            <a:r>
              <a:rPr sz="1636" spc="-24" dirty="0">
                <a:latin typeface="Calibri"/>
                <a:cs typeface="Calibri"/>
              </a:rPr>
              <a:t> </a:t>
            </a:r>
            <a:r>
              <a:rPr sz="1636" dirty="0">
                <a:latin typeface="Calibri"/>
                <a:cs typeface="Calibri"/>
              </a:rPr>
              <a:t>people</a:t>
            </a:r>
            <a:r>
              <a:rPr sz="1636" spc="-27" dirty="0">
                <a:latin typeface="Calibri"/>
                <a:cs typeface="Calibri"/>
              </a:rPr>
              <a:t> </a:t>
            </a:r>
            <a:r>
              <a:rPr sz="1636" dirty="0">
                <a:latin typeface="Calibri"/>
                <a:cs typeface="Calibri"/>
              </a:rPr>
              <a:t>experience</a:t>
            </a:r>
            <a:r>
              <a:rPr sz="1636" spc="-34" dirty="0">
                <a:latin typeface="Calibri"/>
                <a:cs typeface="Calibri"/>
              </a:rPr>
              <a:t> </a:t>
            </a:r>
            <a:r>
              <a:rPr sz="1636" dirty="0">
                <a:latin typeface="Calibri"/>
                <a:cs typeface="Calibri"/>
              </a:rPr>
              <a:t>gender</a:t>
            </a:r>
            <a:r>
              <a:rPr sz="1636" spc="-24" dirty="0">
                <a:latin typeface="Calibri"/>
                <a:cs typeface="Calibri"/>
              </a:rPr>
              <a:t> </a:t>
            </a:r>
            <a:r>
              <a:rPr sz="1636" spc="-7" dirty="0">
                <a:latin typeface="Calibri"/>
                <a:cs typeface="Calibri"/>
              </a:rPr>
              <a:t>dysphoria.</a:t>
            </a:r>
            <a:endParaRPr sz="1636">
              <a:latin typeface="Calibri"/>
              <a:cs typeface="Calibri"/>
            </a:endParaRPr>
          </a:p>
          <a:p>
            <a:pPr>
              <a:spcBef>
                <a:spcPts val="24"/>
              </a:spcBef>
              <a:buClr>
                <a:srgbClr val="FF66FF"/>
              </a:buClr>
              <a:buFont typeface="Arial"/>
              <a:buChar char="•"/>
            </a:pPr>
            <a:endParaRPr sz="1909">
              <a:latin typeface="Calibri"/>
              <a:cs typeface="Calibri"/>
            </a:endParaRPr>
          </a:p>
          <a:p>
            <a:pPr marL="125986" indent="-117760">
              <a:spcBef>
                <a:spcPts val="3"/>
              </a:spcBef>
              <a:buClr>
                <a:srgbClr val="FF66FF"/>
              </a:buClr>
              <a:buFont typeface="Arial"/>
              <a:buChar char="•"/>
              <a:tabLst>
                <a:tab pos="126419" algn="l"/>
              </a:tabLst>
            </a:pPr>
            <a:r>
              <a:rPr sz="1636" dirty="0">
                <a:latin typeface="Calibri"/>
                <a:cs typeface="Calibri"/>
              </a:rPr>
              <a:t>The</a:t>
            </a:r>
            <a:r>
              <a:rPr sz="1636" spc="-7" dirty="0">
                <a:latin typeface="Calibri"/>
                <a:cs typeface="Calibri"/>
              </a:rPr>
              <a:t> </a:t>
            </a:r>
            <a:r>
              <a:rPr sz="1636" dirty="0">
                <a:latin typeface="Calibri"/>
                <a:cs typeface="Calibri"/>
              </a:rPr>
              <a:t>diagnosis</a:t>
            </a:r>
            <a:r>
              <a:rPr sz="1636" spc="-10" dirty="0">
                <a:latin typeface="Calibri"/>
                <a:cs typeface="Calibri"/>
              </a:rPr>
              <a:t> </a:t>
            </a:r>
            <a:r>
              <a:rPr sz="1636" spc="-7" dirty="0">
                <a:latin typeface="Calibri"/>
                <a:cs typeface="Calibri"/>
              </a:rPr>
              <a:t>debate.</a:t>
            </a:r>
            <a:endParaRPr sz="1636">
              <a:latin typeface="Calibri"/>
              <a:cs typeface="Calibri"/>
            </a:endParaRPr>
          </a:p>
        </p:txBody>
      </p:sp>
    </p:spTree>
    <p:extLst>
      <p:ext uri="{BB962C8B-B14F-4D97-AF65-F5344CB8AC3E}">
        <p14:creationId xmlns:p14="http://schemas.microsoft.com/office/powerpoint/2010/main" val="1121362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62091" y="338842"/>
            <a:ext cx="7746000" cy="636514"/>
          </a:xfrm>
          <a:prstGeom prst="rect">
            <a:avLst/>
          </a:prstGeom>
        </p:spPr>
        <p:txBody>
          <a:bodyPr spcFirstLastPara="1" vert="horz" wrap="square" lIns="0" tIns="139757" rIns="0" bIns="0" rtlCol="0" anchor="t" anchorCtr="0">
            <a:spAutoFit/>
          </a:bodyPr>
          <a:lstStyle/>
          <a:p>
            <a:pPr marL="535983">
              <a:spcBef>
                <a:spcPts val="65"/>
              </a:spcBef>
            </a:pPr>
            <a:r>
              <a:rPr b="1" spc="-99" dirty="0"/>
              <a:t>Heterosexual</a:t>
            </a:r>
            <a:r>
              <a:rPr b="1" spc="-95" dirty="0"/>
              <a:t> </a:t>
            </a:r>
            <a:r>
              <a:rPr b="1" spc="-51" dirty="0"/>
              <a:t>Privileges</a:t>
            </a:r>
          </a:p>
        </p:txBody>
      </p:sp>
      <p:sp>
        <p:nvSpPr>
          <p:cNvPr id="3" name="object 3"/>
          <p:cNvSpPr txBox="1"/>
          <p:nvPr/>
        </p:nvSpPr>
        <p:spPr>
          <a:xfrm>
            <a:off x="3422073" y="1056426"/>
            <a:ext cx="4804063" cy="3322850"/>
          </a:xfrm>
          <a:prstGeom prst="rect">
            <a:avLst/>
          </a:prstGeom>
        </p:spPr>
        <p:txBody>
          <a:bodyPr vert="horz" wrap="square" lIns="0" tIns="54119" rIns="0" bIns="0" rtlCol="0">
            <a:spAutoFit/>
          </a:bodyPr>
          <a:lstStyle/>
          <a:p>
            <a:pPr marL="164518" indent="-155859">
              <a:spcBef>
                <a:spcPts val="426"/>
              </a:spcBef>
              <a:buClr>
                <a:srgbClr val="FF66FF"/>
              </a:buClr>
              <a:buFont typeface="Arial"/>
              <a:buChar char="•"/>
              <a:tabLst>
                <a:tab pos="164085" algn="l"/>
                <a:tab pos="164518" algn="l"/>
              </a:tabLst>
            </a:pPr>
            <a:r>
              <a:rPr sz="1500" dirty="0">
                <a:latin typeface="Calibri"/>
                <a:cs typeface="Calibri"/>
              </a:rPr>
              <a:t>Kissing,</a:t>
            </a:r>
            <a:r>
              <a:rPr sz="1500" spc="-31" dirty="0">
                <a:latin typeface="Calibri"/>
                <a:cs typeface="Calibri"/>
              </a:rPr>
              <a:t> </a:t>
            </a:r>
            <a:r>
              <a:rPr sz="1500" dirty="0">
                <a:latin typeface="Calibri"/>
                <a:cs typeface="Calibri"/>
              </a:rPr>
              <a:t>hugging,</a:t>
            </a:r>
            <a:r>
              <a:rPr sz="1500" spc="-27" dirty="0">
                <a:latin typeface="Calibri"/>
                <a:cs typeface="Calibri"/>
              </a:rPr>
              <a:t> </a:t>
            </a:r>
            <a:r>
              <a:rPr sz="1500" dirty="0">
                <a:latin typeface="Calibri"/>
                <a:cs typeface="Calibri"/>
              </a:rPr>
              <a:t>or</a:t>
            </a:r>
            <a:r>
              <a:rPr sz="1500" spc="-31" dirty="0">
                <a:latin typeface="Calibri"/>
                <a:cs typeface="Calibri"/>
              </a:rPr>
              <a:t> </a:t>
            </a:r>
            <a:r>
              <a:rPr sz="1500" dirty="0">
                <a:latin typeface="Calibri"/>
                <a:cs typeface="Calibri"/>
              </a:rPr>
              <a:t>being</a:t>
            </a:r>
            <a:r>
              <a:rPr sz="1500" spc="-31" dirty="0">
                <a:latin typeface="Calibri"/>
                <a:cs typeface="Calibri"/>
              </a:rPr>
              <a:t> </a:t>
            </a:r>
            <a:r>
              <a:rPr sz="1500" spc="-14" dirty="0">
                <a:latin typeface="Calibri"/>
                <a:cs typeface="Calibri"/>
              </a:rPr>
              <a:t>affectionate</a:t>
            </a:r>
            <a:r>
              <a:rPr sz="1500" spc="-20" dirty="0">
                <a:latin typeface="Calibri"/>
                <a:cs typeface="Calibri"/>
              </a:rPr>
              <a:t> </a:t>
            </a:r>
            <a:r>
              <a:rPr sz="1500" dirty="0">
                <a:latin typeface="Calibri"/>
                <a:cs typeface="Calibri"/>
              </a:rPr>
              <a:t>in</a:t>
            </a:r>
            <a:r>
              <a:rPr sz="1500" spc="-31" dirty="0">
                <a:latin typeface="Calibri"/>
                <a:cs typeface="Calibri"/>
              </a:rPr>
              <a:t> </a:t>
            </a:r>
            <a:r>
              <a:rPr sz="1500" dirty="0">
                <a:latin typeface="Calibri"/>
                <a:cs typeface="Calibri"/>
              </a:rPr>
              <a:t>public</a:t>
            </a:r>
            <a:r>
              <a:rPr sz="1500" spc="-41" dirty="0">
                <a:latin typeface="Calibri"/>
                <a:cs typeface="Calibri"/>
              </a:rPr>
              <a:t> </a:t>
            </a:r>
            <a:r>
              <a:rPr sz="1500" dirty="0">
                <a:latin typeface="Calibri"/>
                <a:cs typeface="Calibri"/>
              </a:rPr>
              <a:t>without</a:t>
            </a:r>
            <a:r>
              <a:rPr sz="1500" spc="-34" dirty="0">
                <a:latin typeface="Calibri"/>
                <a:cs typeface="Calibri"/>
              </a:rPr>
              <a:t> </a:t>
            </a:r>
            <a:r>
              <a:rPr sz="1500" spc="-14" dirty="0">
                <a:latin typeface="Calibri"/>
                <a:cs typeface="Calibri"/>
              </a:rPr>
              <a:t>fear</a:t>
            </a:r>
            <a:endParaRPr sz="1500">
              <a:latin typeface="Calibri"/>
              <a:cs typeface="Calibri"/>
            </a:endParaRPr>
          </a:p>
          <a:p>
            <a:pPr marL="164518" marR="694874" indent="-155859">
              <a:spcBef>
                <a:spcPts val="361"/>
              </a:spcBef>
              <a:buClr>
                <a:srgbClr val="FF66FF"/>
              </a:buClr>
              <a:buFont typeface="Arial"/>
              <a:buChar char="•"/>
              <a:tabLst>
                <a:tab pos="164085" algn="l"/>
                <a:tab pos="164518" algn="l"/>
              </a:tabLst>
            </a:pPr>
            <a:r>
              <a:rPr sz="1500" dirty="0">
                <a:latin typeface="Calibri"/>
                <a:cs typeface="Calibri"/>
              </a:rPr>
              <a:t>Raising</a:t>
            </a:r>
            <a:r>
              <a:rPr sz="1500" spc="-44" dirty="0">
                <a:latin typeface="Calibri"/>
                <a:cs typeface="Calibri"/>
              </a:rPr>
              <a:t> </a:t>
            </a:r>
            <a:r>
              <a:rPr sz="1500" dirty="0">
                <a:latin typeface="Calibri"/>
                <a:cs typeface="Calibri"/>
              </a:rPr>
              <a:t>children</a:t>
            </a:r>
            <a:r>
              <a:rPr sz="1500" spc="-51" dirty="0">
                <a:latin typeface="Calibri"/>
                <a:cs typeface="Calibri"/>
              </a:rPr>
              <a:t> </a:t>
            </a:r>
            <a:r>
              <a:rPr sz="1500" dirty="0">
                <a:latin typeface="Calibri"/>
                <a:cs typeface="Calibri"/>
              </a:rPr>
              <a:t>without</a:t>
            </a:r>
            <a:r>
              <a:rPr sz="1500" spc="-44" dirty="0">
                <a:latin typeface="Calibri"/>
                <a:cs typeface="Calibri"/>
              </a:rPr>
              <a:t> </a:t>
            </a:r>
            <a:r>
              <a:rPr sz="1500" dirty="0">
                <a:latin typeface="Calibri"/>
                <a:cs typeface="Calibri"/>
              </a:rPr>
              <a:t>the</a:t>
            </a:r>
            <a:r>
              <a:rPr sz="1500" spc="-31" dirty="0">
                <a:latin typeface="Calibri"/>
                <a:cs typeface="Calibri"/>
              </a:rPr>
              <a:t> </a:t>
            </a:r>
            <a:r>
              <a:rPr sz="1500" dirty="0">
                <a:latin typeface="Calibri"/>
                <a:cs typeface="Calibri"/>
              </a:rPr>
              <a:t>fear</a:t>
            </a:r>
            <a:r>
              <a:rPr sz="1500" spc="-37" dirty="0">
                <a:latin typeface="Calibri"/>
                <a:cs typeface="Calibri"/>
              </a:rPr>
              <a:t> </a:t>
            </a:r>
            <a:r>
              <a:rPr sz="1500" dirty="0">
                <a:latin typeface="Calibri"/>
                <a:cs typeface="Calibri"/>
              </a:rPr>
              <a:t>that</a:t>
            </a:r>
            <a:r>
              <a:rPr sz="1500" spc="-44" dirty="0">
                <a:latin typeface="Calibri"/>
                <a:cs typeface="Calibri"/>
              </a:rPr>
              <a:t> </a:t>
            </a:r>
            <a:r>
              <a:rPr sz="1500" dirty="0">
                <a:latin typeface="Calibri"/>
                <a:cs typeface="Calibri"/>
              </a:rPr>
              <a:t>they</a:t>
            </a:r>
            <a:r>
              <a:rPr sz="1500" spc="-31" dirty="0">
                <a:latin typeface="Calibri"/>
                <a:cs typeface="Calibri"/>
              </a:rPr>
              <a:t> </a:t>
            </a:r>
            <a:r>
              <a:rPr sz="1500" dirty="0">
                <a:latin typeface="Calibri"/>
                <a:cs typeface="Calibri"/>
              </a:rPr>
              <a:t>will</a:t>
            </a:r>
            <a:r>
              <a:rPr sz="1500" spc="-44" dirty="0">
                <a:latin typeface="Calibri"/>
                <a:cs typeface="Calibri"/>
              </a:rPr>
              <a:t> </a:t>
            </a:r>
            <a:r>
              <a:rPr sz="1500" spc="-14" dirty="0">
                <a:latin typeface="Calibri"/>
                <a:cs typeface="Calibri"/>
              </a:rPr>
              <a:t>face </a:t>
            </a:r>
            <a:r>
              <a:rPr sz="1500" spc="-7" dirty="0">
                <a:latin typeface="Calibri"/>
                <a:cs typeface="Calibri"/>
              </a:rPr>
              <a:t>discrimination</a:t>
            </a:r>
            <a:r>
              <a:rPr sz="1500" spc="-31" dirty="0">
                <a:latin typeface="Calibri"/>
                <a:cs typeface="Calibri"/>
              </a:rPr>
              <a:t> </a:t>
            </a:r>
            <a:r>
              <a:rPr sz="1500" dirty="0">
                <a:latin typeface="Calibri"/>
                <a:cs typeface="Calibri"/>
              </a:rPr>
              <a:t>or</a:t>
            </a:r>
            <a:r>
              <a:rPr sz="1500" spc="-17" dirty="0">
                <a:latin typeface="Calibri"/>
                <a:cs typeface="Calibri"/>
              </a:rPr>
              <a:t> </a:t>
            </a:r>
            <a:r>
              <a:rPr sz="1500" spc="-7" dirty="0">
                <a:latin typeface="Calibri"/>
                <a:cs typeface="Calibri"/>
              </a:rPr>
              <a:t>rejection</a:t>
            </a:r>
            <a:endParaRPr sz="1500">
              <a:latin typeface="Calibri"/>
              <a:cs typeface="Calibri"/>
            </a:endParaRPr>
          </a:p>
          <a:p>
            <a:pPr marL="164518" indent="-155859">
              <a:spcBef>
                <a:spcPts val="361"/>
              </a:spcBef>
              <a:buClr>
                <a:srgbClr val="FF66FF"/>
              </a:buClr>
              <a:buFont typeface="Arial"/>
              <a:buChar char="•"/>
              <a:tabLst>
                <a:tab pos="164085" algn="l"/>
                <a:tab pos="164518" algn="l"/>
              </a:tabLst>
            </a:pPr>
            <a:r>
              <a:rPr sz="1500" dirty="0">
                <a:latin typeface="Calibri"/>
                <a:cs typeface="Calibri"/>
              </a:rPr>
              <a:t>Having</a:t>
            </a:r>
            <a:r>
              <a:rPr sz="1500" spc="-48" dirty="0">
                <a:latin typeface="Calibri"/>
                <a:cs typeface="Calibri"/>
              </a:rPr>
              <a:t> </a:t>
            </a:r>
            <a:r>
              <a:rPr sz="1500" dirty="0">
                <a:latin typeface="Calibri"/>
                <a:cs typeface="Calibri"/>
              </a:rPr>
              <a:t>grown</a:t>
            </a:r>
            <a:r>
              <a:rPr sz="1500" spc="-48" dirty="0">
                <a:latin typeface="Calibri"/>
                <a:cs typeface="Calibri"/>
              </a:rPr>
              <a:t> </a:t>
            </a:r>
            <a:r>
              <a:rPr sz="1500" dirty="0">
                <a:latin typeface="Calibri"/>
                <a:cs typeface="Calibri"/>
              </a:rPr>
              <a:t>up</a:t>
            </a:r>
            <a:r>
              <a:rPr sz="1500" spc="-48" dirty="0">
                <a:latin typeface="Calibri"/>
                <a:cs typeface="Calibri"/>
              </a:rPr>
              <a:t> </a:t>
            </a:r>
            <a:r>
              <a:rPr sz="1500" dirty="0">
                <a:latin typeface="Calibri"/>
                <a:cs typeface="Calibri"/>
              </a:rPr>
              <a:t>with</a:t>
            </a:r>
            <a:r>
              <a:rPr sz="1500" spc="-44" dirty="0">
                <a:latin typeface="Calibri"/>
                <a:cs typeface="Calibri"/>
              </a:rPr>
              <a:t> </a:t>
            </a:r>
            <a:r>
              <a:rPr sz="1500" dirty="0">
                <a:latin typeface="Calibri"/>
                <a:cs typeface="Calibri"/>
              </a:rPr>
              <a:t>positive</a:t>
            </a:r>
            <a:r>
              <a:rPr sz="1500" spc="-48" dirty="0">
                <a:latin typeface="Calibri"/>
                <a:cs typeface="Calibri"/>
              </a:rPr>
              <a:t> </a:t>
            </a:r>
            <a:r>
              <a:rPr sz="1500" dirty="0">
                <a:latin typeface="Calibri"/>
                <a:cs typeface="Calibri"/>
              </a:rPr>
              <a:t>TV</a:t>
            </a:r>
            <a:r>
              <a:rPr sz="1500" spc="-37" dirty="0">
                <a:latin typeface="Calibri"/>
                <a:cs typeface="Calibri"/>
              </a:rPr>
              <a:t> </a:t>
            </a:r>
            <a:r>
              <a:rPr sz="1500" dirty="0">
                <a:latin typeface="Calibri"/>
                <a:cs typeface="Calibri"/>
              </a:rPr>
              <a:t>role</a:t>
            </a:r>
            <a:r>
              <a:rPr sz="1500" spc="-51" dirty="0">
                <a:latin typeface="Calibri"/>
                <a:cs typeface="Calibri"/>
              </a:rPr>
              <a:t> </a:t>
            </a:r>
            <a:r>
              <a:rPr sz="1500" spc="-7" dirty="0">
                <a:latin typeface="Calibri"/>
                <a:cs typeface="Calibri"/>
              </a:rPr>
              <a:t>models</a:t>
            </a:r>
            <a:endParaRPr sz="1500">
              <a:latin typeface="Calibri"/>
              <a:cs typeface="Calibri"/>
            </a:endParaRPr>
          </a:p>
          <a:p>
            <a:pPr marL="164518" indent="-155859">
              <a:spcBef>
                <a:spcPts val="361"/>
              </a:spcBef>
              <a:buClr>
                <a:srgbClr val="FF66FF"/>
              </a:buClr>
              <a:buFont typeface="Arial"/>
              <a:buChar char="•"/>
              <a:tabLst>
                <a:tab pos="164085" algn="l"/>
                <a:tab pos="164518" algn="l"/>
              </a:tabLst>
            </a:pPr>
            <a:r>
              <a:rPr sz="1500" dirty="0">
                <a:latin typeface="Calibri"/>
                <a:cs typeface="Calibri"/>
              </a:rPr>
              <a:t>Receiving</a:t>
            </a:r>
            <a:r>
              <a:rPr sz="1500" spc="-48" dirty="0">
                <a:latin typeface="Calibri"/>
                <a:cs typeface="Calibri"/>
              </a:rPr>
              <a:t> </a:t>
            </a:r>
            <a:r>
              <a:rPr sz="1500" spc="-7" dirty="0">
                <a:latin typeface="Calibri"/>
                <a:cs typeface="Calibri"/>
              </a:rPr>
              <a:t>validation</a:t>
            </a:r>
            <a:r>
              <a:rPr sz="1500" spc="-72" dirty="0">
                <a:latin typeface="Calibri"/>
                <a:cs typeface="Calibri"/>
              </a:rPr>
              <a:t> </a:t>
            </a:r>
            <a:r>
              <a:rPr sz="1500" dirty="0">
                <a:latin typeface="Calibri"/>
                <a:cs typeface="Calibri"/>
              </a:rPr>
              <a:t>from</a:t>
            </a:r>
            <a:r>
              <a:rPr sz="1500" spc="-48" dirty="0">
                <a:latin typeface="Calibri"/>
                <a:cs typeface="Calibri"/>
              </a:rPr>
              <a:t> </a:t>
            </a:r>
            <a:r>
              <a:rPr sz="1500" dirty="0">
                <a:latin typeface="Calibri"/>
                <a:cs typeface="Calibri"/>
              </a:rPr>
              <a:t>your</a:t>
            </a:r>
            <a:r>
              <a:rPr sz="1500" spc="-58" dirty="0">
                <a:latin typeface="Calibri"/>
                <a:cs typeface="Calibri"/>
              </a:rPr>
              <a:t> </a:t>
            </a:r>
            <a:r>
              <a:rPr sz="1500" dirty="0">
                <a:latin typeface="Calibri"/>
                <a:cs typeface="Calibri"/>
              </a:rPr>
              <a:t>religious</a:t>
            </a:r>
            <a:r>
              <a:rPr sz="1500" spc="-65" dirty="0">
                <a:latin typeface="Calibri"/>
                <a:cs typeface="Calibri"/>
              </a:rPr>
              <a:t> </a:t>
            </a:r>
            <a:r>
              <a:rPr sz="1500" spc="-7" dirty="0">
                <a:latin typeface="Calibri"/>
                <a:cs typeface="Calibri"/>
              </a:rPr>
              <a:t>community</a:t>
            </a:r>
            <a:endParaRPr sz="1500">
              <a:latin typeface="Calibri"/>
              <a:cs typeface="Calibri"/>
            </a:endParaRPr>
          </a:p>
          <a:p>
            <a:pPr marL="164518" indent="-155859">
              <a:spcBef>
                <a:spcPts val="358"/>
              </a:spcBef>
              <a:buClr>
                <a:srgbClr val="FF66FF"/>
              </a:buClr>
              <a:buFont typeface="Arial"/>
              <a:buChar char="•"/>
              <a:tabLst>
                <a:tab pos="164085" algn="l"/>
                <a:tab pos="164518" algn="l"/>
              </a:tabLst>
            </a:pPr>
            <a:r>
              <a:rPr sz="1500" dirty="0">
                <a:latin typeface="Calibri"/>
                <a:cs typeface="Calibri"/>
              </a:rPr>
              <a:t>Being</a:t>
            </a:r>
            <a:r>
              <a:rPr sz="1500" spc="-34" dirty="0">
                <a:latin typeface="Calibri"/>
                <a:cs typeface="Calibri"/>
              </a:rPr>
              <a:t> </a:t>
            </a:r>
            <a:r>
              <a:rPr sz="1500" dirty="0">
                <a:latin typeface="Calibri"/>
                <a:cs typeface="Calibri"/>
              </a:rPr>
              <a:t>able</a:t>
            </a:r>
            <a:r>
              <a:rPr sz="1500" spc="-37" dirty="0">
                <a:latin typeface="Calibri"/>
                <a:cs typeface="Calibri"/>
              </a:rPr>
              <a:t> </a:t>
            </a:r>
            <a:r>
              <a:rPr sz="1500" dirty="0">
                <a:latin typeface="Calibri"/>
                <a:cs typeface="Calibri"/>
              </a:rPr>
              <a:t>to</a:t>
            </a:r>
            <a:r>
              <a:rPr sz="1500" spc="-31" dirty="0">
                <a:latin typeface="Calibri"/>
                <a:cs typeface="Calibri"/>
              </a:rPr>
              <a:t> </a:t>
            </a:r>
            <a:r>
              <a:rPr sz="1500" dirty="0">
                <a:latin typeface="Calibri"/>
                <a:cs typeface="Calibri"/>
              </a:rPr>
              <a:t>visit</a:t>
            </a:r>
            <a:r>
              <a:rPr sz="1500" spc="-51" dirty="0">
                <a:latin typeface="Calibri"/>
                <a:cs typeface="Calibri"/>
              </a:rPr>
              <a:t> </a:t>
            </a:r>
            <a:r>
              <a:rPr sz="1500" dirty="0">
                <a:latin typeface="Calibri"/>
                <a:cs typeface="Calibri"/>
              </a:rPr>
              <a:t>your</a:t>
            </a:r>
            <a:r>
              <a:rPr sz="1500" spc="-34" dirty="0">
                <a:latin typeface="Calibri"/>
                <a:cs typeface="Calibri"/>
              </a:rPr>
              <a:t> </a:t>
            </a:r>
            <a:r>
              <a:rPr sz="1500" dirty="0">
                <a:latin typeface="Calibri"/>
                <a:cs typeface="Calibri"/>
              </a:rPr>
              <a:t>partner</a:t>
            </a:r>
            <a:r>
              <a:rPr sz="1500" spc="-37" dirty="0">
                <a:latin typeface="Calibri"/>
                <a:cs typeface="Calibri"/>
              </a:rPr>
              <a:t> </a:t>
            </a:r>
            <a:r>
              <a:rPr sz="1500" dirty="0">
                <a:latin typeface="Calibri"/>
                <a:cs typeface="Calibri"/>
              </a:rPr>
              <a:t>in</a:t>
            </a:r>
            <a:r>
              <a:rPr sz="1500" spc="-37" dirty="0">
                <a:latin typeface="Calibri"/>
                <a:cs typeface="Calibri"/>
              </a:rPr>
              <a:t> </a:t>
            </a:r>
            <a:r>
              <a:rPr sz="1500" dirty="0">
                <a:latin typeface="Calibri"/>
                <a:cs typeface="Calibri"/>
              </a:rPr>
              <a:t>the</a:t>
            </a:r>
            <a:r>
              <a:rPr sz="1500" spc="-34" dirty="0">
                <a:latin typeface="Calibri"/>
                <a:cs typeface="Calibri"/>
              </a:rPr>
              <a:t> </a:t>
            </a:r>
            <a:r>
              <a:rPr sz="1500" dirty="0">
                <a:latin typeface="Calibri"/>
                <a:cs typeface="Calibri"/>
              </a:rPr>
              <a:t>hospital</a:t>
            </a:r>
            <a:r>
              <a:rPr sz="1500" spc="-37" dirty="0">
                <a:latin typeface="Calibri"/>
                <a:cs typeface="Calibri"/>
              </a:rPr>
              <a:t> </a:t>
            </a:r>
            <a:r>
              <a:rPr sz="1500" dirty="0">
                <a:latin typeface="Calibri"/>
                <a:cs typeface="Calibri"/>
              </a:rPr>
              <a:t>after</a:t>
            </a:r>
            <a:r>
              <a:rPr sz="1500" spc="-34" dirty="0">
                <a:latin typeface="Calibri"/>
                <a:cs typeface="Calibri"/>
              </a:rPr>
              <a:t> </a:t>
            </a:r>
            <a:r>
              <a:rPr sz="1500" spc="-17" dirty="0">
                <a:latin typeface="Calibri"/>
                <a:cs typeface="Calibri"/>
              </a:rPr>
              <a:t>an</a:t>
            </a:r>
            <a:endParaRPr sz="1500">
              <a:latin typeface="Calibri"/>
              <a:cs typeface="Calibri"/>
            </a:endParaRPr>
          </a:p>
          <a:p>
            <a:pPr marL="164518"/>
            <a:r>
              <a:rPr sz="1500" spc="-7" dirty="0">
                <a:latin typeface="Calibri"/>
                <a:cs typeface="Calibri"/>
              </a:rPr>
              <a:t>accident</a:t>
            </a:r>
            <a:endParaRPr sz="1500">
              <a:latin typeface="Calibri"/>
              <a:cs typeface="Calibri"/>
            </a:endParaRPr>
          </a:p>
          <a:p>
            <a:pPr marL="164518" indent="-155859">
              <a:spcBef>
                <a:spcPts val="361"/>
              </a:spcBef>
              <a:buClr>
                <a:srgbClr val="FF66FF"/>
              </a:buClr>
              <a:buFont typeface="Arial"/>
              <a:buChar char="•"/>
              <a:tabLst>
                <a:tab pos="164085" algn="l"/>
                <a:tab pos="164518" algn="l"/>
              </a:tabLst>
            </a:pPr>
            <a:r>
              <a:rPr sz="1500" dirty="0">
                <a:latin typeface="Calibri"/>
                <a:cs typeface="Calibri"/>
              </a:rPr>
              <a:t>Until</a:t>
            </a:r>
            <a:r>
              <a:rPr sz="1500" spc="-41" dirty="0">
                <a:latin typeface="Calibri"/>
                <a:cs typeface="Calibri"/>
              </a:rPr>
              <a:t> </a:t>
            </a:r>
            <a:r>
              <a:rPr sz="1500" dirty="0">
                <a:latin typeface="Calibri"/>
                <a:cs typeface="Calibri"/>
              </a:rPr>
              <a:t>very</a:t>
            </a:r>
            <a:r>
              <a:rPr sz="1500" spc="-37" dirty="0">
                <a:latin typeface="Calibri"/>
                <a:cs typeface="Calibri"/>
              </a:rPr>
              <a:t> </a:t>
            </a:r>
            <a:r>
              <a:rPr sz="1500" spc="-7" dirty="0">
                <a:latin typeface="Calibri"/>
                <a:cs typeface="Calibri"/>
              </a:rPr>
              <a:t>recently:</a:t>
            </a:r>
            <a:endParaRPr sz="1500">
              <a:latin typeface="Calibri"/>
              <a:cs typeface="Calibri"/>
            </a:endParaRPr>
          </a:p>
          <a:p>
            <a:pPr marL="367136" marR="511739" lvl="1" indent="-155859">
              <a:spcBef>
                <a:spcPts val="334"/>
              </a:spcBef>
              <a:buClr>
                <a:srgbClr val="B100B1"/>
              </a:buClr>
              <a:buFont typeface="Arial"/>
              <a:buChar char="•"/>
              <a:tabLst>
                <a:tab pos="367136" algn="l"/>
                <a:tab pos="367569" algn="l"/>
              </a:tabLst>
            </a:pPr>
            <a:r>
              <a:rPr sz="1364" dirty="0">
                <a:latin typeface="Calibri"/>
                <a:cs typeface="Calibri"/>
              </a:rPr>
              <a:t>Celebrating</a:t>
            </a:r>
            <a:r>
              <a:rPr sz="1364" spc="-34" dirty="0">
                <a:latin typeface="Calibri"/>
                <a:cs typeface="Calibri"/>
              </a:rPr>
              <a:t> </a:t>
            </a:r>
            <a:r>
              <a:rPr sz="1364" dirty="0">
                <a:latin typeface="Calibri"/>
                <a:cs typeface="Calibri"/>
              </a:rPr>
              <a:t>your</a:t>
            </a:r>
            <a:r>
              <a:rPr sz="1364" spc="-44" dirty="0">
                <a:latin typeface="Calibri"/>
                <a:cs typeface="Calibri"/>
              </a:rPr>
              <a:t> </a:t>
            </a:r>
            <a:r>
              <a:rPr sz="1364" dirty="0">
                <a:latin typeface="Calibri"/>
                <a:cs typeface="Calibri"/>
              </a:rPr>
              <a:t>marriage</a:t>
            </a:r>
            <a:r>
              <a:rPr sz="1364" spc="-27" dirty="0">
                <a:latin typeface="Calibri"/>
                <a:cs typeface="Calibri"/>
              </a:rPr>
              <a:t> </a:t>
            </a:r>
            <a:r>
              <a:rPr sz="1364" dirty="0">
                <a:latin typeface="Calibri"/>
                <a:cs typeface="Calibri"/>
              </a:rPr>
              <a:t>with</a:t>
            </a:r>
            <a:r>
              <a:rPr sz="1364" spc="-20" dirty="0">
                <a:latin typeface="Calibri"/>
                <a:cs typeface="Calibri"/>
              </a:rPr>
              <a:t> </a:t>
            </a:r>
            <a:r>
              <a:rPr sz="1364" dirty="0">
                <a:latin typeface="Calibri"/>
                <a:cs typeface="Calibri"/>
              </a:rPr>
              <a:t>your</a:t>
            </a:r>
            <a:r>
              <a:rPr sz="1364" spc="-44" dirty="0">
                <a:latin typeface="Calibri"/>
                <a:cs typeface="Calibri"/>
              </a:rPr>
              <a:t> </a:t>
            </a:r>
            <a:r>
              <a:rPr sz="1364" spc="-14" dirty="0">
                <a:latin typeface="Calibri"/>
                <a:cs typeface="Calibri"/>
              </a:rPr>
              <a:t>family,</a:t>
            </a:r>
            <a:r>
              <a:rPr sz="1364" spc="-27" dirty="0">
                <a:latin typeface="Calibri"/>
                <a:cs typeface="Calibri"/>
              </a:rPr>
              <a:t> </a:t>
            </a:r>
            <a:r>
              <a:rPr sz="1364" dirty="0">
                <a:latin typeface="Calibri"/>
                <a:cs typeface="Calibri"/>
              </a:rPr>
              <a:t>friends,</a:t>
            </a:r>
            <a:r>
              <a:rPr sz="1364" spc="-24" dirty="0">
                <a:latin typeface="Calibri"/>
                <a:cs typeface="Calibri"/>
              </a:rPr>
              <a:t> </a:t>
            </a:r>
            <a:r>
              <a:rPr sz="1364" spc="-17" dirty="0">
                <a:latin typeface="Calibri"/>
                <a:cs typeface="Calibri"/>
              </a:rPr>
              <a:t>and </a:t>
            </a:r>
            <a:r>
              <a:rPr sz="1364" spc="-7" dirty="0">
                <a:latin typeface="Calibri"/>
                <a:cs typeface="Calibri"/>
              </a:rPr>
              <a:t>coworkers.</a:t>
            </a:r>
            <a:endParaRPr sz="1364">
              <a:latin typeface="Calibri"/>
              <a:cs typeface="Calibri"/>
            </a:endParaRPr>
          </a:p>
          <a:p>
            <a:pPr marL="367136" lvl="1" indent="-156292">
              <a:spcBef>
                <a:spcPts val="327"/>
              </a:spcBef>
              <a:buClr>
                <a:srgbClr val="B100B1"/>
              </a:buClr>
              <a:buFont typeface="Arial"/>
              <a:buChar char="•"/>
              <a:tabLst>
                <a:tab pos="367136" algn="l"/>
                <a:tab pos="367569" algn="l"/>
              </a:tabLst>
            </a:pPr>
            <a:r>
              <a:rPr sz="1364" dirty="0">
                <a:latin typeface="Calibri"/>
                <a:cs typeface="Calibri"/>
              </a:rPr>
              <a:t>Inheriting</a:t>
            </a:r>
            <a:r>
              <a:rPr sz="1364" spc="-20" dirty="0">
                <a:latin typeface="Calibri"/>
                <a:cs typeface="Calibri"/>
              </a:rPr>
              <a:t> </a:t>
            </a:r>
            <a:r>
              <a:rPr sz="1364" dirty="0">
                <a:latin typeface="Calibri"/>
                <a:cs typeface="Calibri"/>
              </a:rPr>
              <a:t>from</a:t>
            </a:r>
            <a:r>
              <a:rPr sz="1364" spc="-24" dirty="0">
                <a:latin typeface="Calibri"/>
                <a:cs typeface="Calibri"/>
              </a:rPr>
              <a:t> </a:t>
            </a:r>
            <a:r>
              <a:rPr sz="1364" dirty="0">
                <a:latin typeface="Calibri"/>
                <a:cs typeface="Calibri"/>
              </a:rPr>
              <a:t>your</a:t>
            </a:r>
            <a:r>
              <a:rPr sz="1364" spc="-34" dirty="0">
                <a:latin typeface="Calibri"/>
                <a:cs typeface="Calibri"/>
              </a:rPr>
              <a:t> </a:t>
            </a:r>
            <a:r>
              <a:rPr sz="1364" dirty="0">
                <a:latin typeface="Calibri"/>
                <a:cs typeface="Calibri"/>
              </a:rPr>
              <a:t>partner</a:t>
            </a:r>
            <a:r>
              <a:rPr sz="1364" spc="-24" dirty="0">
                <a:latin typeface="Calibri"/>
                <a:cs typeface="Calibri"/>
              </a:rPr>
              <a:t> </a:t>
            </a:r>
            <a:r>
              <a:rPr sz="1364" dirty="0">
                <a:latin typeface="Calibri"/>
                <a:cs typeface="Calibri"/>
              </a:rPr>
              <a:t>after</a:t>
            </a:r>
            <a:r>
              <a:rPr sz="1364" spc="-14" dirty="0">
                <a:latin typeface="Calibri"/>
                <a:cs typeface="Calibri"/>
              </a:rPr>
              <a:t> </a:t>
            </a:r>
            <a:r>
              <a:rPr sz="1364" dirty="0">
                <a:latin typeface="Calibri"/>
                <a:cs typeface="Calibri"/>
              </a:rPr>
              <a:t>their</a:t>
            </a:r>
            <a:r>
              <a:rPr sz="1364" spc="-17" dirty="0">
                <a:latin typeface="Calibri"/>
                <a:cs typeface="Calibri"/>
              </a:rPr>
              <a:t> </a:t>
            </a:r>
            <a:r>
              <a:rPr sz="1364" spc="-7" dirty="0">
                <a:latin typeface="Calibri"/>
                <a:cs typeface="Calibri"/>
              </a:rPr>
              <a:t>death.</a:t>
            </a:r>
            <a:endParaRPr sz="1364">
              <a:latin typeface="Calibri"/>
              <a:cs typeface="Calibri"/>
            </a:endParaRPr>
          </a:p>
          <a:p>
            <a:pPr marL="367136" marR="360209" lvl="1" indent="-155859">
              <a:spcBef>
                <a:spcPts val="327"/>
              </a:spcBef>
              <a:buClr>
                <a:srgbClr val="B100B1"/>
              </a:buClr>
              <a:buFont typeface="Arial"/>
              <a:buChar char="•"/>
              <a:tabLst>
                <a:tab pos="367136" algn="l"/>
                <a:tab pos="367569" algn="l"/>
              </a:tabLst>
            </a:pPr>
            <a:r>
              <a:rPr sz="1364" dirty="0">
                <a:latin typeface="Calibri"/>
                <a:cs typeface="Calibri"/>
              </a:rPr>
              <a:t>Filing</a:t>
            </a:r>
            <a:r>
              <a:rPr sz="1364" spc="-27" dirty="0">
                <a:latin typeface="Calibri"/>
                <a:cs typeface="Calibri"/>
              </a:rPr>
              <a:t> </a:t>
            </a:r>
            <a:r>
              <a:rPr sz="1364" dirty="0">
                <a:latin typeface="Calibri"/>
                <a:cs typeface="Calibri"/>
              </a:rPr>
              <a:t>joint</a:t>
            </a:r>
            <a:r>
              <a:rPr sz="1364" spc="-31" dirty="0">
                <a:latin typeface="Calibri"/>
                <a:cs typeface="Calibri"/>
              </a:rPr>
              <a:t> </a:t>
            </a:r>
            <a:r>
              <a:rPr sz="1364" dirty="0">
                <a:latin typeface="Calibri"/>
                <a:cs typeface="Calibri"/>
              </a:rPr>
              <a:t>tax</a:t>
            </a:r>
            <a:r>
              <a:rPr sz="1364" spc="-24" dirty="0">
                <a:latin typeface="Calibri"/>
                <a:cs typeface="Calibri"/>
              </a:rPr>
              <a:t> </a:t>
            </a:r>
            <a:r>
              <a:rPr sz="1364" dirty="0">
                <a:latin typeface="Calibri"/>
                <a:cs typeface="Calibri"/>
              </a:rPr>
              <a:t>returns,</a:t>
            </a:r>
            <a:r>
              <a:rPr sz="1364" spc="-20" dirty="0">
                <a:latin typeface="Calibri"/>
                <a:cs typeface="Calibri"/>
              </a:rPr>
              <a:t> </a:t>
            </a:r>
            <a:r>
              <a:rPr sz="1364" dirty="0">
                <a:latin typeface="Calibri"/>
                <a:cs typeface="Calibri"/>
              </a:rPr>
              <a:t>having</a:t>
            </a:r>
            <a:r>
              <a:rPr sz="1364" spc="-24" dirty="0">
                <a:latin typeface="Calibri"/>
                <a:cs typeface="Calibri"/>
              </a:rPr>
              <a:t> </a:t>
            </a:r>
            <a:r>
              <a:rPr sz="1364" dirty="0">
                <a:latin typeface="Calibri"/>
                <a:cs typeface="Calibri"/>
              </a:rPr>
              <a:t>your</a:t>
            </a:r>
            <a:r>
              <a:rPr sz="1364" spc="-41" dirty="0">
                <a:latin typeface="Calibri"/>
                <a:cs typeface="Calibri"/>
              </a:rPr>
              <a:t> </a:t>
            </a:r>
            <a:r>
              <a:rPr sz="1364" dirty="0">
                <a:latin typeface="Calibri"/>
                <a:cs typeface="Calibri"/>
              </a:rPr>
              <a:t>partner</a:t>
            </a:r>
            <a:r>
              <a:rPr sz="1364" spc="-27" dirty="0">
                <a:latin typeface="Calibri"/>
                <a:cs typeface="Calibri"/>
              </a:rPr>
              <a:t> </a:t>
            </a:r>
            <a:r>
              <a:rPr sz="1364" dirty="0">
                <a:latin typeface="Calibri"/>
                <a:cs typeface="Calibri"/>
              </a:rPr>
              <a:t>on</a:t>
            </a:r>
            <a:r>
              <a:rPr sz="1364" spc="-34" dirty="0">
                <a:latin typeface="Calibri"/>
                <a:cs typeface="Calibri"/>
              </a:rPr>
              <a:t> </a:t>
            </a:r>
            <a:r>
              <a:rPr sz="1364" dirty="0">
                <a:latin typeface="Calibri"/>
                <a:cs typeface="Calibri"/>
              </a:rPr>
              <a:t>your</a:t>
            </a:r>
            <a:r>
              <a:rPr sz="1364" spc="-37" dirty="0">
                <a:latin typeface="Calibri"/>
                <a:cs typeface="Calibri"/>
              </a:rPr>
              <a:t> </a:t>
            </a:r>
            <a:r>
              <a:rPr sz="1364" spc="-7" dirty="0">
                <a:latin typeface="Calibri"/>
                <a:cs typeface="Calibri"/>
              </a:rPr>
              <a:t>health </a:t>
            </a:r>
            <a:r>
              <a:rPr sz="1364" dirty="0">
                <a:latin typeface="Calibri"/>
                <a:cs typeface="Calibri"/>
              </a:rPr>
              <a:t>insurance,</a:t>
            </a:r>
            <a:r>
              <a:rPr sz="1364" spc="-51" dirty="0">
                <a:latin typeface="Calibri"/>
                <a:cs typeface="Calibri"/>
              </a:rPr>
              <a:t> </a:t>
            </a:r>
            <a:r>
              <a:rPr sz="1364" spc="-14" dirty="0">
                <a:latin typeface="Calibri"/>
                <a:cs typeface="Calibri"/>
              </a:rPr>
              <a:t>etc.</a:t>
            </a:r>
            <a:endParaRPr sz="1364">
              <a:latin typeface="Calibri"/>
              <a:cs typeface="Calibri"/>
            </a:endParaRPr>
          </a:p>
        </p:txBody>
      </p:sp>
    </p:spTree>
    <p:extLst>
      <p:ext uri="{BB962C8B-B14F-4D97-AF65-F5344CB8AC3E}">
        <p14:creationId xmlns:p14="http://schemas.microsoft.com/office/powerpoint/2010/main" val="796743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62091" y="338842"/>
            <a:ext cx="7746000" cy="636514"/>
          </a:xfrm>
          <a:prstGeom prst="rect">
            <a:avLst/>
          </a:prstGeom>
        </p:spPr>
        <p:txBody>
          <a:bodyPr spcFirstLastPara="1" vert="horz" wrap="square" lIns="0" tIns="139757" rIns="0" bIns="0" rtlCol="0" anchor="t" anchorCtr="0">
            <a:spAutoFit/>
          </a:bodyPr>
          <a:lstStyle/>
          <a:p>
            <a:pPr marL="817396">
              <a:spcBef>
                <a:spcPts val="65"/>
              </a:spcBef>
            </a:pPr>
            <a:r>
              <a:rPr b="1" spc="-78" dirty="0">
                <a:solidFill>
                  <a:srgbClr val="224170"/>
                </a:solidFill>
              </a:rPr>
              <a:t>Cisgender</a:t>
            </a:r>
            <a:r>
              <a:rPr b="1" spc="-126" dirty="0">
                <a:solidFill>
                  <a:srgbClr val="224170"/>
                </a:solidFill>
              </a:rPr>
              <a:t> </a:t>
            </a:r>
            <a:r>
              <a:rPr b="1" spc="-55" dirty="0">
                <a:solidFill>
                  <a:srgbClr val="224170"/>
                </a:solidFill>
              </a:rPr>
              <a:t>Privileges</a:t>
            </a:r>
          </a:p>
        </p:txBody>
      </p:sp>
      <p:sp>
        <p:nvSpPr>
          <p:cNvPr id="3" name="object 3"/>
          <p:cNvSpPr txBox="1"/>
          <p:nvPr/>
        </p:nvSpPr>
        <p:spPr>
          <a:xfrm>
            <a:off x="3422073" y="1075545"/>
            <a:ext cx="4972483" cy="3217390"/>
          </a:xfrm>
          <a:prstGeom prst="rect">
            <a:avLst/>
          </a:prstGeom>
        </p:spPr>
        <p:txBody>
          <a:bodyPr vert="horz" wrap="square" lIns="0" tIns="36801" rIns="0" bIns="0" rtlCol="0">
            <a:spAutoFit/>
          </a:bodyPr>
          <a:lstStyle/>
          <a:p>
            <a:pPr marL="164518" marR="536849" indent="-155859">
              <a:lnSpc>
                <a:spcPts val="1766"/>
              </a:lnSpc>
              <a:spcBef>
                <a:spcPts val="290"/>
              </a:spcBef>
              <a:buClr>
                <a:srgbClr val="FF66FF"/>
              </a:buClr>
              <a:buFont typeface="Arial"/>
              <a:buChar char="•"/>
              <a:tabLst>
                <a:tab pos="164518" algn="l"/>
              </a:tabLst>
            </a:pPr>
            <a:r>
              <a:rPr sz="1636" dirty="0">
                <a:latin typeface="Calibri"/>
                <a:cs typeface="Calibri"/>
              </a:rPr>
              <a:t>Use</a:t>
            </a:r>
            <a:r>
              <a:rPr sz="1636" spc="-24" dirty="0">
                <a:latin typeface="Calibri"/>
                <a:cs typeface="Calibri"/>
              </a:rPr>
              <a:t> </a:t>
            </a:r>
            <a:r>
              <a:rPr sz="1636" dirty="0">
                <a:latin typeface="Calibri"/>
                <a:cs typeface="Calibri"/>
              </a:rPr>
              <a:t>public</a:t>
            </a:r>
            <a:r>
              <a:rPr sz="1636" spc="-24" dirty="0">
                <a:latin typeface="Calibri"/>
                <a:cs typeface="Calibri"/>
              </a:rPr>
              <a:t> </a:t>
            </a:r>
            <a:r>
              <a:rPr sz="1636" dirty="0">
                <a:latin typeface="Calibri"/>
                <a:cs typeface="Calibri"/>
              </a:rPr>
              <a:t>restrooms</a:t>
            </a:r>
            <a:r>
              <a:rPr sz="1636" spc="-24" dirty="0">
                <a:latin typeface="Calibri"/>
                <a:cs typeface="Calibri"/>
              </a:rPr>
              <a:t> </a:t>
            </a:r>
            <a:r>
              <a:rPr sz="1636" dirty="0">
                <a:latin typeface="Calibri"/>
                <a:cs typeface="Calibri"/>
              </a:rPr>
              <a:t>without</a:t>
            </a:r>
            <a:r>
              <a:rPr sz="1636" spc="-34" dirty="0">
                <a:latin typeface="Calibri"/>
                <a:cs typeface="Calibri"/>
              </a:rPr>
              <a:t> </a:t>
            </a:r>
            <a:r>
              <a:rPr sz="1636" dirty="0">
                <a:latin typeface="Calibri"/>
                <a:cs typeface="Calibri"/>
              </a:rPr>
              <a:t>fear</a:t>
            </a:r>
            <a:r>
              <a:rPr sz="1636" spc="-20" dirty="0">
                <a:latin typeface="Calibri"/>
                <a:cs typeface="Calibri"/>
              </a:rPr>
              <a:t> </a:t>
            </a:r>
            <a:r>
              <a:rPr sz="1636" dirty="0">
                <a:latin typeface="Calibri"/>
                <a:cs typeface="Calibri"/>
              </a:rPr>
              <a:t>of</a:t>
            </a:r>
            <a:r>
              <a:rPr sz="1636" spc="-24" dirty="0">
                <a:latin typeface="Calibri"/>
                <a:cs typeface="Calibri"/>
              </a:rPr>
              <a:t> </a:t>
            </a:r>
            <a:r>
              <a:rPr sz="1636" dirty="0">
                <a:latin typeface="Calibri"/>
                <a:cs typeface="Calibri"/>
              </a:rPr>
              <a:t>verbal</a:t>
            </a:r>
            <a:r>
              <a:rPr sz="1636" spc="-20" dirty="0">
                <a:latin typeface="Calibri"/>
                <a:cs typeface="Calibri"/>
              </a:rPr>
              <a:t> </a:t>
            </a:r>
            <a:r>
              <a:rPr sz="1636" spc="-7" dirty="0">
                <a:latin typeface="Calibri"/>
                <a:cs typeface="Calibri"/>
              </a:rPr>
              <a:t>abuse, </a:t>
            </a:r>
            <a:r>
              <a:rPr sz="1636" dirty="0">
                <a:latin typeface="Calibri"/>
                <a:cs typeface="Calibri"/>
              </a:rPr>
              <a:t>physical</a:t>
            </a:r>
            <a:r>
              <a:rPr sz="1636" spc="-44" dirty="0">
                <a:latin typeface="Calibri"/>
                <a:cs typeface="Calibri"/>
              </a:rPr>
              <a:t> </a:t>
            </a:r>
            <a:r>
              <a:rPr sz="1636" dirty="0">
                <a:latin typeface="Calibri"/>
                <a:cs typeface="Calibri"/>
              </a:rPr>
              <a:t>intimidation,</a:t>
            </a:r>
            <a:r>
              <a:rPr sz="1636" spc="-55" dirty="0">
                <a:latin typeface="Calibri"/>
                <a:cs typeface="Calibri"/>
              </a:rPr>
              <a:t> </a:t>
            </a:r>
            <a:r>
              <a:rPr sz="1636" dirty="0">
                <a:latin typeface="Calibri"/>
                <a:cs typeface="Calibri"/>
              </a:rPr>
              <a:t>or</a:t>
            </a:r>
            <a:r>
              <a:rPr sz="1636" spc="-37" dirty="0">
                <a:latin typeface="Calibri"/>
                <a:cs typeface="Calibri"/>
              </a:rPr>
              <a:t> </a:t>
            </a:r>
            <a:r>
              <a:rPr sz="1636" spc="-7" dirty="0">
                <a:latin typeface="Calibri"/>
                <a:cs typeface="Calibri"/>
              </a:rPr>
              <a:t>arrest.</a:t>
            </a:r>
            <a:endParaRPr sz="1636">
              <a:latin typeface="Calibri"/>
              <a:cs typeface="Calibri"/>
            </a:endParaRPr>
          </a:p>
          <a:p>
            <a:pPr marL="164518" marR="142871" indent="-155859">
              <a:lnSpc>
                <a:spcPts val="1766"/>
              </a:lnSpc>
              <a:spcBef>
                <a:spcPts val="395"/>
              </a:spcBef>
              <a:buClr>
                <a:srgbClr val="FF66FF"/>
              </a:buClr>
              <a:buFont typeface="Arial"/>
              <a:buChar char="•"/>
              <a:tabLst>
                <a:tab pos="164518" algn="l"/>
              </a:tabLst>
            </a:pPr>
            <a:r>
              <a:rPr sz="1636" dirty="0">
                <a:latin typeface="Calibri"/>
                <a:cs typeface="Calibri"/>
              </a:rPr>
              <a:t>Use</a:t>
            </a:r>
            <a:r>
              <a:rPr sz="1636" spc="-24" dirty="0">
                <a:latin typeface="Calibri"/>
                <a:cs typeface="Calibri"/>
              </a:rPr>
              <a:t> </a:t>
            </a:r>
            <a:r>
              <a:rPr sz="1636" dirty="0">
                <a:latin typeface="Calibri"/>
                <a:cs typeface="Calibri"/>
              </a:rPr>
              <a:t>public</a:t>
            </a:r>
            <a:r>
              <a:rPr sz="1636" spc="-17" dirty="0">
                <a:latin typeface="Calibri"/>
                <a:cs typeface="Calibri"/>
              </a:rPr>
              <a:t> </a:t>
            </a:r>
            <a:r>
              <a:rPr sz="1636" dirty="0">
                <a:latin typeface="Calibri"/>
                <a:cs typeface="Calibri"/>
              </a:rPr>
              <a:t>facilities</a:t>
            </a:r>
            <a:r>
              <a:rPr sz="1636" spc="-27" dirty="0">
                <a:latin typeface="Calibri"/>
                <a:cs typeface="Calibri"/>
              </a:rPr>
              <a:t> </a:t>
            </a:r>
            <a:r>
              <a:rPr sz="1636" dirty="0">
                <a:latin typeface="Calibri"/>
                <a:cs typeface="Calibri"/>
              </a:rPr>
              <a:t>such</a:t>
            </a:r>
            <a:r>
              <a:rPr sz="1636" spc="-17" dirty="0">
                <a:latin typeface="Calibri"/>
                <a:cs typeface="Calibri"/>
              </a:rPr>
              <a:t> </a:t>
            </a:r>
            <a:r>
              <a:rPr sz="1636" dirty="0">
                <a:latin typeface="Calibri"/>
                <a:cs typeface="Calibri"/>
              </a:rPr>
              <a:t>as</a:t>
            </a:r>
            <a:r>
              <a:rPr sz="1636" spc="-20" dirty="0">
                <a:latin typeface="Calibri"/>
                <a:cs typeface="Calibri"/>
              </a:rPr>
              <a:t> </a:t>
            </a:r>
            <a:r>
              <a:rPr sz="1636" dirty="0">
                <a:latin typeface="Calibri"/>
                <a:cs typeface="Calibri"/>
              </a:rPr>
              <a:t>gym</a:t>
            </a:r>
            <a:r>
              <a:rPr sz="1636" spc="-31" dirty="0">
                <a:latin typeface="Calibri"/>
                <a:cs typeface="Calibri"/>
              </a:rPr>
              <a:t> </a:t>
            </a:r>
            <a:r>
              <a:rPr sz="1636" dirty="0">
                <a:latin typeface="Calibri"/>
                <a:cs typeface="Calibri"/>
              </a:rPr>
              <a:t>locker</a:t>
            </a:r>
            <a:r>
              <a:rPr sz="1636" spc="-27" dirty="0">
                <a:latin typeface="Calibri"/>
                <a:cs typeface="Calibri"/>
              </a:rPr>
              <a:t> </a:t>
            </a:r>
            <a:r>
              <a:rPr sz="1636" dirty="0">
                <a:latin typeface="Calibri"/>
                <a:cs typeface="Calibri"/>
              </a:rPr>
              <a:t>rooms</a:t>
            </a:r>
            <a:r>
              <a:rPr sz="1636" spc="-17" dirty="0">
                <a:latin typeface="Calibri"/>
                <a:cs typeface="Calibri"/>
              </a:rPr>
              <a:t> </a:t>
            </a:r>
            <a:r>
              <a:rPr sz="1636" dirty="0">
                <a:latin typeface="Calibri"/>
                <a:cs typeface="Calibri"/>
              </a:rPr>
              <a:t>and</a:t>
            </a:r>
            <a:r>
              <a:rPr sz="1636" spc="-17" dirty="0">
                <a:latin typeface="Calibri"/>
                <a:cs typeface="Calibri"/>
              </a:rPr>
              <a:t> </a:t>
            </a:r>
            <a:r>
              <a:rPr sz="1636" spc="-7" dirty="0">
                <a:latin typeface="Calibri"/>
                <a:cs typeface="Calibri"/>
              </a:rPr>
              <a:t>store </a:t>
            </a:r>
            <a:r>
              <a:rPr sz="1636" dirty="0">
                <a:latin typeface="Calibri"/>
                <a:cs typeface="Calibri"/>
              </a:rPr>
              <a:t>changing</a:t>
            </a:r>
            <a:r>
              <a:rPr sz="1636" spc="-41" dirty="0">
                <a:latin typeface="Calibri"/>
                <a:cs typeface="Calibri"/>
              </a:rPr>
              <a:t> </a:t>
            </a:r>
            <a:r>
              <a:rPr sz="1636" dirty="0">
                <a:latin typeface="Calibri"/>
                <a:cs typeface="Calibri"/>
              </a:rPr>
              <a:t>rooms</a:t>
            </a:r>
            <a:r>
              <a:rPr sz="1636" spc="-31" dirty="0">
                <a:latin typeface="Calibri"/>
                <a:cs typeface="Calibri"/>
              </a:rPr>
              <a:t> </a:t>
            </a:r>
            <a:r>
              <a:rPr sz="1636" dirty="0">
                <a:latin typeface="Calibri"/>
                <a:cs typeface="Calibri"/>
              </a:rPr>
              <a:t>without</a:t>
            </a:r>
            <a:r>
              <a:rPr sz="1636" spc="-24" dirty="0">
                <a:latin typeface="Calibri"/>
                <a:cs typeface="Calibri"/>
              </a:rPr>
              <a:t> </a:t>
            </a:r>
            <a:r>
              <a:rPr sz="1636" dirty="0">
                <a:latin typeface="Calibri"/>
                <a:cs typeface="Calibri"/>
              </a:rPr>
              <a:t>stares,</a:t>
            </a:r>
            <a:r>
              <a:rPr sz="1636" spc="-31" dirty="0">
                <a:latin typeface="Calibri"/>
                <a:cs typeface="Calibri"/>
              </a:rPr>
              <a:t> fear,</a:t>
            </a:r>
            <a:r>
              <a:rPr sz="1636" spc="-34" dirty="0">
                <a:latin typeface="Calibri"/>
                <a:cs typeface="Calibri"/>
              </a:rPr>
              <a:t> </a:t>
            </a:r>
            <a:r>
              <a:rPr sz="1636" dirty="0">
                <a:latin typeface="Calibri"/>
                <a:cs typeface="Calibri"/>
              </a:rPr>
              <a:t>or</a:t>
            </a:r>
            <a:r>
              <a:rPr sz="1636" spc="-24" dirty="0">
                <a:latin typeface="Calibri"/>
                <a:cs typeface="Calibri"/>
              </a:rPr>
              <a:t> </a:t>
            </a:r>
            <a:r>
              <a:rPr sz="1636" spc="-7" dirty="0">
                <a:latin typeface="Calibri"/>
                <a:cs typeface="Calibri"/>
              </a:rPr>
              <a:t>anxiety.</a:t>
            </a:r>
            <a:endParaRPr sz="1636">
              <a:latin typeface="Calibri"/>
              <a:cs typeface="Calibri"/>
            </a:endParaRPr>
          </a:p>
          <a:p>
            <a:pPr marL="164518" marR="480134" indent="-155859">
              <a:lnSpc>
                <a:spcPts val="1766"/>
              </a:lnSpc>
              <a:spcBef>
                <a:spcPts val="399"/>
              </a:spcBef>
              <a:buClr>
                <a:srgbClr val="FF66FF"/>
              </a:buClr>
              <a:buFont typeface="Arial"/>
              <a:buChar char="•"/>
              <a:tabLst>
                <a:tab pos="164518" algn="l"/>
              </a:tabLst>
            </a:pPr>
            <a:r>
              <a:rPr sz="1636" dirty="0">
                <a:latin typeface="Calibri"/>
                <a:cs typeface="Calibri"/>
              </a:rPr>
              <a:t>Strangers</a:t>
            </a:r>
            <a:r>
              <a:rPr sz="1636" spc="-37" dirty="0">
                <a:latin typeface="Calibri"/>
                <a:cs typeface="Calibri"/>
              </a:rPr>
              <a:t> </a:t>
            </a:r>
            <a:r>
              <a:rPr sz="1636" dirty="0">
                <a:latin typeface="Calibri"/>
                <a:cs typeface="Calibri"/>
              </a:rPr>
              <a:t>don’t</a:t>
            </a:r>
            <a:r>
              <a:rPr sz="1636" spc="-10" dirty="0">
                <a:latin typeface="Calibri"/>
                <a:cs typeface="Calibri"/>
              </a:rPr>
              <a:t> </a:t>
            </a:r>
            <a:r>
              <a:rPr sz="1636" dirty="0">
                <a:latin typeface="Calibri"/>
                <a:cs typeface="Calibri"/>
              </a:rPr>
              <a:t>assume</a:t>
            </a:r>
            <a:r>
              <a:rPr sz="1636" spc="-24" dirty="0">
                <a:latin typeface="Calibri"/>
                <a:cs typeface="Calibri"/>
              </a:rPr>
              <a:t> </a:t>
            </a:r>
            <a:r>
              <a:rPr sz="1636" dirty="0">
                <a:latin typeface="Calibri"/>
                <a:cs typeface="Calibri"/>
              </a:rPr>
              <a:t>they</a:t>
            </a:r>
            <a:r>
              <a:rPr sz="1636" spc="-20" dirty="0">
                <a:latin typeface="Calibri"/>
                <a:cs typeface="Calibri"/>
              </a:rPr>
              <a:t> </a:t>
            </a:r>
            <a:r>
              <a:rPr sz="1636" dirty="0">
                <a:latin typeface="Calibri"/>
                <a:cs typeface="Calibri"/>
              </a:rPr>
              <a:t>can</a:t>
            </a:r>
            <a:r>
              <a:rPr sz="1636" spc="-17" dirty="0">
                <a:latin typeface="Calibri"/>
                <a:cs typeface="Calibri"/>
              </a:rPr>
              <a:t> </a:t>
            </a:r>
            <a:r>
              <a:rPr sz="1636" dirty="0">
                <a:latin typeface="Calibri"/>
                <a:cs typeface="Calibri"/>
              </a:rPr>
              <a:t>ask</a:t>
            </a:r>
            <a:r>
              <a:rPr sz="1636" spc="-24" dirty="0">
                <a:latin typeface="Calibri"/>
                <a:cs typeface="Calibri"/>
              </a:rPr>
              <a:t> </a:t>
            </a:r>
            <a:r>
              <a:rPr sz="1636" dirty="0">
                <a:latin typeface="Calibri"/>
                <a:cs typeface="Calibri"/>
              </a:rPr>
              <a:t>you</a:t>
            </a:r>
            <a:r>
              <a:rPr sz="1636" spc="-31" dirty="0">
                <a:latin typeface="Calibri"/>
                <a:cs typeface="Calibri"/>
              </a:rPr>
              <a:t> </a:t>
            </a:r>
            <a:r>
              <a:rPr sz="1636" dirty="0">
                <a:latin typeface="Calibri"/>
                <a:cs typeface="Calibri"/>
              </a:rPr>
              <a:t>what</a:t>
            </a:r>
            <a:r>
              <a:rPr sz="1636" spc="-14" dirty="0">
                <a:latin typeface="Calibri"/>
                <a:cs typeface="Calibri"/>
              </a:rPr>
              <a:t> your </a:t>
            </a:r>
            <a:r>
              <a:rPr sz="1636" dirty="0">
                <a:latin typeface="Calibri"/>
                <a:cs typeface="Calibri"/>
              </a:rPr>
              <a:t>genitals</a:t>
            </a:r>
            <a:r>
              <a:rPr sz="1636" spc="-34" dirty="0">
                <a:latin typeface="Calibri"/>
                <a:cs typeface="Calibri"/>
              </a:rPr>
              <a:t> </a:t>
            </a:r>
            <a:r>
              <a:rPr sz="1636" dirty="0">
                <a:latin typeface="Calibri"/>
                <a:cs typeface="Calibri"/>
              </a:rPr>
              <a:t>look</a:t>
            </a:r>
            <a:r>
              <a:rPr sz="1636" spc="-27" dirty="0">
                <a:latin typeface="Calibri"/>
                <a:cs typeface="Calibri"/>
              </a:rPr>
              <a:t> </a:t>
            </a:r>
            <a:r>
              <a:rPr sz="1636" dirty="0">
                <a:latin typeface="Calibri"/>
                <a:cs typeface="Calibri"/>
              </a:rPr>
              <a:t>like</a:t>
            </a:r>
            <a:r>
              <a:rPr sz="1636" spc="-37" dirty="0">
                <a:latin typeface="Calibri"/>
                <a:cs typeface="Calibri"/>
              </a:rPr>
              <a:t> </a:t>
            </a:r>
            <a:r>
              <a:rPr sz="1636" dirty="0">
                <a:latin typeface="Calibri"/>
                <a:cs typeface="Calibri"/>
              </a:rPr>
              <a:t>and</a:t>
            </a:r>
            <a:r>
              <a:rPr sz="1636" spc="-27" dirty="0">
                <a:latin typeface="Calibri"/>
                <a:cs typeface="Calibri"/>
              </a:rPr>
              <a:t> </a:t>
            </a:r>
            <a:r>
              <a:rPr sz="1636" dirty="0">
                <a:latin typeface="Calibri"/>
                <a:cs typeface="Calibri"/>
              </a:rPr>
              <a:t>how</a:t>
            </a:r>
            <a:r>
              <a:rPr sz="1636" spc="-24" dirty="0">
                <a:latin typeface="Calibri"/>
                <a:cs typeface="Calibri"/>
              </a:rPr>
              <a:t> </a:t>
            </a:r>
            <a:r>
              <a:rPr sz="1636" dirty="0">
                <a:latin typeface="Calibri"/>
                <a:cs typeface="Calibri"/>
              </a:rPr>
              <a:t>you</a:t>
            </a:r>
            <a:r>
              <a:rPr sz="1636" spc="-27" dirty="0">
                <a:latin typeface="Calibri"/>
                <a:cs typeface="Calibri"/>
              </a:rPr>
              <a:t> </a:t>
            </a:r>
            <a:r>
              <a:rPr sz="1636" dirty="0">
                <a:latin typeface="Calibri"/>
                <a:cs typeface="Calibri"/>
              </a:rPr>
              <a:t>have</a:t>
            </a:r>
            <a:r>
              <a:rPr sz="1636" spc="-24" dirty="0">
                <a:latin typeface="Calibri"/>
                <a:cs typeface="Calibri"/>
              </a:rPr>
              <a:t> </a:t>
            </a:r>
            <a:r>
              <a:rPr sz="1636" spc="-14" dirty="0">
                <a:latin typeface="Calibri"/>
                <a:cs typeface="Calibri"/>
              </a:rPr>
              <a:t>sex.</a:t>
            </a:r>
            <a:endParaRPr sz="1636">
              <a:latin typeface="Calibri"/>
              <a:cs typeface="Calibri"/>
            </a:endParaRPr>
          </a:p>
          <a:p>
            <a:pPr marL="164518" marR="63210" indent="-155859">
              <a:lnSpc>
                <a:spcPct val="90100"/>
              </a:lnSpc>
              <a:spcBef>
                <a:spcPts val="365"/>
              </a:spcBef>
              <a:buClr>
                <a:srgbClr val="FF66FF"/>
              </a:buClr>
              <a:buFont typeface="Arial"/>
              <a:buChar char="•"/>
              <a:tabLst>
                <a:tab pos="164518" algn="l"/>
              </a:tabLst>
            </a:pPr>
            <a:r>
              <a:rPr sz="1636" spc="-14" dirty="0">
                <a:latin typeface="Calibri"/>
                <a:cs typeface="Calibri"/>
              </a:rPr>
              <a:t>Your</a:t>
            </a:r>
            <a:r>
              <a:rPr sz="1636" spc="-24" dirty="0">
                <a:latin typeface="Calibri"/>
                <a:cs typeface="Calibri"/>
              </a:rPr>
              <a:t> </a:t>
            </a:r>
            <a:r>
              <a:rPr sz="1636" dirty="0">
                <a:latin typeface="Calibri"/>
                <a:cs typeface="Calibri"/>
              </a:rPr>
              <a:t>validity</a:t>
            </a:r>
            <a:r>
              <a:rPr sz="1636" spc="-27" dirty="0">
                <a:latin typeface="Calibri"/>
                <a:cs typeface="Calibri"/>
              </a:rPr>
              <a:t> </a:t>
            </a:r>
            <a:r>
              <a:rPr sz="1636" dirty="0">
                <a:latin typeface="Calibri"/>
                <a:cs typeface="Calibri"/>
              </a:rPr>
              <a:t>as</a:t>
            </a:r>
            <a:r>
              <a:rPr sz="1636" spc="-24" dirty="0">
                <a:latin typeface="Calibri"/>
                <a:cs typeface="Calibri"/>
              </a:rPr>
              <a:t> </a:t>
            </a:r>
            <a:r>
              <a:rPr sz="1636" dirty="0">
                <a:latin typeface="Calibri"/>
                <a:cs typeface="Calibri"/>
              </a:rPr>
              <a:t>a</a:t>
            </a:r>
            <a:r>
              <a:rPr sz="1636" spc="-20" dirty="0">
                <a:latin typeface="Calibri"/>
                <a:cs typeface="Calibri"/>
              </a:rPr>
              <a:t> </a:t>
            </a:r>
            <a:r>
              <a:rPr sz="1636" dirty="0">
                <a:latin typeface="Calibri"/>
                <a:cs typeface="Calibri"/>
              </a:rPr>
              <a:t>man/woman/human</a:t>
            </a:r>
            <a:r>
              <a:rPr sz="1636" spc="-41" dirty="0">
                <a:latin typeface="Calibri"/>
                <a:cs typeface="Calibri"/>
              </a:rPr>
              <a:t> </a:t>
            </a:r>
            <a:r>
              <a:rPr sz="1636" dirty="0">
                <a:latin typeface="Calibri"/>
                <a:cs typeface="Calibri"/>
              </a:rPr>
              <a:t>is</a:t>
            </a:r>
            <a:r>
              <a:rPr sz="1636" spc="-27" dirty="0">
                <a:latin typeface="Calibri"/>
                <a:cs typeface="Calibri"/>
              </a:rPr>
              <a:t> </a:t>
            </a:r>
            <a:r>
              <a:rPr sz="1636" dirty="0">
                <a:latin typeface="Calibri"/>
                <a:cs typeface="Calibri"/>
              </a:rPr>
              <a:t>not</a:t>
            </a:r>
            <a:r>
              <a:rPr sz="1636" spc="-20" dirty="0">
                <a:latin typeface="Calibri"/>
                <a:cs typeface="Calibri"/>
              </a:rPr>
              <a:t> </a:t>
            </a:r>
            <a:r>
              <a:rPr sz="1636" dirty="0">
                <a:latin typeface="Calibri"/>
                <a:cs typeface="Calibri"/>
              </a:rPr>
              <a:t>based</a:t>
            </a:r>
            <a:r>
              <a:rPr sz="1636" spc="-24" dirty="0">
                <a:latin typeface="Calibri"/>
                <a:cs typeface="Calibri"/>
              </a:rPr>
              <a:t> </a:t>
            </a:r>
            <a:r>
              <a:rPr sz="1636" spc="-17" dirty="0">
                <a:latin typeface="Calibri"/>
                <a:cs typeface="Calibri"/>
              </a:rPr>
              <a:t>on </a:t>
            </a:r>
            <a:r>
              <a:rPr sz="1636" dirty="0">
                <a:latin typeface="Calibri"/>
                <a:cs typeface="Calibri"/>
              </a:rPr>
              <a:t>how</a:t>
            </a:r>
            <a:r>
              <a:rPr sz="1636" spc="-17" dirty="0">
                <a:latin typeface="Calibri"/>
                <a:cs typeface="Calibri"/>
              </a:rPr>
              <a:t> </a:t>
            </a:r>
            <a:r>
              <a:rPr sz="1636" dirty="0">
                <a:latin typeface="Calibri"/>
                <a:cs typeface="Calibri"/>
              </a:rPr>
              <a:t>much</a:t>
            </a:r>
            <a:r>
              <a:rPr sz="1636" spc="-24" dirty="0">
                <a:latin typeface="Calibri"/>
                <a:cs typeface="Calibri"/>
              </a:rPr>
              <a:t> </a:t>
            </a:r>
            <a:r>
              <a:rPr sz="1636" dirty="0">
                <a:latin typeface="Calibri"/>
                <a:cs typeface="Calibri"/>
              </a:rPr>
              <a:t>surgery</a:t>
            </a:r>
            <a:r>
              <a:rPr sz="1636" spc="-14" dirty="0">
                <a:latin typeface="Calibri"/>
                <a:cs typeface="Calibri"/>
              </a:rPr>
              <a:t> </a:t>
            </a:r>
            <a:r>
              <a:rPr sz="1636" dirty="0">
                <a:latin typeface="Calibri"/>
                <a:cs typeface="Calibri"/>
              </a:rPr>
              <a:t>you’ve</a:t>
            </a:r>
            <a:r>
              <a:rPr sz="1636" spc="-17" dirty="0">
                <a:latin typeface="Calibri"/>
                <a:cs typeface="Calibri"/>
              </a:rPr>
              <a:t> </a:t>
            </a:r>
            <a:r>
              <a:rPr sz="1636" dirty="0">
                <a:latin typeface="Calibri"/>
                <a:cs typeface="Calibri"/>
              </a:rPr>
              <a:t>had</a:t>
            </a:r>
            <a:r>
              <a:rPr sz="1636" spc="-17" dirty="0">
                <a:latin typeface="Calibri"/>
                <a:cs typeface="Calibri"/>
              </a:rPr>
              <a:t> </a:t>
            </a:r>
            <a:r>
              <a:rPr sz="1636" dirty="0">
                <a:latin typeface="Calibri"/>
                <a:cs typeface="Calibri"/>
              </a:rPr>
              <a:t>or</a:t>
            </a:r>
            <a:r>
              <a:rPr sz="1636" spc="-17" dirty="0">
                <a:latin typeface="Calibri"/>
                <a:cs typeface="Calibri"/>
              </a:rPr>
              <a:t> </a:t>
            </a:r>
            <a:r>
              <a:rPr sz="1636" dirty="0">
                <a:latin typeface="Calibri"/>
                <a:cs typeface="Calibri"/>
              </a:rPr>
              <a:t>how</a:t>
            </a:r>
            <a:r>
              <a:rPr sz="1636" spc="-17" dirty="0">
                <a:latin typeface="Calibri"/>
                <a:cs typeface="Calibri"/>
              </a:rPr>
              <a:t> </a:t>
            </a:r>
            <a:r>
              <a:rPr sz="1636" dirty="0">
                <a:latin typeface="Calibri"/>
                <a:cs typeface="Calibri"/>
              </a:rPr>
              <a:t>well</a:t>
            </a:r>
            <a:r>
              <a:rPr sz="1636" spc="-17" dirty="0">
                <a:latin typeface="Calibri"/>
                <a:cs typeface="Calibri"/>
              </a:rPr>
              <a:t> </a:t>
            </a:r>
            <a:r>
              <a:rPr sz="1636" dirty="0">
                <a:latin typeface="Calibri"/>
                <a:cs typeface="Calibri"/>
              </a:rPr>
              <a:t>you</a:t>
            </a:r>
            <a:r>
              <a:rPr sz="1636" spc="-27" dirty="0">
                <a:latin typeface="Calibri"/>
                <a:cs typeface="Calibri"/>
              </a:rPr>
              <a:t> </a:t>
            </a:r>
            <a:r>
              <a:rPr sz="1636" dirty="0">
                <a:latin typeface="Calibri"/>
                <a:cs typeface="Calibri"/>
              </a:rPr>
              <a:t>“pass”</a:t>
            </a:r>
            <a:r>
              <a:rPr sz="1636" spc="-24" dirty="0">
                <a:latin typeface="Calibri"/>
                <a:cs typeface="Calibri"/>
              </a:rPr>
              <a:t> </a:t>
            </a:r>
            <a:r>
              <a:rPr sz="1636" spc="-17" dirty="0">
                <a:latin typeface="Calibri"/>
                <a:cs typeface="Calibri"/>
              </a:rPr>
              <a:t>as </a:t>
            </a:r>
            <a:r>
              <a:rPr sz="1636" spc="-7" dirty="0">
                <a:latin typeface="Calibri"/>
                <a:cs typeface="Calibri"/>
              </a:rPr>
              <a:t>non-transgender.</a:t>
            </a:r>
            <a:endParaRPr sz="1636">
              <a:latin typeface="Calibri"/>
              <a:cs typeface="Calibri"/>
            </a:endParaRPr>
          </a:p>
          <a:p>
            <a:pPr marL="164518" indent="-155859">
              <a:lnSpc>
                <a:spcPts val="1865"/>
              </a:lnSpc>
              <a:spcBef>
                <a:spcPts val="198"/>
              </a:spcBef>
              <a:buClr>
                <a:srgbClr val="FF66FF"/>
              </a:buClr>
              <a:buFont typeface="Arial"/>
              <a:buChar char="•"/>
              <a:tabLst>
                <a:tab pos="164518" algn="l"/>
              </a:tabLst>
            </a:pPr>
            <a:r>
              <a:rPr sz="1636" dirty="0">
                <a:latin typeface="Calibri"/>
                <a:cs typeface="Calibri"/>
              </a:rPr>
              <a:t>Not</a:t>
            </a:r>
            <a:r>
              <a:rPr sz="1636" spc="-14" dirty="0">
                <a:latin typeface="Calibri"/>
                <a:cs typeface="Calibri"/>
              </a:rPr>
              <a:t> </a:t>
            </a:r>
            <a:r>
              <a:rPr sz="1636" dirty="0">
                <a:latin typeface="Calibri"/>
                <a:cs typeface="Calibri"/>
              </a:rPr>
              <a:t>needing</a:t>
            </a:r>
            <a:r>
              <a:rPr sz="1636" spc="-14" dirty="0">
                <a:latin typeface="Calibri"/>
                <a:cs typeface="Calibri"/>
              </a:rPr>
              <a:t> </a:t>
            </a:r>
            <a:r>
              <a:rPr sz="1636" dirty="0">
                <a:latin typeface="Calibri"/>
                <a:cs typeface="Calibri"/>
              </a:rPr>
              <a:t>the</a:t>
            </a:r>
            <a:r>
              <a:rPr sz="1636" spc="-3" dirty="0">
                <a:latin typeface="Calibri"/>
                <a:cs typeface="Calibri"/>
              </a:rPr>
              <a:t> </a:t>
            </a:r>
            <a:r>
              <a:rPr sz="1636" dirty="0">
                <a:latin typeface="Calibri"/>
                <a:cs typeface="Calibri"/>
              </a:rPr>
              <a:t>Court</a:t>
            </a:r>
            <a:r>
              <a:rPr sz="1636" spc="-31" dirty="0">
                <a:latin typeface="Calibri"/>
                <a:cs typeface="Calibri"/>
              </a:rPr>
              <a:t> </a:t>
            </a:r>
            <a:r>
              <a:rPr sz="1636" dirty="0">
                <a:latin typeface="Calibri"/>
                <a:cs typeface="Calibri"/>
              </a:rPr>
              <a:t>or</a:t>
            </a:r>
            <a:r>
              <a:rPr sz="1636" spc="-14" dirty="0">
                <a:latin typeface="Calibri"/>
                <a:cs typeface="Calibri"/>
              </a:rPr>
              <a:t> </a:t>
            </a:r>
            <a:r>
              <a:rPr sz="1636" dirty="0">
                <a:latin typeface="Calibri"/>
                <a:cs typeface="Calibri"/>
              </a:rPr>
              <a:t>legislature</a:t>
            </a:r>
            <a:r>
              <a:rPr sz="1636" spc="-17" dirty="0">
                <a:latin typeface="Calibri"/>
                <a:cs typeface="Calibri"/>
              </a:rPr>
              <a:t> </a:t>
            </a:r>
            <a:r>
              <a:rPr sz="1636" dirty="0">
                <a:latin typeface="Calibri"/>
                <a:cs typeface="Calibri"/>
              </a:rPr>
              <a:t>to</a:t>
            </a:r>
            <a:r>
              <a:rPr sz="1636" spc="-14" dirty="0">
                <a:latin typeface="Calibri"/>
                <a:cs typeface="Calibri"/>
              </a:rPr>
              <a:t> </a:t>
            </a:r>
            <a:r>
              <a:rPr sz="1636" dirty="0">
                <a:latin typeface="Calibri"/>
                <a:cs typeface="Calibri"/>
              </a:rPr>
              <a:t>decide</a:t>
            </a:r>
            <a:r>
              <a:rPr sz="1636" spc="-3" dirty="0">
                <a:latin typeface="Calibri"/>
                <a:cs typeface="Calibri"/>
              </a:rPr>
              <a:t> </a:t>
            </a:r>
            <a:r>
              <a:rPr sz="1636" spc="-14" dirty="0">
                <a:latin typeface="Calibri"/>
                <a:cs typeface="Calibri"/>
              </a:rPr>
              <a:t>what</a:t>
            </a:r>
            <a:endParaRPr sz="1636">
              <a:latin typeface="Calibri"/>
              <a:cs typeface="Calibri"/>
            </a:endParaRPr>
          </a:p>
          <a:p>
            <a:pPr marL="164518" marR="3464" algn="just">
              <a:lnSpc>
                <a:spcPct val="90000"/>
              </a:lnSpc>
              <a:spcBef>
                <a:spcPts val="99"/>
              </a:spcBef>
            </a:pPr>
            <a:r>
              <a:rPr sz="1636" dirty="0">
                <a:latin typeface="Calibri"/>
                <a:cs typeface="Calibri"/>
              </a:rPr>
              <a:t>bathroom</a:t>
            </a:r>
            <a:r>
              <a:rPr sz="1636" spc="-55" dirty="0">
                <a:latin typeface="Calibri"/>
                <a:cs typeface="Calibri"/>
              </a:rPr>
              <a:t> </a:t>
            </a:r>
            <a:r>
              <a:rPr sz="1636" dirty="0">
                <a:latin typeface="Calibri"/>
                <a:cs typeface="Calibri"/>
              </a:rPr>
              <a:t>you’re</a:t>
            </a:r>
            <a:r>
              <a:rPr sz="1636" spc="-41" dirty="0">
                <a:latin typeface="Calibri"/>
                <a:cs typeface="Calibri"/>
              </a:rPr>
              <a:t> </a:t>
            </a:r>
            <a:r>
              <a:rPr sz="1636" dirty="0">
                <a:latin typeface="Calibri"/>
                <a:cs typeface="Calibri"/>
              </a:rPr>
              <a:t>allowed</a:t>
            </a:r>
            <a:r>
              <a:rPr sz="1636" spc="-44" dirty="0">
                <a:latin typeface="Calibri"/>
                <a:cs typeface="Calibri"/>
              </a:rPr>
              <a:t> </a:t>
            </a:r>
            <a:r>
              <a:rPr sz="1636" dirty="0">
                <a:latin typeface="Calibri"/>
                <a:cs typeface="Calibri"/>
              </a:rPr>
              <a:t>to</a:t>
            </a:r>
            <a:r>
              <a:rPr sz="1636" spc="-41" dirty="0">
                <a:latin typeface="Calibri"/>
                <a:cs typeface="Calibri"/>
              </a:rPr>
              <a:t> </a:t>
            </a:r>
            <a:r>
              <a:rPr sz="1636" dirty="0">
                <a:latin typeface="Calibri"/>
                <a:cs typeface="Calibri"/>
              </a:rPr>
              <a:t>use,</a:t>
            </a:r>
            <a:r>
              <a:rPr sz="1636" spc="-37" dirty="0">
                <a:latin typeface="Calibri"/>
                <a:cs typeface="Calibri"/>
              </a:rPr>
              <a:t> </a:t>
            </a:r>
            <a:r>
              <a:rPr sz="1636" dirty="0">
                <a:latin typeface="Calibri"/>
                <a:cs typeface="Calibri"/>
              </a:rPr>
              <a:t>whether</a:t>
            </a:r>
            <a:r>
              <a:rPr sz="1636" spc="-37" dirty="0">
                <a:latin typeface="Calibri"/>
                <a:cs typeface="Calibri"/>
              </a:rPr>
              <a:t> </a:t>
            </a:r>
            <a:r>
              <a:rPr sz="1636" dirty="0">
                <a:latin typeface="Calibri"/>
                <a:cs typeface="Calibri"/>
              </a:rPr>
              <a:t>you’re</a:t>
            </a:r>
            <a:r>
              <a:rPr sz="1636" spc="-44" dirty="0">
                <a:latin typeface="Calibri"/>
                <a:cs typeface="Calibri"/>
              </a:rPr>
              <a:t> </a:t>
            </a:r>
            <a:r>
              <a:rPr sz="1636" spc="-7" dirty="0">
                <a:latin typeface="Calibri"/>
                <a:cs typeface="Calibri"/>
              </a:rPr>
              <a:t>allowed </a:t>
            </a:r>
            <a:r>
              <a:rPr sz="1636" dirty="0">
                <a:latin typeface="Calibri"/>
                <a:cs typeface="Calibri"/>
              </a:rPr>
              <a:t>to</a:t>
            </a:r>
            <a:r>
              <a:rPr sz="1636" spc="-27" dirty="0">
                <a:latin typeface="Calibri"/>
                <a:cs typeface="Calibri"/>
              </a:rPr>
              <a:t> </a:t>
            </a:r>
            <a:r>
              <a:rPr sz="1636" dirty="0">
                <a:latin typeface="Calibri"/>
                <a:cs typeface="Calibri"/>
              </a:rPr>
              <a:t>play</a:t>
            </a:r>
            <a:r>
              <a:rPr sz="1636" spc="-27" dirty="0">
                <a:latin typeface="Calibri"/>
                <a:cs typeface="Calibri"/>
              </a:rPr>
              <a:t> </a:t>
            </a:r>
            <a:r>
              <a:rPr sz="1636" dirty="0">
                <a:latin typeface="Calibri"/>
                <a:cs typeface="Calibri"/>
              </a:rPr>
              <a:t>sports,</a:t>
            </a:r>
            <a:r>
              <a:rPr sz="1636" spc="-24" dirty="0">
                <a:latin typeface="Calibri"/>
                <a:cs typeface="Calibri"/>
              </a:rPr>
              <a:t> </a:t>
            </a:r>
            <a:r>
              <a:rPr sz="1636" dirty="0">
                <a:latin typeface="Calibri"/>
                <a:cs typeface="Calibri"/>
              </a:rPr>
              <a:t>whether</a:t>
            </a:r>
            <a:r>
              <a:rPr sz="1636" spc="-20" dirty="0">
                <a:latin typeface="Calibri"/>
                <a:cs typeface="Calibri"/>
              </a:rPr>
              <a:t> </a:t>
            </a:r>
            <a:r>
              <a:rPr sz="1636" dirty="0">
                <a:latin typeface="Calibri"/>
                <a:cs typeface="Calibri"/>
              </a:rPr>
              <a:t>your</a:t>
            </a:r>
            <a:r>
              <a:rPr sz="1636" spc="-31" dirty="0">
                <a:latin typeface="Calibri"/>
                <a:cs typeface="Calibri"/>
              </a:rPr>
              <a:t> </a:t>
            </a:r>
            <a:r>
              <a:rPr sz="1636" dirty="0">
                <a:latin typeface="Calibri"/>
                <a:cs typeface="Calibri"/>
              </a:rPr>
              <a:t>driver’s</a:t>
            </a:r>
            <a:r>
              <a:rPr sz="1636" spc="-27" dirty="0">
                <a:latin typeface="Calibri"/>
                <a:cs typeface="Calibri"/>
              </a:rPr>
              <a:t> </a:t>
            </a:r>
            <a:r>
              <a:rPr sz="1636" dirty="0">
                <a:latin typeface="Calibri"/>
                <a:cs typeface="Calibri"/>
              </a:rPr>
              <a:t>license</a:t>
            </a:r>
            <a:r>
              <a:rPr sz="1636" spc="-27" dirty="0">
                <a:latin typeface="Calibri"/>
                <a:cs typeface="Calibri"/>
              </a:rPr>
              <a:t> </a:t>
            </a:r>
            <a:r>
              <a:rPr sz="1636" dirty="0">
                <a:latin typeface="Calibri"/>
                <a:cs typeface="Calibri"/>
              </a:rPr>
              <a:t>reflects</a:t>
            </a:r>
            <a:r>
              <a:rPr sz="1636" spc="-24" dirty="0">
                <a:latin typeface="Calibri"/>
                <a:cs typeface="Calibri"/>
              </a:rPr>
              <a:t> </a:t>
            </a:r>
            <a:r>
              <a:rPr sz="1636" spc="-17" dirty="0">
                <a:latin typeface="Calibri"/>
                <a:cs typeface="Calibri"/>
              </a:rPr>
              <a:t>who </a:t>
            </a:r>
            <a:r>
              <a:rPr sz="1636" dirty="0">
                <a:latin typeface="Calibri"/>
                <a:cs typeface="Calibri"/>
              </a:rPr>
              <a:t>you</a:t>
            </a:r>
            <a:r>
              <a:rPr sz="1636" spc="-31" dirty="0">
                <a:latin typeface="Calibri"/>
                <a:cs typeface="Calibri"/>
              </a:rPr>
              <a:t> </a:t>
            </a:r>
            <a:r>
              <a:rPr sz="1636" dirty="0">
                <a:latin typeface="Calibri"/>
                <a:cs typeface="Calibri"/>
              </a:rPr>
              <a:t>are,</a:t>
            </a:r>
            <a:r>
              <a:rPr sz="1636" spc="-17" dirty="0">
                <a:latin typeface="Calibri"/>
                <a:cs typeface="Calibri"/>
              </a:rPr>
              <a:t> </a:t>
            </a:r>
            <a:r>
              <a:rPr sz="1636" dirty="0">
                <a:latin typeface="Calibri"/>
                <a:cs typeface="Calibri"/>
              </a:rPr>
              <a:t>whether</a:t>
            </a:r>
            <a:r>
              <a:rPr sz="1636" spc="-17" dirty="0">
                <a:latin typeface="Calibri"/>
                <a:cs typeface="Calibri"/>
              </a:rPr>
              <a:t> </a:t>
            </a:r>
            <a:r>
              <a:rPr sz="1636" dirty="0">
                <a:latin typeface="Calibri"/>
                <a:cs typeface="Calibri"/>
              </a:rPr>
              <a:t>you</a:t>
            </a:r>
            <a:r>
              <a:rPr sz="1636" spc="-31" dirty="0">
                <a:latin typeface="Calibri"/>
                <a:cs typeface="Calibri"/>
              </a:rPr>
              <a:t> </a:t>
            </a:r>
            <a:r>
              <a:rPr sz="1636" dirty="0">
                <a:latin typeface="Calibri"/>
                <a:cs typeface="Calibri"/>
              </a:rPr>
              <a:t>can</a:t>
            </a:r>
            <a:r>
              <a:rPr sz="1636" spc="-17" dirty="0">
                <a:latin typeface="Calibri"/>
                <a:cs typeface="Calibri"/>
              </a:rPr>
              <a:t> </a:t>
            </a:r>
            <a:r>
              <a:rPr sz="1636" dirty="0">
                <a:latin typeface="Calibri"/>
                <a:cs typeface="Calibri"/>
              </a:rPr>
              <a:t>be</a:t>
            </a:r>
            <a:r>
              <a:rPr sz="1636" spc="-14" dirty="0">
                <a:latin typeface="Calibri"/>
                <a:cs typeface="Calibri"/>
              </a:rPr>
              <a:t> </a:t>
            </a:r>
            <a:r>
              <a:rPr sz="1636" dirty="0">
                <a:latin typeface="Calibri"/>
                <a:cs typeface="Calibri"/>
              </a:rPr>
              <a:t>fired</a:t>
            </a:r>
            <a:r>
              <a:rPr sz="1636" spc="-14" dirty="0">
                <a:latin typeface="Calibri"/>
                <a:cs typeface="Calibri"/>
              </a:rPr>
              <a:t> </a:t>
            </a:r>
            <a:r>
              <a:rPr sz="1636" dirty="0">
                <a:latin typeface="Calibri"/>
                <a:cs typeface="Calibri"/>
              </a:rPr>
              <a:t>for</a:t>
            </a:r>
            <a:r>
              <a:rPr sz="1636" spc="-20" dirty="0">
                <a:latin typeface="Calibri"/>
                <a:cs typeface="Calibri"/>
              </a:rPr>
              <a:t> </a:t>
            </a:r>
            <a:r>
              <a:rPr sz="1636" dirty="0">
                <a:latin typeface="Calibri"/>
                <a:cs typeface="Calibri"/>
              </a:rPr>
              <a:t>who</a:t>
            </a:r>
            <a:r>
              <a:rPr sz="1636" spc="-17" dirty="0">
                <a:latin typeface="Calibri"/>
                <a:cs typeface="Calibri"/>
              </a:rPr>
              <a:t> </a:t>
            </a:r>
            <a:r>
              <a:rPr sz="1636" dirty="0">
                <a:latin typeface="Calibri"/>
                <a:cs typeface="Calibri"/>
              </a:rPr>
              <a:t>you</a:t>
            </a:r>
            <a:r>
              <a:rPr sz="1636" spc="-20" dirty="0">
                <a:latin typeface="Calibri"/>
                <a:cs typeface="Calibri"/>
              </a:rPr>
              <a:t> </a:t>
            </a:r>
            <a:r>
              <a:rPr sz="1636" dirty="0">
                <a:latin typeface="Calibri"/>
                <a:cs typeface="Calibri"/>
              </a:rPr>
              <a:t>are,</a:t>
            </a:r>
            <a:r>
              <a:rPr sz="1636" spc="-20" dirty="0">
                <a:latin typeface="Calibri"/>
                <a:cs typeface="Calibri"/>
              </a:rPr>
              <a:t> </a:t>
            </a:r>
            <a:r>
              <a:rPr sz="1636" spc="-14" dirty="0">
                <a:latin typeface="Calibri"/>
                <a:cs typeface="Calibri"/>
              </a:rPr>
              <a:t>etc.</a:t>
            </a:r>
            <a:endParaRPr sz="1636">
              <a:latin typeface="Calibri"/>
              <a:cs typeface="Calibri"/>
            </a:endParaRPr>
          </a:p>
        </p:txBody>
      </p:sp>
    </p:spTree>
    <p:extLst>
      <p:ext uri="{BB962C8B-B14F-4D97-AF65-F5344CB8AC3E}">
        <p14:creationId xmlns:p14="http://schemas.microsoft.com/office/powerpoint/2010/main" val="403332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62091" y="338842"/>
            <a:ext cx="7746000" cy="636514"/>
          </a:xfrm>
          <a:prstGeom prst="rect">
            <a:avLst/>
          </a:prstGeom>
        </p:spPr>
        <p:txBody>
          <a:bodyPr spcFirstLastPara="1" vert="horz" wrap="square" lIns="0" tIns="139757" rIns="0" bIns="0" rtlCol="0" anchor="t" anchorCtr="0">
            <a:spAutoFit/>
          </a:bodyPr>
          <a:lstStyle/>
          <a:p>
            <a:pPr marL="61478">
              <a:spcBef>
                <a:spcPts val="65"/>
              </a:spcBef>
            </a:pPr>
            <a:r>
              <a:rPr spc="-85" dirty="0"/>
              <a:t>Florida’s</a:t>
            </a:r>
            <a:r>
              <a:rPr spc="-139" dirty="0"/>
              <a:t> </a:t>
            </a:r>
            <a:r>
              <a:rPr spc="-85" dirty="0"/>
              <a:t>LGBT</a:t>
            </a:r>
            <a:r>
              <a:rPr spc="-119" dirty="0"/>
              <a:t> </a:t>
            </a:r>
            <a:r>
              <a:rPr spc="-48" dirty="0"/>
              <a:t>Population</a:t>
            </a:r>
          </a:p>
        </p:txBody>
      </p:sp>
      <p:sp>
        <p:nvSpPr>
          <p:cNvPr id="3" name="object 3"/>
          <p:cNvSpPr txBox="1"/>
          <p:nvPr/>
        </p:nvSpPr>
        <p:spPr>
          <a:xfrm>
            <a:off x="3422073" y="1099445"/>
            <a:ext cx="4708813" cy="1100505"/>
          </a:xfrm>
          <a:prstGeom prst="rect">
            <a:avLst/>
          </a:prstGeom>
        </p:spPr>
        <p:txBody>
          <a:bodyPr vert="horz" wrap="square" lIns="0" tIns="9092" rIns="0" bIns="0" rtlCol="0">
            <a:spAutoFit/>
          </a:bodyPr>
          <a:lstStyle/>
          <a:p>
            <a:pPr marL="164518" marR="3464" indent="-155859">
              <a:spcBef>
                <a:spcPts val="72"/>
              </a:spcBef>
              <a:buClr>
                <a:srgbClr val="FF66FF"/>
              </a:buClr>
              <a:buFont typeface="Arial"/>
              <a:buChar char="•"/>
              <a:tabLst>
                <a:tab pos="164518" algn="l"/>
              </a:tabLst>
            </a:pPr>
            <a:r>
              <a:rPr sz="1773" dirty="0">
                <a:latin typeface="Calibri"/>
                <a:cs typeface="Calibri"/>
              </a:rPr>
              <a:t>Florida</a:t>
            </a:r>
            <a:r>
              <a:rPr sz="1773" spc="-17" dirty="0">
                <a:latin typeface="Calibri"/>
                <a:cs typeface="Calibri"/>
              </a:rPr>
              <a:t> </a:t>
            </a:r>
            <a:r>
              <a:rPr sz="1773" dirty="0">
                <a:latin typeface="Calibri"/>
                <a:cs typeface="Calibri"/>
              </a:rPr>
              <a:t>has</a:t>
            </a:r>
            <a:r>
              <a:rPr sz="1773" spc="-14" dirty="0">
                <a:latin typeface="Calibri"/>
                <a:cs typeface="Calibri"/>
              </a:rPr>
              <a:t> </a:t>
            </a:r>
            <a:r>
              <a:rPr sz="1773" dirty="0">
                <a:latin typeface="Calibri"/>
                <a:cs typeface="Calibri"/>
              </a:rPr>
              <a:t>the</a:t>
            </a:r>
            <a:r>
              <a:rPr sz="1773" spc="-17" dirty="0">
                <a:latin typeface="Calibri"/>
                <a:cs typeface="Calibri"/>
              </a:rPr>
              <a:t> </a:t>
            </a:r>
            <a:r>
              <a:rPr sz="1773" b="1" i="1" dirty="0">
                <a:solidFill>
                  <a:srgbClr val="B100B1"/>
                </a:solidFill>
                <a:latin typeface="Calibri"/>
                <a:cs typeface="Calibri"/>
              </a:rPr>
              <a:t>third</a:t>
            </a:r>
            <a:r>
              <a:rPr sz="1773" b="1" i="1" spc="-10" dirty="0">
                <a:solidFill>
                  <a:srgbClr val="B100B1"/>
                </a:solidFill>
                <a:latin typeface="Calibri"/>
                <a:cs typeface="Calibri"/>
              </a:rPr>
              <a:t> </a:t>
            </a:r>
            <a:r>
              <a:rPr sz="1773" b="1" i="1" dirty="0">
                <a:solidFill>
                  <a:srgbClr val="B100B1"/>
                </a:solidFill>
                <a:latin typeface="Calibri"/>
                <a:cs typeface="Calibri"/>
              </a:rPr>
              <a:t>highest</a:t>
            </a:r>
            <a:r>
              <a:rPr sz="1773" b="1" i="1" spc="-14" dirty="0">
                <a:solidFill>
                  <a:srgbClr val="B100B1"/>
                </a:solidFill>
                <a:latin typeface="Calibri"/>
                <a:cs typeface="Calibri"/>
              </a:rPr>
              <a:t> </a:t>
            </a:r>
            <a:r>
              <a:rPr sz="1773" dirty="0">
                <a:latin typeface="Calibri"/>
                <a:cs typeface="Calibri"/>
              </a:rPr>
              <a:t>number</a:t>
            </a:r>
            <a:r>
              <a:rPr sz="1773" spc="-24" dirty="0">
                <a:latin typeface="Calibri"/>
                <a:cs typeface="Calibri"/>
              </a:rPr>
              <a:t> </a:t>
            </a:r>
            <a:r>
              <a:rPr sz="1773" dirty="0">
                <a:latin typeface="Calibri"/>
                <a:cs typeface="Calibri"/>
              </a:rPr>
              <a:t>of</a:t>
            </a:r>
            <a:r>
              <a:rPr sz="1773" spc="-14" dirty="0">
                <a:latin typeface="Calibri"/>
                <a:cs typeface="Calibri"/>
              </a:rPr>
              <a:t> </a:t>
            </a:r>
            <a:r>
              <a:rPr sz="1773" spc="-7" dirty="0">
                <a:latin typeface="Calibri"/>
                <a:cs typeface="Calibri"/>
              </a:rPr>
              <a:t>identified </a:t>
            </a:r>
            <a:r>
              <a:rPr sz="1773" dirty="0">
                <a:latin typeface="Calibri"/>
                <a:cs typeface="Calibri"/>
              </a:rPr>
              <a:t>transgender</a:t>
            </a:r>
            <a:r>
              <a:rPr sz="1773" spc="-41" dirty="0">
                <a:latin typeface="Calibri"/>
                <a:cs typeface="Calibri"/>
              </a:rPr>
              <a:t> </a:t>
            </a:r>
            <a:r>
              <a:rPr sz="1773" dirty="0">
                <a:latin typeface="Calibri"/>
                <a:cs typeface="Calibri"/>
              </a:rPr>
              <a:t>people,</a:t>
            </a:r>
            <a:r>
              <a:rPr sz="1773" spc="-31" dirty="0">
                <a:latin typeface="Calibri"/>
                <a:cs typeface="Calibri"/>
              </a:rPr>
              <a:t> </a:t>
            </a:r>
            <a:r>
              <a:rPr sz="1773" dirty="0">
                <a:latin typeface="Calibri"/>
                <a:cs typeface="Calibri"/>
              </a:rPr>
              <a:t>and</a:t>
            </a:r>
            <a:r>
              <a:rPr sz="1773" spc="-17" dirty="0">
                <a:latin typeface="Calibri"/>
                <a:cs typeface="Calibri"/>
              </a:rPr>
              <a:t> </a:t>
            </a:r>
            <a:r>
              <a:rPr sz="1773" dirty="0">
                <a:latin typeface="Calibri"/>
                <a:cs typeface="Calibri"/>
              </a:rPr>
              <a:t>has</a:t>
            </a:r>
            <a:r>
              <a:rPr sz="1773" spc="-17" dirty="0">
                <a:latin typeface="Calibri"/>
                <a:cs typeface="Calibri"/>
              </a:rPr>
              <a:t> </a:t>
            </a:r>
            <a:r>
              <a:rPr sz="1773" dirty="0">
                <a:latin typeface="Calibri"/>
                <a:cs typeface="Calibri"/>
              </a:rPr>
              <a:t>among</a:t>
            </a:r>
            <a:r>
              <a:rPr sz="1773" spc="-10" dirty="0">
                <a:latin typeface="Calibri"/>
                <a:cs typeface="Calibri"/>
              </a:rPr>
              <a:t> </a:t>
            </a:r>
            <a:r>
              <a:rPr sz="1773" dirty="0">
                <a:latin typeface="Calibri"/>
                <a:cs typeface="Calibri"/>
              </a:rPr>
              <a:t>the</a:t>
            </a:r>
            <a:r>
              <a:rPr sz="1773" spc="-17" dirty="0">
                <a:latin typeface="Calibri"/>
                <a:cs typeface="Calibri"/>
              </a:rPr>
              <a:t> </a:t>
            </a:r>
            <a:r>
              <a:rPr sz="1773" spc="-7" dirty="0">
                <a:latin typeface="Calibri"/>
                <a:cs typeface="Calibri"/>
              </a:rPr>
              <a:t>highest </a:t>
            </a:r>
            <a:r>
              <a:rPr sz="1773" dirty="0">
                <a:latin typeface="Calibri"/>
                <a:cs typeface="Calibri"/>
              </a:rPr>
              <a:t>numbers</a:t>
            </a:r>
            <a:r>
              <a:rPr sz="1773" spc="-48" dirty="0">
                <a:latin typeface="Calibri"/>
                <a:cs typeface="Calibri"/>
              </a:rPr>
              <a:t> </a:t>
            </a:r>
            <a:r>
              <a:rPr sz="1773" dirty="0">
                <a:latin typeface="Calibri"/>
                <a:cs typeface="Calibri"/>
              </a:rPr>
              <a:t>of</a:t>
            </a:r>
            <a:r>
              <a:rPr sz="1773" spc="-24" dirty="0">
                <a:latin typeface="Calibri"/>
                <a:cs typeface="Calibri"/>
              </a:rPr>
              <a:t> </a:t>
            </a:r>
            <a:r>
              <a:rPr sz="1773" dirty="0">
                <a:latin typeface="Calibri"/>
                <a:cs typeface="Calibri"/>
              </a:rPr>
              <a:t>LGB</a:t>
            </a:r>
            <a:r>
              <a:rPr sz="1773" spc="-34" dirty="0">
                <a:latin typeface="Calibri"/>
                <a:cs typeface="Calibri"/>
              </a:rPr>
              <a:t> </a:t>
            </a:r>
            <a:r>
              <a:rPr sz="1773" dirty="0">
                <a:latin typeface="Calibri"/>
                <a:cs typeface="Calibri"/>
              </a:rPr>
              <a:t>people</a:t>
            </a:r>
            <a:r>
              <a:rPr sz="1773" spc="-31" dirty="0">
                <a:latin typeface="Calibri"/>
                <a:cs typeface="Calibri"/>
              </a:rPr>
              <a:t> </a:t>
            </a:r>
            <a:r>
              <a:rPr sz="1773" dirty="0">
                <a:latin typeface="Calibri"/>
                <a:cs typeface="Calibri"/>
              </a:rPr>
              <a:t>as</a:t>
            </a:r>
            <a:r>
              <a:rPr sz="1773" spc="-20" dirty="0">
                <a:latin typeface="Calibri"/>
                <a:cs typeface="Calibri"/>
              </a:rPr>
              <a:t> </a:t>
            </a:r>
            <a:r>
              <a:rPr sz="1773" dirty="0">
                <a:latin typeface="Calibri"/>
                <a:cs typeface="Calibri"/>
              </a:rPr>
              <a:t>well,</a:t>
            </a:r>
            <a:r>
              <a:rPr sz="1773" spc="-24" dirty="0">
                <a:latin typeface="Calibri"/>
                <a:cs typeface="Calibri"/>
              </a:rPr>
              <a:t> </a:t>
            </a:r>
            <a:r>
              <a:rPr sz="1773" dirty="0">
                <a:latin typeface="Calibri"/>
                <a:cs typeface="Calibri"/>
              </a:rPr>
              <a:t>according</a:t>
            </a:r>
            <a:r>
              <a:rPr sz="1773" spc="-20" dirty="0">
                <a:latin typeface="Calibri"/>
                <a:cs typeface="Calibri"/>
              </a:rPr>
              <a:t> </a:t>
            </a:r>
            <a:r>
              <a:rPr sz="1773" dirty="0">
                <a:latin typeface="Calibri"/>
                <a:cs typeface="Calibri"/>
              </a:rPr>
              <a:t>to</a:t>
            </a:r>
            <a:r>
              <a:rPr sz="1773" spc="-17" dirty="0">
                <a:latin typeface="Calibri"/>
                <a:cs typeface="Calibri"/>
              </a:rPr>
              <a:t> the </a:t>
            </a:r>
            <a:r>
              <a:rPr sz="1773" dirty="0">
                <a:latin typeface="Calibri"/>
                <a:cs typeface="Calibri"/>
              </a:rPr>
              <a:t>Williams</a:t>
            </a:r>
            <a:r>
              <a:rPr sz="1773" spc="-3" dirty="0">
                <a:latin typeface="Calibri"/>
                <a:cs typeface="Calibri"/>
              </a:rPr>
              <a:t> </a:t>
            </a:r>
            <a:r>
              <a:rPr sz="1773" spc="-7" dirty="0">
                <a:latin typeface="Calibri"/>
                <a:cs typeface="Calibri"/>
              </a:rPr>
              <a:t>Institute.</a:t>
            </a:r>
            <a:endParaRPr sz="1773">
              <a:latin typeface="Calibri"/>
              <a:cs typeface="Calibri"/>
            </a:endParaRPr>
          </a:p>
        </p:txBody>
      </p:sp>
      <p:sp>
        <p:nvSpPr>
          <p:cNvPr id="4" name="object 4"/>
          <p:cNvSpPr txBox="1"/>
          <p:nvPr/>
        </p:nvSpPr>
        <p:spPr>
          <a:xfrm>
            <a:off x="3550746" y="2494337"/>
            <a:ext cx="4935682" cy="461087"/>
          </a:xfrm>
          <a:prstGeom prst="rect">
            <a:avLst/>
          </a:prstGeom>
          <a:ln w="38100">
            <a:solidFill>
              <a:srgbClr val="BB48BB"/>
            </a:solidFill>
          </a:ln>
        </p:spPr>
        <p:txBody>
          <a:bodyPr vert="horz" wrap="square" lIns="0" tIns="61912" rIns="0" bIns="0" rtlCol="0">
            <a:spAutoFit/>
          </a:bodyPr>
          <a:lstStyle/>
          <a:p>
            <a:pPr marL="15153" algn="ctr">
              <a:spcBef>
                <a:spcPts val="487"/>
              </a:spcBef>
            </a:pPr>
            <a:r>
              <a:rPr sz="1295" b="1" spc="-20" dirty="0">
                <a:latin typeface="Calibri"/>
                <a:cs typeface="Calibri"/>
              </a:rPr>
              <a:t>Yet,</a:t>
            </a:r>
            <a:r>
              <a:rPr sz="1295" b="1" spc="-41" dirty="0">
                <a:latin typeface="Calibri"/>
                <a:cs typeface="Calibri"/>
              </a:rPr>
              <a:t> </a:t>
            </a:r>
            <a:r>
              <a:rPr sz="1295" b="1" dirty="0">
                <a:latin typeface="Calibri"/>
                <a:cs typeface="Calibri"/>
              </a:rPr>
              <a:t>we</a:t>
            </a:r>
            <a:r>
              <a:rPr sz="1295" b="1" spc="-48" dirty="0">
                <a:latin typeface="Calibri"/>
                <a:cs typeface="Calibri"/>
              </a:rPr>
              <a:t> </a:t>
            </a:r>
            <a:r>
              <a:rPr sz="1295" b="1" dirty="0">
                <a:latin typeface="Calibri"/>
                <a:cs typeface="Calibri"/>
              </a:rPr>
              <a:t>lack</a:t>
            </a:r>
            <a:r>
              <a:rPr sz="1295" b="1" spc="-44" dirty="0">
                <a:latin typeface="Calibri"/>
                <a:cs typeface="Calibri"/>
              </a:rPr>
              <a:t> </a:t>
            </a:r>
            <a:r>
              <a:rPr sz="1295" b="1" spc="-7" dirty="0">
                <a:latin typeface="Calibri"/>
                <a:cs typeface="Calibri"/>
              </a:rPr>
              <a:t>statewide</a:t>
            </a:r>
            <a:r>
              <a:rPr sz="1295" b="1" spc="-34" dirty="0">
                <a:latin typeface="Calibri"/>
                <a:cs typeface="Calibri"/>
              </a:rPr>
              <a:t> </a:t>
            </a:r>
            <a:r>
              <a:rPr sz="1295" b="1" spc="-7" dirty="0">
                <a:latin typeface="Calibri"/>
                <a:cs typeface="Calibri"/>
              </a:rPr>
              <a:t>protection</a:t>
            </a:r>
            <a:r>
              <a:rPr sz="1295" b="1" spc="-27" dirty="0">
                <a:latin typeface="Calibri"/>
                <a:cs typeface="Calibri"/>
              </a:rPr>
              <a:t> </a:t>
            </a:r>
            <a:r>
              <a:rPr sz="1295" b="1" dirty="0">
                <a:latin typeface="Calibri"/>
                <a:cs typeface="Calibri"/>
              </a:rPr>
              <a:t>for</a:t>
            </a:r>
            <a:r>
              <a:rPr sz="1295" b="1" spc="-41" dirty="0">
                <a:latin typeface="Calibri"/>
                <a:cs typeface="Calibri"/>
              </a:rPr>
              <a:t> </a:t>
            </a:r>
            <a:r>
              <a:rPr sz="1295" b="1" spc="-7" dirty="0">
                <a:latin typeface="Calibri"/>
                <a:cs typeface="Calibri"/>
              </a:rPr>
              <a:t>LGBT</a:t>
            </a:r>
            <a:r>
              <a:rPr sz="1295" b="1" spc="-58" dirty="0">
                <a:latin typeface="Calibri"/>
                <a:cs typeface="Calibri"/>
              </a:rPr>
              <a:t> </a:t>
            </a:r>
            <a:r>
              <a:rPr sz="1295" b="1" dirty="0">
                <a:latin typeface="Calibri"/>
                <a:cs typeface="Calibri"/>
              </a:rPr>
              <a:t>individuals</a:t>
            </a:r>
            <a:r>
              <a:rPr sz="1295" b="1" spc="-44" dirty="0">
                <a:latin typeface="Calibri"/>
                <a:cs typeface="Calibri"/>
              </a:rPr>
              <a:t> </a:t>
            </a:r>
            <a:r>
              <a:rPr sz="1295" b="1" spc="-14" dirty="0">
                <a:latin typeface="Calibri"/>
                <a:cs typeface="Calibri"/>
              </a:rPr>
              <a:t>from</a:t>
            </a:r>
            <a:endParaRPr sz="1295">
              <a:latin typeface="Calibri"/>
              <a:cs typeface="Calibri"/>
            </a:endParaRPr>
          </a:p>
          <a:p>
            <a:pPr marL="19049" algn="ctr"/>
            <a:r>
              <a:rPr sz="1295" b="1" spc="-7" dirty="0">
                <a:latin typeface="Calibri"/>
                <a:cs typeface="Calibri"/>
              </a:rPr>
              <a:t>discrimination </a:t>
            </a:r>
            <a:r>
              <a:rPr sz="1295" b="1" dirty="0">
                <a:latin typeface="Calibri"/>
                <a:cs typeface="Calibri"/>
              </a:rPr>
              <a:t>in</a:t>
            </a:r>
            <a:r>
              <a:rPr sz="1295" b="1" spc="-24" dirty="0">
                <a:latin typeface="Calibri"/>
                <a:cs typeface="Calibri"/>
              </a:rPr>
              <a:t> </a:t>
            </a:r>
            <a:r>
              <a:rPr sz="1295" b="1" dirty="0">
                <a:latin typeface="Calibri"/>
                <a:cs typeface="Calibri"/>
              </a:rPr>
              <a:t>housing,</a:t>
            </a:r>
            <a:r>
              <a:rPr sz="1295" b="1" spc="-7" dirty="0">
                <a:latin typeface="Calibri"/>
                <a:cs typeface="Calibri"/>
              </a:rPr>
              <a:t> employment, </a:t>
            </a:r>
            <a:r>
              <a:rPr sz="1295" b="1" dirty="0">
                <a:latin typeface="Calibri"/>
                <a:cs typeface="Calibri"/>
              </a:rPr>
              <a:t>and</a:t>
            </a:r>
            <a:r>
              <a:rPr sz="1295" b="1" spc="-17" dirty="0">
                <a:latin typeface="Calibri"/>
                <a:cs typeface="Calibri"/>
              </a:rPr>
              <a:t> </a:t>
            </a:r>
            <a:r>
              <a:rPr sz="1295" b="1" dirty="0">
                <a:latin typeface="Calibri"/>
                <a:cs typeface="Calibri"/>
              </a:rPr>
              <a:t>public</a:t>
            </a:r>
            <a:r>
              <a:rPr sz="1295" b="1" spc="-17" dirty="0">
                <a:latin typeface="Calibri"/>
                <a:cs typeface="Calibri"/>
              </a:rPr>
              <a:t> </a:t>
            </a:r>
            <a:r>
              <a:rPr sz="1295" b="1" spc="-7" dirty="0">
                <a:latin typeface="Calibri"/>
                <a:cs typeface="Calibri"/>
              </a:rPr>
              <a:t>accommodations.</a:t>
            </a:r>
            <a:endParaRPr sz="1295">
              <a:latin typeface="Calibri"/>
              <a:cs typeface="Calibri"/>
            </a:endParaRPr>
          </a:p>
        </p:txBody>
      </p:sp>
      <p:sp>
        <p:nvSpPr>
          <p:cNvPr id="5" name="object 5"/>
          <p:cNvSpPr txBox="1"/>
          <p:nvPr/>
        </p:nvSpPr>
        <p:spPr>
          <a:xfrm>
            <a:off x="3422073" y="3226897"/>
            <a:ext cx="4997594" cy="1066982"/>
          </a:xfrm>
          <a:prstGeom prst="rect">
            <a:avLst/>
          </a:prstGeom>
        </p:spPr>
        <p:txBody>
          <a:bodyPr vert="horz" wrap="square" lIns="0" tIns="8659" rIns="0" bIns="0" rtlCol="0">
            <a:spAutoFit/>
          </a:bodyPr>
          <a:lstStyle/>
          <a:p>
            <a:pPr marL="164518" indent="-155859">
              <a:spcBef>
                <a:spcPts val="68"/>
              </a:spcBef>
              <a:buClr>
                <a:srgbClr val="FF66FF"/>
              </a:buClr>
              <a:buFont typeface="Arial"/>
              <a:buChar char="•"/>
              <a:tabLst>
                <a:tab pos="164518" algn="l"/>
              </a:tabLst>
            </a:pPr>
            <a:r>
              <a:rPr sz="1636" dirty="0">
                <a:latin typeface="Calibri"/>
                <a:cs typeface="Calibri"/>
              </a:rPr>
              <a:t>There</a:t>
            </a:r>
            <a:r>
              <a:rPr sz="1636" spc="-17" dirty="0">
                <a:latin typeface="Calibri"/>
                <a:cs typeface="Calibri"/>
              </a:rPr>
              <a:t> </a:t>
            </a:r>
            <a:r>
              <a:rPr sz="1636" dirty="0">
                <a:latin typeface="Calibri"/>
                <a:cs typeface="Calibri"/>
              </a:rPr>
              <a:t>are</a:t>
            </a:r>
            <a:r>
              <a:rPr sz="1636" spc="-20" dirty="0">
                <a:latin typeface="Calibri"/>
                <a:cs typeface="Calibri"/>
              </a:rPr>
              <a:t> </a:t>
            </a:r>
            <a:r>
              <a:rPr sz="1636" spc="-7" dirty="0">
                <a:latin typeface="Calibri"/>
                <a:cs typeface="Calibri"/>
              </a:rPr>
              <a:t>approximately</a:t>
            </a:r>
            <a:r>
              <a:rPr sz="1636" spc="-51" dirty="0">
                <a:latin typeface="Calibri"/>
                <a:cs typeface="Calibri"/>
              </a:rPr>
              <a:t> </a:t>
            </a:r>
            <a:r>
              <a:rPr sz="1636" b="1" dirty="0">
                <a:solidFill>
                  <a:srgbClr val="B100B1"/>
                </a:solidFill>
                <a:latin typeface="Calibri"/>
                <a:cs typeface="Calibri"/>
              </a:rPr>
              <a:t>663,000</a:t>
            </a:r>
            <a:r>
              <a:rPr sz="1636" b="1" spc="-20" dirty="0">
                <a:solidFill>
                  <a:srgbClr val="B100B1"/>
                </a:solidFill>
                <a:latin typeface="Calibri"/>
                <a:cs typeface="Calibri"/>
              </a:rPr>
              <a:t> </a:t>
            </a:r>
            <a:r>
              <a:rPr sz="1636" b="1" spc="-14" dirty="0">
                <a:solidFill>
                  <a:srgbClr val="B100B1"/>
                </a:solidFill>
                <a:latin typeface="Calibri"/>
                <a:cs typeface="Calibri"/>
              </a:rPr>
              <a:t>LGBTQ</a:t>
            </a:r>
            <a:r>
              <a:rPr sz="1636" b="1" spc="-34" dirty="0">
                <a:solidFill>
                  <a:srgbClr val="B100B1"/>
                </a:solidFill>
                <a:latin typeface="Calibri"/>
                <a:cs typeface="Calibri"/>
              </a:rPr>
              <a:t> </a:t>
            </a:r>
            <a:r>
              <a:rPr sz="1636" b="1" dirty="0">
                <a:solidFill>
                  <a:srgbClr val="B100B1"/>
                </a:solidFill>
                <a:latin typeface="Calibri"/>
                <a:cs typeface="Calibri"/>
              </a:rPr>
              <a:t>adults</a:t>
            </a:r>
            <a:r>
              <a:rPr sz="1636" b="1" spc="-7" dirty="0">
                <a:solidFill>
                  <a:srgbClr val="B100B1"/>
                </a:solidFill>
                <a:latin typeface="Calibri"/>
                <a:cs typeface="Calibri"/>
              </a:rPr>
              <a:t> </a:t>
            </a:r>
            <a:r>
              <a:rPr sz="1636" spc="-17" dirty="0">
                <a:latin typeface="Calibri"/>
                <a:cs typeface="Calibri"/>
              </a:rPr>
              <a:t>and</a:t>
            </a:r>
            <a:endParaRPr sz="1636">
              <a:latin typeface="Calibri"/>
              <a:cs typeface="Calibri"/>
            </a:endParaRPr>
          </a:p>
          <a:p>
            <a:pPr marL="164518"/>
            <a:r>
              <a:rPr sz="1636" b="1" dirty="0">
                <a:solidFill>
                  <a:srgbClr val="B100B1"/>
                </a:solidFill>
                <a:latin typeface="Calibri"/>
                <a:cs typeface="Calibri"/>
              </a:rPr>
              <a:t>100,000</a:t>
            </a:r>
            <a:r>
              <a:rPr sz="1636" b="1" spc="-34" dirty="0">
                <a:solidFill>
                  <a:srgbClr val="B100B1"/>
                </a:solidFill>
                <a:latin typeface="Calibri"/>
                <a:cs typeface="Calibri"/>
              </a:rPr>
              <a:t> </a:t>
            </a:r>
            <a:r>
              <a:rPr sz="1636" b="1" spc="-7" dirty="0">
                <a:solidFill>
                  <a:srgbClr val="B100B1"/>
                </a:solidFill>
                <a:latin typeface="Calibri"/>
                <a:cs typeface="Calibri"/>
              </a:rPr>
              <a:t>LGBTQ</a:t>
            </a:r>
            <a:r>
              <a:rPr sz="1636" b="1" spc="-27" dirty="0">
                <a:solidFill>
                  <a:srgbClr val="B100B1"/>
                </a:solidFill>
                <a:latin typeface="Calibri"/>
                <a:cs typeface="Calibri"/>
              </a:rPr>
              <a:t> </a:t>
            </a:r>
            <a:r>
              <a:rPr sz="1636" b="1" dirty="0">
                <a:solidFill>
                  <a:srgbClr val="B100B1"/>
                </a:solidFill>
                <a:latin typeface="Calibri"/>
                <a:cs typeface="Calibri"/>
              </a:rPr>
              <a:t>youth</a:t>
            </a:r>
            <a:r>
              <a:rPr sz="1636" b="1" spc="-58" dirty="0">
                <a:solidFill>
                  <a:srgbClr val="B100B1"/>
                </a:solidFill>
                <a:latin typeface="Calibri"/>
                <a:cs typeface="Calibri"/>
              </a:rPr>
              <a:t> </a:t>
            </a:r>
            <a:r>
              <a:rPr sz="1636" dirty="0">
                <a:latin typeface="Calibri"/>
                <a:cs typeface="Calibri"/>
              </a:rPr>
              <a:t>in</a:t>
            </a:r>
            <a:r>
              <a:rPr sz="1636" spc="-31" dirty="0">
                <a:latin typeface="Calibri"/>
                <a:cs typeface="Calibri"/>
              </a:rPr>
              <a:t> </a:t>
            </a:r>
            <a:r>
              <a:rPr sz="1636" dirty="0">
                <a:latin typeface="Calibri"/>
                <a:cs typeface="Calibri"/>
              </a:rPr>
              <a:t>the</a:t>
            </a:r>
            <a:r>
              <a:rPr sz="1636" spc="-37" dirty="0">
                <a:latin typeface="Calibri"/>
                <a:cs typeface="Calibri"/>
              </a:rPr>
              <a:t> </a:t>
            </a:r>
            <a:r>
              <a:rPr sz="1636" dirty="0">
                <a:latin typeface="Calibri"/>
                <a:cs typeface="Calibri"/>
              </a:rPr>
              <a:t>state</a:t>
            </a:r>
            <a:r>
              <a:rPr sz="1636" spc="-37" dirty="0">
                <a:latin typeface="Calibri"/>
                <a:cs typeface="Calibri"/>
              </a:rPr>
              <a:t> </a:t>
            </a:r>
            <a:r>
              <a:rPr sz="1636" dirty="0">
                <a:latin typeface="Calibri"/>
                <a:cs typeface="Calibri"/>
              </a:rPr>
              <a:t>of</a:t>
            </a:r>
            <a:r>
              <a:rPr sz="1636" spc="-34" dirty="0">
                <a:latin typeface="Calibri"/>
                <a:cs typeface="Calibri"/>
              </a:rPr>
              <a:t> </a:t>
            </a:r>
            <a:r>
              <a:rPr sz="1636" spc="-7" dirty="0">
                <a:latin typeface="Calibri"/>
                <a:cs typeface="Calibri"/>
              </a:rPr>
              <a:t>Florida</a:t>
            </a:r>
            <a:endParaRPr sz="1636">
              <a:latin typeface="Calibri"/>
              <a:cs typeface="Calibri"/>
            </a:endParaRPr>
          </a:p>
          <a:p>
            <a:pPr marL="164518" indent="-155859">
              <a:spcBef>
                <a:spcPts val="392"/>
              </a:spcBef>
              <a:buClr>
                <a:srgbClr val="FF66FF"/>
              </a:buClr>
              <a:buFont typeface="Arial"/>
              <a:buChar char="•"/>
              <a:tabLst>
                <a:tab pos="164518" algn="l"/>
              </a:tabLst>
            </a:pPr>
            <a:r>
              <a:rPr sz="1636" dirty="0">
                <a:latin typeface="Calibri"/>
                <a:cs typeface="Calibri"/>
              </a:rPr>
              <a:t>There</a:t>
            </a:r>
            <a:r>
              <a:rPr sz="1636" spc="-20" dirty="0">
                <a:latin typeface="Calibri"/>
                <a:cs typeface="Calibri"/>
              </a:rPr>
              <a:t> </a:t>
            </a:r>
            <a:r>
              <a:rPr sz="1636" dirty="0">
                <a:latin typeface="Calibri"/>
                <a:cs typeface="Calibri"/>
              </a:rPr>
              <a:t>are</a:t>
            </a:r>
            <a:r>
              <a:rPr sz="1636" spc="-24" dirty="0">
                <a:latin typeface="Calibri"/>
                <a:cs typeface="Calibri"/>
              </a:rPr>
              <a:t> </a:t>
            </a:r>
            <a:r>
              <a:rPr sz="1636" spc="-7" dirty="0">
                <a:latin typeface="Calibri"/>
                <a:cs typeface="Calibri"/>
              </a:rPr>
              <a:t>approximately</a:t>
            </a:r>
            <a:r>
              <a:rPr sz="1636" spc="-55" dirty="0">
                <a:latin typeface="Calibri"/>
                <a:cs typeface="Calibri"/>
              </a:rPr>
              <a:t> </a:t>
            </a:r>
            <a:r>
              <a:rPr sz="1636" b="1" dirty="0">
                <a:solidFill>
                  <a:srgbClr val="B100B1"/>
                </a:solidFill>
                <a:latin typeface="Calibri"/>
                <a:cs typeface="Calibri"/>
              </a:rPr>
              <a:t>100,300</a:t>
            </a:r>
            <a:r>
              <a:rPr sz="1636" b="1" spc="-17" dirty="0">
                <a:solidFill>
                  <a:srgbClr val="B100B1"/>
                </a:solidFill>
                <a:latin typeface="Calibri"/>
                <a:cs typeface="Calibri"/>
              </a:rPr>
              <a:t> </a:t>
            </a:r>
            <a:r>
              <a:rPr sz="1636" b="1" dirty="0">
                <a:solidFill>
                  <a:srgbClr val="B100B1"/>
                </a:solidFill>
                <a:latin typeface="Calibri"/>
                <a:cs typeface="Calibri"/>
              </a:rPr>
              <a:t>transgender</a:t>
            </a:r>
            <a:r>
              <a:rPr sz="1636" b="1" spc="-27" dirty="0">
                <a:solidFill>
                  <a:srgbClr val="B100B1"/>
                </a:solidFill>
                <a:latin typeface="Calibri"/>
                <a:cs typeface="Calibri"/>
              </a:rPr>
              <a:t> </a:t>
            </a:r>
            <a:r>
              <a:rPr sz="1636" b="1" dirty="0">
                <a:solidFill>
                  <a:srgbClr val="B100B1"/>
                </a:solidFill>
                <a:latin typeface="Calibri"/>
                <a:cs typeface="Calibri"/>
              </a:rPr>
              <a:t>adults</a:t>
            </a:r>
            <a:r>
              <a:rPr sz="1636" b="1" spc="-14" dirty="0">
                <a:solidFill>
                  <a:srgbClr val="B100B1"/>
                </a:solidFill>
                <a:latin typeface="Calibri"/>
                <a:cs typeface="Calibri"/>
              </a:rPr>
              <a:t> </a:t>
            </a:r>
            <a:r>
              <a:rPr sz="1636" spc="-17" dirty="0">
                <a:latin typeface="Calibri"/>
                <a:cs typeface="Calibri"/>
              </a:rPr>
              <a:t>and</a:t>
            </a:r>
            <a:endParaRPr sz="1636">
              <a:latin typeface="Calibri"/>
              <a:cs typeface="Calibri"/>
            </a:endParaRPr>
          </a:p>
          <a:p>
            <a:pPr marL="164518"/>
            <a:r>
              <a:rPr sz="1636" b="1" dirty="0">
                <a:solidFill>
                  <a:srgbClr val="B100B1"/>
                </a:solidFill>
                <a:latin typeface="Calibri"/>
                <a:cs typeface="Calibri"/>
              </a:rPr>
              <a:t>9,050</a:t>
            </a:r>
            <a:r>
              <a:rPr sz="1636" b="1" spc="-34" dirty="0">
                <a:solidFill>
                  <a:srgbClr val="B100B1"/>
                </a:solidFill>
                <a:latin typeface="Calibri"/>
                <a:cs typeface="Calibri"/>
              </a:rPr>
              <a:t> </a:t>
            </a:r>
            <a:r>
              <a:rPr sz="1636" b="1" dirty="0">
                <a:solidFill>
                  <a:srgbClr val="B100B1"/>
                </a:solidFill>
                <a:latin typeface="Calibri"/>
                <a:cs typeface="Calibri"/>
              </a:rPr>
              <a:t>transgender</a:t>
            </a:r>
            <a:r>
              <a:rPr sz="1636" b="1" spc="-17" dirty="0">
                <a:solidFill>
                  <a:srgbClr val="B100B1"/>
                </a:solidFill>
                <a:latin typeface="Calibri"/>
                <a:cs typeface="Calibri"/>
              </a:rPr>
              <a:t> </a:t>
            </a:r>
            <a:r>
              <a:rPr sz="1636" b="1" dirty="0">
                <a:solidFill>
                  <a:srgbClr val="B100B1"/>
                </a:solidFill>
                <a:latin typeface="Calibri"/>
                <a:cs typeface="Calibri"/>
              </a:rPr>
              <a:t>minors</a:t>
            </a:r>
            <a:r>
              <a:rPr sz="1636" b="1" spc="-55" dirty="0">
                <a:solidFill>
                  <a:srgbClr val="B100B1"/>
                </a:solidFill>
                <a:latin typeface="Calibri"/>
                <a:cs typeface="Calibri"/>
              </a:rPr>
              <a:t> </a:t>
            </a:r>
            <a:r>
              <a:rPr sz="1636" dirty="0">
                <a:latin typeface="Calibri"/>
                <a:cs typeface="Calibri"/>
              </a:rPr>
              <a:t>in</a:t>
            </a:r>
            <a:r>
              <a:rPr sz="1636" spc="-24" dirty="0">
                <a:latin typeface="Calibri"/>
                <a:cs typeface="Calibri"/>
              </a:rPr>
              <a:t> </a:t>
            </a:r>
            <a:r>
              <a:rPr sz="1636" dirty="0">
                <a:latin typeface="Calibri"/>
                <a:cs typeface="Calibri"/>
              </a:rPr>
              <a:t>the</a:t>
            </a:r>
            <a:r>
              <a:rPr sz="1636" spc="-20" dirty="0">
                <a:latin typeface="Calibri"/>
                <a:cs typeface="Calibri"/>
              </a:rPr>
              <a:t> </a:t>
            </a:r>
            <a:r>
              <a:rPr sz="1636" dirty="0">
                <a:latin typeface="Calibri"/>
                <a:cs typeface="Calibri"/>
              </a:rPr>
              <a:t>state</a:t>
            </a:r>
            <a:r>
              <a:rPr sz="1636" spc="-37" dirty="0">
                <a:latin typeface="Calibri"/>
                <a:cs typeface="Calibri"/>
              </a:rPr>
              <a:t> </a:t>
            </a:r>
            <a:r>
              <a:rPr sz="1636" dirty="0">
                <a:latin typeface="Calibri"/>
                <a:cs typeface="Calibri"/>
              </a:rPr>
              <a:t>of</a:t>
            </a:r>
            <a:r>
              <a:rPr sz="1636" spc="-24" dirty="0">
                <a:latin typeface="Calibri"/>
                <a:cs typeface="Calibri"/>
              </a:rPr>
              <a:t> </a:t>
            </a:r>
            <a:r>
              <a:rPr sz="1636" spc="-7" dirty="0">
                <a:latin typeface="Calibri"/>
                <a:cs typeface="Calibri"/>
              </a:rPr>
              <a:t>Florida.</a:t>
            </a:r>
            <a:endParaRPr sz="1636">
              <a:latin typeface="Calibri"/>
              <a:cs typeface="Calibri"/>
            </a:endParaRPr>
          </a:p>
        </p:txBody>
      </p:sp>
    </p:spTree>
    <p:extLst>
      <p:ext uri="{BB962C8B-B14F-4D97-AF65-F5344CB8AC3E}">
        <p14:creationId xmlns:p14="http://schemas.microsoft.com/office/powerpoint/2010/main" val="3259165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44141" y="160540"/>
            <a:ext cx="3708689" cy="503698"/>
          </a:xfrm>
          <a:prstGeom prst="rect">
            <a:avLst/>
          </a:prstGeom>
        </p:spPr>
        <p:txBody>
          <a:bodyPr spcFirstLastPara="1" vert="horz" wrap="square" lIns="0" tIns="8226" rIns="0" bIns="0" rtlCol="0" anchor="t" anchorCtr="0">
            <a:spAutoFit/>
          </a:bodyPr>
          <a:lstStyle/>
          <a:p>
            <a:pPr marL="8659">
              <a:spcBef>
                <a:spcPts val="65"/>
              </a:spcBef>
            </a:pPr>
            <a:r>
              <a:rPr spc="-82" dirty="0"/>
              <a:t>Intersection</a:t>
            </a:r>
            <a:r>
              <a:rPr spc="-136" dirty="0"/>
              <a:t> </a:t>
            </a:r>
            <a:r>
              <a:rPr spc="-51" dirty="0"/>
              <a:t>of</a:t>
            </a:r>
            <a:r>
              <a:rPr spc="-109" dirty="0"/>
              <a:t> </a:t>
            </a:r>
            <a:r>
              <a:rPr spc="-51" dirty="0"/>
              <a:t>Poverty</a:t>
            </a:r>
          </a:p>
        </p:txBody>
      </p:sp>
      <p:sp>
        <p:nvSpPr>
          <p:cNvPr id="3" name="object 3"/>
          <p:cNvSpPr txBox="1"/>
          <p:nvPr/>
        </p:nvSpPr>
        <p:spPr>
          <a:xfrm>
            <a:off x="3422073" y="987829"/>
            <a:ext cx="4884160" cy="3061374"/>
          </a:xfrm>
          <a:prstGeom prst="rect">
            <a:avLst/>
          </a:prstGeom>
        </p:spPr>
        <p:txBody>
          <a:bodyPr vert="horz" wrap="square" lIns="0" tIns="8659" rIns="0" bIns="0" rtlCol="0">
            <a:spAutoFit/>
          </a:bodyPr>
          <a:lstStyle/>
          <a:p>
            <a:pPr marL="164518" marR="351116" indent="-155859">
              <a:spcBef>
                <a:spcPts val="68"/>
              </a:spcBef>
              <a:buClr>
                <a:srgbClr val="FF66FF"/>
              </a:buClr>
              <a:buFont typeface="Arial"/>
              <a:buChar char="•"/>
              <a:tabLst>
                <a:tab pos="164518" algn="l"/>
              </a:tabLst>
            </a:pPr>
            <a:r>
              <a:rPr sz="1636" b="1" dirty="0">
                <a:solidFill>
                  <a:srgbClr val="B100B1"/>
                </a:solidFill>
                <a:latin typeface="Calibri"/>
                <a:cs typeface="Calibri"/>
              </a:rPr>
              <a:t>90%</a:t>
            </a:r>
            <a:r>
              <a:rPr sz="1636" b="1" spc="-31" dirty="0">
                <a:solidFill>
                  <a:srgbClr val="B100B1"/>
                </a:solidFill>
                <a:latin typeface="Calibri"/>
                <a:cs typeface="Calibri"/>
              </a:rPr>
              <a:t> </a:t>
            </a:r>
            <a:r>
              <a:rPr sz="1636" dirty="0">
                <a:latin typeface="Calibri"/>
                <a:cs typeface="Calibri"/>
              </a:rPr>
              <a:t>of</a:t>
            </a:r>
            <a:r>
              <a:rPr sz="1636" spc="-27" dirty="0">
                <a:latin typeface="Calibri"/>
                <a:cs typeface="Calibri"/>
              </a:rPr>
              <a:t> </a:t>
            </a:r>
            <a:r>
              <a:rPr sz="1636" dirty="0">
                <a:latin typeface="Calibri"/>
                <a:cs typeface="Calibri"/>
              </a:rPr>
              <a:t>transgender</a:t>
            </a:r>
            <a:r>
              <a:rPr sz="1636" spc="-17" dirty="0">
                <a:latin typeface="Calibri"/>
                <a:cs typeface="Calibri"/>
              </a:rPr>
              <a:t> </a:t>
            </a:r>
            <a:r>
              <a:rPr sz="1636" dirty="0">
                <a:latin typeface="Calibri"/>
                <a:cs typeface="Calibri"/>
              </a:rPr>
              <a:t>people</a:t>
            </a:r>
            <a:r>
              <a:rPr sz="1636" spc="-20" dirty="0">
                <a:latin typeface="Calibri"/>
                <a:cs typeface="Calibri"/>
              </a:rPr>
              <a:t> </a:t>
            </a:r>
            <a:r>
              <a:rPr sz="1636" dirty="0">
                <a:latin typeface="Calibri"/>
                <a:cs typeface="Calibri"/>
              </a:rPr>
              <a:t>experience</a:t>
            </a:r>
            <a:r>
              <a:rPr sz="1636" spc="-17" dirty="0">
                <a:latin typeface="Calibri"/>
                <a:cs typeface="Calibri"/>
              </a:rPr>
              <a:t> </a:t>
            </a:r>
            <a:r>
              <a:rPr sz="1636" b="1" spc="-7" dirty="0">
                <a:latin typeface="Calibri"/>
                <a:cs typeface="Calibri"/>
              </a:rPr>
              <a:t>harassment</a:t>
            </a:r>
            <a:r>
              <a:rPr sz="1636" spc="-7" dirty="0">
                <a:latin typeface="Calibri"/>
                <a:cs typeface="Calibri"/>
              </a:rPr>
              <a:t>, </a:t>
            </a:r>
            <a:r>
              <a:rPr sz="1636" b="1" dirty="0">
                <a:latin typeface="Calibri"/>
                <a:cs typeface="Calibri"/>
              </a:rPr>
              <a:t>discrimination</a:t>
            </a:r>
            <a:r>
              <a:rPr sz="1636" dirty="0">
                <a:latin typeface="Calibri"/>
                <a:cs typeface="Calibri"/>
              </a:rPr>
              <a:t>,</a:t>
            </a:r>
            <a:r>
              <a:rPr sz="1636" spc="-34" dirty="0">
                <a:latin typeface="Calibri"/>
                <a:cs typeface="Calibri"/>
              </a:rPr>
              <a:t> </a:t>
            </a:r>
            <a:r>
              <a:rPr sz="1636" dirty="0">
                <a:latin typeface="Calibri"/>
                <a:cs typeface="Calibri"/>
              </a:rPr>
              <a:t>and</a:t>
            </a:r>
            <a:r>
              <a:rPr sz="1636" spc="-37" dirty="0">
                <a:latin typeface="Calibri"/>
                <a:cs typeface="Calibri"/>
              </a:rPr>
              <a:t> </a:t>
            </a:r>
            <a:r>
              <a:rPr sz="1636" b="1" dirty="0">
                <a:latin typeface="Calibri"/>
                <a:cs typeface="Calibri"/>
              </a:rPr>
              <a:t>mistreatment</a:t>
            </a:r>
            <a:r>
              <a:rPr sz="1636" b="1" spc="-27" dirty="0">
                <a:latin typeface="Calibri"/>
                <a:cs typeface="Calibri"/>
              </a:rPr>
              <a:t> </a:t>
            </a:r>
            <a:r>
              <a:rPr sz="1636" dirty="0">
                <a:latin typeface="Calibri"/>
                <a:cs typeface="Calibri"/>
              </a:rPr>
              <a:t>at</a:t>
            </a:r>
            <a:r>
              <a:rPr sz="1636" spc="-41" dirty="0">
                <a:latin typeface="Calibri"/>
                <a:cs typeface="Calibri"/>
              </a:rPr>
              <a:t> </a:t>
            </a:r>
            <a:r>
              <a:rPr sz="1636" spc="-7" dirty="0">
                <a:latin typeface="Calibri"/>
                <a:cs typeface="Calibri"/>
              </a:rPr>
              <a:t>work.</a:t>
            </a:r>
            <a:endParaRPr sz="1636">
              <a:latin typeface="Calibri"/>
              <a:cs typeface="Calibri"/>
            </a:endParaRPr>
          </a:p>
          <a:p>
            <a:pPr>
              <a:spcBef>
                <a:spcPts val="3"/>
              </a:spcBef>
              <a:buClr>
                <a:srgbClr val="FF66FF"/>
              </a:buClr>
              <a:buFont typeface="Arial"/>
              <a:buChar char="•"/>
            </a:pPr>
            <a:endParaRPr sz="2250">
              <a:latin typeface="Calibri"/>
              <a:cs typeface="Calibri"/>
            </a:endParaRPr>
          </a:p>
          <a:p>
            <a:pPr marL="164518" marR="138109" indent="-155859">
              <a:buClr>
                <a:srgbClr val="FF66FF"/>
              </a:buClr>
              <a:buFont typeface="Arial"/>
              <a:buChar char="•"/>
              <a:tabLst>
                <a:tab pos="164518" algn="l"/>
              </a:tabLst>
            </a:pPr>
            <a:r>
              <a:rPr sz="1636" b="1" dirty="0">
                <a:solidFill>
                  <a:srgbClr val="B100B1"/>
                </a:solidFill>
                <a:latin typeface="Calibri"/>
                <a:cs typeface="Calibri"/>
              </a:rPr>
              <a:t>29%</a:t>
            </a:r>
            <a:r>
              <a:rPr sz="1636" b="1" spc="-24" dirty="0">
                <a:solidFill>
                  <a:srgbClr val="B100B1"/>
                </a:solidFill>
                <a:latin typeface="Calibri"/>
                <a:cs typeface="Calibri"/>
              </a:rPr>
              <a:t> </a:t>
            </a:r>
            <a:r>
              <a:rPr sz="1636" dirty="0">
                <a:latin typeface="Calibri"/>
                <a:cs typeface="Calibri"/>
              </a:rPr>
              <a:t>of</a:t>
            </a:r>
            <a:r>
              <a:rPr sz="1636" spc="-24" dirty="0">
                <a:latin typeface="Calibri"/>
                <a:cs typeface="Calibri"/>
              </a:rPr>
              <a:t> </a:t>
            </a:r>
            <a:r>
              <a:rPr sz="1636" dirty="0">
                <a:latin typeface="Calibri"/>
                <a:cs typeface="Calibri"/>
              </a:rPr>
              <a:t>the</a:t>
            </a:r>
            <a:r>
              <a:rPr sz="1636" spc="-20" dirty="0">
                <a:latin typeface="Calibri"/>
                <a:cs typeface="Calibri"/>
              </a:rPr>
              <a:t> </a:t>
            </a:r>
            <a:r>
              <a:rPr sz="1636" dirty="0">
                <a:latin typeface="Calibri"/>
                <a:cs typeface="Calibri"/>
              </a:rPr>
              <a:t>transgender</a:t>
            </a:r>
            <a:r>
              <a:rPr sz="1636" spc="-27" dirty="0">
                <a:latin typeface="Calibri"/>
                <a:cs typeface="Calibri"/>
              </a:rPr>
              <a:t> </a:t>
            </a:r>
            <a:r>
              <a:rPr sz="1636" dirty="0">
                <a:latin typeface="Calibri"/>
                <a:cs typeface="Calibri"/>
              </a:rPr>
              <a:t>population</a:t>
            </a:r>
            <a:r>
              <a:rPr sz="1636" spc="-20" dirty="0">
                <a:latin typeface="Calibri"/>
                <a:cs typeface="Calibri"/>
              </a:rPr>
              <a:t> </a:t>
            </a:r>
            <a:r>
              <a:rPr sz="1636" dirty="0">
                <a:latin typeface="Calibri"/>
                <a:cs typeface="Calibri"/>
              </a:rPr>
              <a:t>lives</a:t>
            </a:r>
            <a:r>
              <a:rPr sz="1636" spc="-24" dirty="0">
                <a:latin typeface="Calibri"/>
                <a:cs typeface="Calibri"/>
              </a:rPr>
              <a:t> </a:t>
            </a:r>
            <a:r>
              <a:rPr sz="1636" dirty="0">
                <a:latin typeface="Calibri"/>
                <a:cs typeface="Calibri"/>
              </a:rPr>
              <a:t>in</a:t>
            </a:r>
            <a:r>
              <a:rPr sz="1636" spc="-14" dirty="0">
                <a:latin typeface="Calibri"/>
                <a:cs typeface="Calibri"/>
              </a:rPr>
              <a:t> </a:t>
            </a:r>
            <a:r>
              <a:rPr sz="1636" b="1" dirty="0">
                <a:latin typeface="Calibri"/>
                <a:cs typeface="Calibri"/>
              </a:rPr>
              <a:t>poverty</a:t>
            </a:r>
            <a:r>
              <a:rPr sz="1636" dirty="0">
                <a:latin typeface="Calibri"/>
                <a:cs typeface="Calibri"/>
              </a:rPr>
              <a:t>,</a:t>
            </a:r>
            <a:r>
              <a:rPr sz="1636" spc="-17" dirty="0">
                <a:latin typeface="Calibri"/>
                <a:cs typeface="Calibri"/>
              </a:rPr>
              <a:t> 2x </a:t>
            </a:r>
            <a:r>
              <a:rPr sz="1636" dirty="0">
                <a:latin typeface="Calibri"/>
                <a:cs typeface="Calibri"/>
              </a:rPr>
              <a:t>the</a:t>
            </a:r>
            <a:r>
              <a:rPr sz="1636" spc="-14" dirty="0">
                <a:latin typeface="Calibri"/>
                <a:cs typeface="Calibri"/>
              </a:rPr>
              <a:t> </a:t>
            </a:r>
            <a:r>
              <a:rPr sz="1636" dirty="0">
                <a:latin typeface="Calibri"/>
                <a:cs typeface="Calibri"/>
              </a:rPr>
              <a:t>national</a:t>
            </a:r>
            <a:r>
              <a:rPr sz="1636" spc="-20" dirty="0">
                <a:latin typeface="Calibri"/>
                <a:cs typeface="Calibri"/>
              </a:rPr>
              <a:t> </a:t>
            </a:r>
            <a:r>
              <a:rPr sz="1636" spc="-7" dirty="0">
                <a:latin typeface="Calibri"/>
                <a:cs typeface="Calibri"/>
              </a:rPr>
              <a:t>average.</a:t>
            </a:r>
            <a:endParaRPr sz="1636">
              <a:latin typeface="Calibri"/>
              <a:cs typeface="Calibri"/>
            </a:endParaRPr>
          </a:p>
          <a:p>
            <a:pPr>
              <a:spcBef>
                <a:spcPts val="3"/>
              </a:spcBef>
              <a:buClr>
                <a:srgbClr val="FF66FF"/>
              </a:buClr>
              <a:buFont typeface="Arial"/>
              <a:buChar char="•"/>
            </a:pPr>
            <a:endParaRPr sz="2250">
              <a:latin typeface="Calibri"/>
              <a:cs typeface="Calibri"/>
            </a:endParaRPr>
          </a:p>
          <a:p>
            <a:pPr marL="164518" marR="618676" indent="-155859">
              <a:buClr>
                <a:srgbClr val="FF66FF"/>
              </a:buClr>
              <a:buFont typeface="Arial"/>
              <a:buChar char="•"/>
              <a:tabLst>
                <a:tab pos="164518" algn="l"/>
              </a:tabLst>
            </a:pPr>
            <a:r>
              <a:rPr sz="1636" dirty="0">
                <a:latin typeface="Calibri"/>
                <a:cs typeface="Calibri"/>
              </a:rPr>
              <a:t>The</a:t>
            </a:r>
            <a:r>
              <a:rPr sz="1636" spc="-24" dirty="0">
                <a:latin typeface="Calibri"/>
                <a:cs typeface="Calibri"/>
              </a:rPr>
              <a:t> </a:t>
            </a:r>
            <a:r>
              <a:rPr sz="1636" b="1" dirty="0">
                <a:latin typeface="Calibri"/>
                <a:cs typeface="Calibri"/>
              </a:rPr>
              <a:t>unemployment</a:t>
            </a:r>
            <a:r>
              <a:rPr sz="1636" b="1" spc="-24" dirty="0">
                <a:latin typeface="Calibri"/>
                <a:cs typeface="Calibri"/>
              </a:rPr>
              <a:t> </a:t>
            </a:r>
            <a:r>
              <a:rPr sz="1636" dirty="0">
                <a:latin typeface="Calibri"/>
                <a:cs typeface="Calibri"/>
              </a:rPr>
              <a:t>rate</a:t>
            </a:r>
            <a:r>
              <a:rPr sz="1636" spc="-27" dirty="0">
                <a:latin typeface="Calibri"/>
                <a:cs typeface="Calibri"/>
              </a:rPr>
              <a:t> </a:t>
            </a:r>
            <a:r>
              <a:rPr sz="1636" dirty="0">
                <a:latin typeface="Calibri"/>
                <a:cs typeface="Calibri"/>
              </a:rPr>
              <a:t>among</a:t>
            </a:r>
            <a:r>
              <a:rPr sz="1636" spc="-37" dirty="0">
                <a:latin typeface="Calibri"/>
                <a:cs typeface="Calibri"/>
              </a:rPr>
              <a:t> </a:t>
            </a:r>
            <a:r>
              <a:rPr sz="1636" dirty="0">
                <a:latin typeface="Calibri"/>
                <a:cs typeface="Calibri"/>
              </a:rPr>
              <a:t>the</a:t>
            </a:r>
            <a:r>
              <a:rPr sz="1636" spc="-20" dirty="0">
                <a:latin typeface="Calibri"/>
                <a:cs typeface="Calibri"/>
              </a:rPr>
              <a:t> </a:t>
            </a:r>
            <a:r>
              <a:rPr sz="1636" spc="-7" dirty="0">
                <a:latin typeface="Calibri"/>
                <a:cs typeface="Calibri"/>
              </a:rPr>
              <a:t>transgender </a:t>
            </a:r>
            <a:r>
              <a:rPr sz="1636" dirty="0">
                <a:latin typeface="Calibri"/>
                <a:cs typeface="Calibri"/>
              </a:rPr>
              <a:t>population</a:t>
            </a:r>
            <a:r>
              <a:rPr sz="1636" spc="-24" dirty="0">
                <a:latin typeface="Calibri"/>
                <a:cs typeface="Calibri"/>
              </a:rPr>
              <a:t> </a:t>
            </a:r>
            <a:r>
              <a:rPr sz="1636" dirty="0">
                <a:latin typeface="Calibri"/>
                <a:cs typeface="Calibri"/>
              </a:rPr>
              <a:t>is</a:t>
            </a:r>
            <a:r>
              <a:rPr sz="1636" spc="-31" dirty="0">
                <a:latin typeface="Calibri"/>
                <a:cs typeface="Calibri"/>
              </a:rPr>
              <a:t> </a:t>
            </a:r>
            <a:r>
              <a:rPr sz="1636" b="1" dirty="0">
                <a:solidFill>
                  <a:srgbClr val="B100B1"/>
                </a:solidFill>
                <a:latin typeface="Calibri"/>
                <a:cs typeface="Calibri"/>
              </a:rPr>
              <a:t>15%</a:t>
            </a:r>
            <a:r>
              <a:rPr sz="1636" b="1" dirty="0">
                <a:latin typeface="Calibri"/>
                <a:cs typeface="Calibri"/>
              </a:rPr>
              <a:t>,</a:t>
            </a:r>
            <a:r>
              <a:rPr sz="1636" b="1" spc="-10" dirty="0">
                <a:latin typeface="Calibri"/>
                <a:cs typeface="Calibri"/>
              </a:rPr>
              <a:t> </a:t>
            </a:r>
            <a:r>
              <a:rPr sz="1636" dirty="0">
                <a:latin typeface="Calibri"/>
                <a:cs typeface="Calibri"/>
              </a:rPr>
              <a:t>3x</a:t>
            </a:r>
            <a:r>
              <a:rPr sz="1636" spc="-24" dirty="0">
                <a:latin typeface="Calibri"/>
                <a:cs typeface="Calibri"/>
              </a:rPr>
              <a:t> </a:t>
            </a:r>
            <a:r>
              <a:rPr sz="1636" dirty="0">
                <a:latin typeface="Calibri"/>
                <a:cs typeface="Calibri"/>
              </a:rPr>
              <a:t>national</a:t>
            </a:r>
            <a:r>
              <a:rPr sz="1636" spc="-10" dirty="0">
                <a:latin typeface="Calibri"/>
                <a:cs typeface="Calibri"/>
              </a:rPr>
              <a:t> </a:t>
            </a:r>
            <a:r>
              <a:rPr sz="1636" spc="-7" dirty="0">
                <a:latin typeface="Calibri"/>
                <a:cs typeface="Calibri"/>
              </a:rPr>
              <a:t>average.</a:t>
            </a:r>
            <a:endParaRPr sz="1636">
              <a:latin typeface="Calibri"/>
              <a:cs typeface="Calibri"/>
            </a:endParaRPr>
          </a:p>
          <a:p>
            <a:pPr>
              <a:spcBef>
                <a:spcPts val="3"/>
              </a:spcBef>
              <a:buClr>
                <a:srgbClr val="FF66FF"/>
              </a:buClr>
              <a:buFont typeface="Arial"/>
              <a:buChar char="•"/>
            </a:pPr>
            <a:endParaRPr sz="2250">
              <a:latin typeface="Calibri"/>
              <a:cs typeface="Calibri"/>
            </a:endParaRPr>
          </a:p>
          <a:p>
            <a:pPr marL="164518" marR="3464" indent="-155859">
              <a:buClr>
                <a:srgbClr val="FF66FF"/>
              </a:buClr>
              <a:buFont typeface="Arial"/>
              <a:buChar char="•"/>
              <a:tabLst>
                <a:tab pos="164518" algn="l"/>
              </a:tabLst>
            </a:pPr>
            <a:r>
              <a:rPr sz="1636" b="1" dirty="0">
                <a:solidFill>
                  <a:srgbClr val="B100B1"/>
                </a:solidFill>
                <a:latin typeface="Calibri"/>
                <a:cs typeface="Calibri"/>
              </a:rPr>
              <a:t>40%</a:t>
            </a:r>
            <a:r>
              <a:rPr sz="1636" b="1" spc="-41" dirty="0">
                <a:solidFill>
                  <a:srgbClr val="B100B1"/>
                </a:solidFill>
                <a:latin typeface="Calibri"/>
                <a:cs typeface="Calibri"/>
              </a:rPr>
              <a:t> </a:t>
            </a:r>
            <a:r>
              <a:rPr sz="1636" dirty="0">
                <a:latin typeface="Calibri"/>
                <a:cs typeface="Calibri"/>
              </a:rPr>
              <a:t>of</a:t>
            </a:r>
            <a:r>
              <a:rPr sz="1636" spc="-34" dirty="0">
                <a:latin typeface="Calibri"/>
                <a:cs typeface="Calibri"/>
              </a:rPr>
              <a:t> </a:t>
            </a:r>
            <a:r>
              <a:rPr sz="1636" dirty="0">
                <a:latin typeface="Calibri"/>
                <a:cs typeface="Calibri"/>
              </a:rPr>
              <a:t>trans</a:t>
            </a:r>
            <a:r>
              <a:rPr sz="1636" spc="-27" dirty="0">
                <a:latin typeface="Calibri"/>
                <a:cs typeface="Calibri"/>
              </a:rPr>
              <a:t> </a:t>
            </a:r>
            <a:r>
              <a:rPr sz="1636" dirty="0">
                <a:latin typeface="Calibri"/>
                <a:cs typeface="Calibri"/>
              </a:rPr>
              <a:t>individuals</a:t>
            </a:r>
            <a:r>
              <a:rPr sz="1636" spc="-37" dirty="0">
                <a:latin typeface="Calibri"/>
                <a:cs typeface="Calibri"/>
              </a:rPr>
              <a:t> </a:t>
            </a:r>
            <a:r>
              <a:rPr sz="1636" dirty="0">
                <a:latin typeface="Calibri"/>
                <a:cs typeface="Calibri"/>
              </a:rPr>
              <a:t>have</a:t>
            </a:r>
            <a:r>
              <a:rPr sz="1636" spc="-20" dirty="0">
                <a:latin typeface="Calibri"/>
                <a:cs typeface="Calibri"/>
              </a:rPr>
              <a:t> </a:t>
            </a:r>
            <a:r>
              <a:rPr sz="1636" b="1" dirty="0">
                <a:latin typeface="Calibri"/>
                <a:cs typeface="Calibri"/>
              </a:rPr>
              <a:t>attempted</a:t>
            </a:r>
            <a:r>
              <a:rPr sz="1636" b="1" spc="-14" dirty="0">
                <a:latin typeface="Calibri"/>
                <a:cs typeface="Calibri"/>
              </a:rPr>
              <a:t> </a:t>
            </a:r>
            <a:r>
              <a:rPr sz="1636" b="1" dirty="0">
                <a:latin typeface="Calibri"/>
                <a:cs typeface="Calibri"/>
              </a:rPr>
              <a:t>suicide</a:t>
            </a:r>
            <a:r>
              <a:rPr sz="1636" b="1" spc="-31" dirty="0">
                <a:latin typeface="Calibri"/>
                <a:cs typeface="Calibri"/>
              </a:rPr>
              <a:t> </a:t>
            </a:r>
            <a:r>
              <a:rPr sz="1636" dirty="0">
                <a:latin typeface="Calibri"/>
                <a:cs typeface="Calibri"/>
              </a:rPr>
              <a:t>in</a:t>
            </a:r>
            <a:r>
              <a:rPr sz="1636" spc="-27" dirty="0">
                <a:latin typeface="Calibri"/>
                <a:cs typeface="Calibri"/>
              </a:rPr>
              <a:t> </a:t>
            </a:r>
            <a:r>
              <a:rPr sz="1636" spc="-7" dirty="0">
                <a:latin typeface="Calibri"/>
                <a:cs typeface="Calibri"/>
              </a:rPr>
              <a:t>their </a:t>
            </a:r>
            <a:r>
              <a:rPr sz="1636" dirty="0">
                <a:latin typeface="Calibri"/>
                <a:cs typeface="Calibri"/>
              </a:rPr>
              <a:t>lifetime,</a:t>
            </a:r>
            <a:r>
              <a:rPr sz="1636" spc="-48" dirty="0">
                <a:latin typeface="Calibri"/>
                <a:cs typeface="Calibri"/>
              </a:rPr>
              <a:t> </a:t>
            </a:r>
            <a:r>
              <a:rPr sz="1636" b="1" dirty="0">
                <a:latin typeface="Calibri"/>
                <a:cs typeface="Calibri"/>
              </a:rPr>
              <a:t>9x</a:t>
            </a:r>
            <a:r>
              <a:rPr sz="1636" b="1" spc="-41" dirty="0">
                <a:latin typeface="Calibri"/>
                <a:cs typeface="Calibri"/>
              </a:rPr>
              <a:t> </a:t>
            </a:r>
            <a:r>
              <a:rPr sz="1636" dirty="0">
                <a:latin typeface="Calibri"/>
                <a:cs typeface="Calibri"/>
              </a:rPr>
              <a:t>the</a:t>
            </a:r>
            <a:r>
              <a:rPr sz="1636" spc="-34" dirty="0">
                <a:latin typeface="Calibri"/>
                <a:cs typeface="Calibri"/>
              </a:rPr>
              <a:t> </a:t>
            </a:r>
            <a:r>
              <a:rPr sz="1636" dirty="0">
                <a:latin typeface="Calibri"/>
                <a:cs typeface="Calibri"/>
              </a:rPr>
              <a:t>national</a:t>
            </a:r>
            <a:r>
              <a:rPr sz="1636" spc="-48" dirty="0">
                <a:latin typeface="Calibri"/>
                <a:cs typeface="Calibri"/>
              </a:rPr>
              <a:t> </a:t>
            </a:r>
            <a:r>
              <a:rPr sz="1636" dirty="0">
                <a:latin typeface="Calibri"/>
                <a:cs typeface="Calibri"/>
              </a:rPr>
              <a:t>average</a:t>
            </a:r>
            <a:r>
              <a:rPr sz="1636" spc="-31" dirty="0">
                <a:latin typeface="Calibri"/>
                <a:cs typeface="Calibri"/>
              </a:rPr>
              <a:t> </a:t>
            </a:r>
            <a:r>
              <a:rPr sz="1636" spc="-7" dirty="0">
                <a:latin typeface="Calibri"/>
                <a:cs typeface="Calibri"/>
              </a:rPr>
              <a:t>(4.6%)</a:t>
            </a:r>
            <a:endParaRPr sz="1636">
              <a:latin typeface="Calibri"/>
              <a:cs typeface="Calibri"/>
            </a:endParaRPr>
          </a:p>
        </p:txBody>
      </p:sp>
      <p:sp>
        <p:nvSpPr>
          <p:cNvPr id="4" name="object 4"/>
          <p:cNvSpPr txBox="1"/>
          <p:nvPr/>
        </p:nvSpPr>
        <p:spPr>
          <a:xfrm>
            <a:off x="3461142" y="4381292"/>
            <a:ext cx="1276350" cy="134612"/>
          </a:xfrm>
          <a:prstGeom prst="rect">
            <a:avLst/>
          </a:prstGeom>
        </p:spPr>
        <p:txBody>
          <a:bodyPr vert="horz" wrap="square" lIns="0" tIns="8659" rIns="0" bIns="0" rtlCol="0">
            <a:spAutoFit/>
          </a:bodyPr>
          <a:lstStyle/>
          <a:p>
            <a:pPr marL="8659">
              <a:spcBef>
                <a:spcPts val="68"/>
              </a:spcBef>
            </a:pPr>
            <a:r>
              <a:rPr sz="818" i="1" dirty="0">
                <a:latin typeface="Calibri"/>
                <a:cs typeface="Calibri"/>
              </a:rPr>
              <a:t>NCTE</a:t>
            </a:r>
            <a:r>
              <a:rPr sz="818" i="1" spc="-7" dirty="0">
                <a:latin typeface="Calibri"/>
                <a:cs typeface="Calibri"/>
              </a:rPr>
              <a:t> </a:t>
            </a:r>
            <a:r>
              <a:rPr sz="818" i="1" dirty="0">
                <a:latin typeface="Calibri"/>
                <a:cs typeface="Calibri"/>
              </a:rPr>
              <a:t>U.S.</a:t>
            </a:r>
            <a:r>
              <a:rPr sz="818" i="1" spc="-10" dirty="0">
                <a:latin typeface="Calibri"/>
                <a:cs typeface="Calibri"/>
              </a:rPr>
              <a:t> </a:t>
            </a:r>
            <a:r>
              <a:rPr sz="818" i="1" spc="-7" dirty="0">
                <a:latin typeface="Calibri"/>
                <a:cs typeface="Calibri"/>
              </a:rPr>
              <a:t>Transgender</a:t>
            </a:r>
            <a:r>
              <a:rPr sz="818" i="1" spc="-14" dirty="0">
                <a:latin typeface="Calibri"/>
                <a:cs typeface="Calibri"/>
              </a:rPr>
              <a:t> </a:t>
            </a:r>
            <a:r>
              <a:rPr sz="818" i="1" spc="-7" dirty="0">
                <a:latin typeface="Calibri"/>
                <a:cs typeface="Calibri"/>
              </a:rPr>
              <a:t>Survey</a:t>
            </a:r>
            <a:endParaRPr sz="818">
              <a:latin typeface="Calibri"/>
              <a:cs typeface="Calibri"/>
            </a:endParaRPr>
          </a:p>
        </p:txBody>
      </p:sp>
    </p:spTree>
    <p:extLst>
      <p:ext uri="{BB962C8B-B14F-4D97-AF65-F5344CB8AC3E}">
        <p14:creationId xmlns:p14="http://schemas.microsoft.com/office/powerpoint/2010/main" val="543524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62091" y="338841"/>
            <a:ext cx="7746000" cy="566162"/>
          </a:xfrm>
          <a:prstGeom prst="rect">
            <a:avLst/>
          </a:prstGeom>
        </p:spPr>
        <p:txBody>
          <a:bodyPr spcFirstLastPara="1" vert="horz" wrap="square" lIns="0" tIns="215437" rIns="0" bIns="0" rtlCol="0" anchor="t" anchorCtr="0">
            <a:spAutoFit/>
          </a:bodyPr>
          <a:lstStyle/>
          <a:p>
            <a:pPr marL="230759">
              <a:spcBef>
                <a:spcPts val="72"/>
              </a:spcBef>
            </a:pPr>
            <a:r>
              <a:rPr sz="2182" b="1" spc="-72" dirty="0"/>
              <a:t>Individuals</a:t>
            </a:r>
            <a:r>
              <a:rPr sz="2182" b="1" spc="-75" dirty="0"/>
              <a:t> </a:t>
            </a:r>
            <a:r>
              <a:rPr sz="2182" b="1" spc="-68" dirty="0"/>
              <a:t>Experiencing</a:t>
            </a:r>
            <a:r>
              <a:rPr sz="2182" b="1" spc="-85" dirty="0"/>
              <a:t> </a:t>
            </a:r>
            <a:r>
              <a:rPr sz="2182" b="1" spc="-55" dirty="0"/>
              <a:t>Homelessness</a:t>
            </a:r>
            <a:endParaRPr sz="2182"/>
          </a:p>
        </p:txBody>
      </p:sp>
      <p:sp>
        <p:nvSpPr>
          <p:cNvPr id="3" name="object 3"/>
          <p:cNvSpPr txBox="1"/>
          <p:nvPr/>
        </p:nvSpPr>
        <p:spPr>
          <a:xfrm>
            <a:off x="3422073" y="1071960"/>
            <a:ext cx="4976813" cy="3170687"/>
          </a:xfrm>
          <a:prstGeom prst="rect">
            <a:avLst/>
          </a:prstGeom>
        </p:spPr>
        <p:txBody>
          <a:bodyPr vert="horz" wrap="square" lIns="0" tIns="9092" rIns="0" bIns="0" rtlCol="0">
            <a:spAutoFit/>
          </a:bodyPr>
          <a:lstStyle/>
          <a:p>
            <a:pPr marL="164518" indent="-155859">
              <a:lnSpc>
                <a:spcPts val="1254"/>
              </a:lnSpc>
              <a:spcBef>
                <a:spcPts val="72"/>
              </a:spcBef>
              <a:buClr>
                <a:srgbClr val="FF66FF"/>
              </a:buClr>
              <a:buFont typeface="Arial"/>
              <a:buChar char="•"/>
              <a:tabLst>
                <a:tab pos="164085" algn="l"/>
                <a:tab pos="164518" algn="l"/>
              </a:tabLst>
            </a:pPr>
            <a:r>
              <a:rPr sz="1159" dirty="0">
                <a:latin typeface="Calibri"/>
                <a:cs typeface="Calibri"/>
              </a:rPr>
              <a:t>Nearly</a:t>
            </a:r>
            <a:r>
              <a:rPr sz="1159" spc="-34" dirty="0">
                <a:latin typeface="Calibri"/>
                <a:cs typeface="Calibri"/>
              </a:rPr>
              <a:t> </a:t>
            </a:r>
            <a:r>
              <a:rPr sz="1159" spc="-7" dirty="0">
                <a:latin typeface="Calibri"/>
                <a:cs typeface="Calibri"/>
              </a:rPr>
              <a:t>one-</a:t>
            </a:r>
            <a:r>
              <a:rPr sz="1159" dirty="0">
                <a:latin typeface="Calibri"/>
                <a:cs typeface="Calibri"/>
              </a:rPr>
              <a:t>third,</a:t>
            </a:r>
            <a:r>
              <a:rPr sz="1159" spc="-24" dirty="0">
                <a:latin typeface="Calibri"/>
                <a:cs typeface="Calibri"/>
              </a:rPr>
              <a:t> </a:t>
            </a:r>
            <a:r>
              <a:rPr sz="1159" b="1" dirty="0">
                <a:solidFill>
                  <a:srgbClr val="B100B1"/>
                </a:solidFill>
                <a:latin typeface="Calibri"/>
                <a:cs typeface="Calibri"/>
              </a:rPr>
              <a:t>30%</a:t>
            </a:r>
            <a:r>
              <a:rPr sz="1159" dirty="0">
                <a:latin typeface="Calibri"/>
                <a:cs typeface="Calibri"/>
              </a:rPr>
              <a:t>,</a:t>
            </a:r>
            <a:r>
              <a:rPr sz="1159" spc="-17" dirty="0">
                <a:latin typeface="Calibri"/>
                <a:cs typeface="Calibri"/>
              </a:rPr>
              <a:t> </a:t>
            </a:r>
            <a:r>
              <a:rPr sz="1159" dirty="0">
                <a:latin typeface="Calibri"/>
                <a:cs typeface="Calibri"/>
              </a:rPr>
              <a:t>of</a:t>
            </a:r>
            <a:r>
              <a:rPr sz="1159" spc="-3" dirty="0">
                <a:latin typeface="Calibri"/>
                <a:cs typeface="Calibri"/>
              </a:rPr>
              <a:t> </a:t>
            </a:r>
            <a:r>
              <a:rPr sz="1159" dirty="0">
                <a:latin typeface="Calibri"/>
                <a:cs typeface="Calibri"/>
              </a:rPr>
              <a:t>the</a:t>
            </a:r>
            <a:r>
              <a:rPr sz="1159" spc="-10" dirty="0">
                <a:latin typeface="Calibri"/>
                <a:cs typeface="Calibri"/>
              </a:rPr>
              <a:t> </a:t>
            </a:r>
            <a:r>
              <a:rPr sz="1159" dirty="0">
                <a:latin typeface="Calibri"/>
                <a:cs typeface="Calibri"/>
              </a:rPr>
              <a:t>transgender</a:t>
            </a:r>
            <a:r>
              <a:rPr sz="1159" spc="-7" dirty="0">
                <a:latin typeface="Calibri"/>
                <a:cs typeface="Calibri"/>
              </a:rPr>
              <a:t> individuals</a:t>
            </a:r>
            <a:r>
              <a:rPr sz="1159" spc="-34" dirty="0">
                <a:latin typeface="Calibri"/>
                <a:cs typeface="Calibri"/>
              </a:rPr>
              <a:t> </a:t>
            </a:r>
            <a:r>
              <a:rPr sz="1159" dirty="0">
                <a:latin typeface="Calibri"/>
                <a:cs typeface="Calibri"/>
              </a:rPr>
              <a:t>report</a:t>
            </a:r>
            <a:r>
              <a:rPr sz="1159" spc="-27" dirty="0">
                <a:latin typeface="Calibri"/>
                <a:cs typeface="Calibri"/>
              </a:rPr>
              <a:t> </a:t>
            </a:r>
            <a:r>
              <a:rPr sz="1159" spc="-7" dirty="0">
                <a:latin typeface="Calibri"/>
                <a:cs typeface="Calibri"/>
              </a:rPr>
              <a:t>experiencing</a:t>
            </a:r>
            <a:endParaRPr sz="1159">
              <a:latin typeface="Calibri"/>
              <a:cs typeface="Calibri"/>
            </a:endParaRPr>
          </a:p>
          <a:p>
            <a:pPr marL="164518">
              <a:lnSpc>
                <a:spcPts val="1254"/>
              </a:lnSpc>
            </a:pPr>
            <a:r>
              <a:rPr sz="1159" b="1" spc="-7" dirty="0">
                <a:latin typeface="Calibri"/>
                <a:cs typeface="Calibri"/>
              </a:rPr>
              <a:t>homelessness</a:t>
            </a:r>
            <a:r>
              <a:rPr sz="1159" spc="-7" dirty="0">
                <a:latin typeface="Calibri"/>
                <a:cs typeface="Calibri"/>
              </a:rPr>
              <a:t>.</a:t>
            </a:r>
            <a:endParaRPr sz="1159">
              <a:latin typeface="Calibri"/>
              <a:cs typeface="Calibri"/>
            </a:endParaRPr>
          </a:p>
          <a:p>
            <a:pPr>
              <a:spcBef>
                <a:spcPts val="17"/>
              </a:spcBef>
            </a:pPr>
            <a:endParaRPr sz="1125">
              <a:latin typeface="Calibri"/>
              <a:cs typeface="Calibri"/>
            </a:endParaRPr>
          </a:p>
          <a:p>
            <a:pPr marL="164518" indent="-155859">
              <a:buClr>
                <a:srgbClr val="FF66FF"/>
              </a:buClr>
              <a:buFont typeface="Arial"/>
              <a:buChar char="•"/>
              <a:tabLst>
                <a:tab pos="164085" algn="l"/>
                <a:tab pos="164518" algn="l"/>
              </a:tabLst>
            </a:pPr>
            <a:r>
              <a:rPr sz="1159" dirty="0">
                <a:latin typeface="Calibri"/>
                <a:cs typeface="Calibri"/>
              </a:rPr>
              <a:t>Among</a:t>
            </a:r>
            <a:r>
              <a:rPr sz="1159" spc="-14" dirty="0">
                <a:latin typeface="Calibri"/>
                <a:cs typeface="Calibri"/>
              </a:rPr>
              <a:t> </a:t>
            </a:r>
            <a:r>
              <a:rPr sz="1159" spc="-7" dirty="0">
                <a:latin typeface="Calibri"/>
                <a:cs typeface="Calibri"/>
              </a:rPr>
              <a:t>transgender</a:t>
            </a:r>
            <a:r>
              <a:rPr sz="1159" spc="-31" dirty="0">
                <a:latin typeface="Calibri"/>
                <a:cs typeface="Calibri"/>
              </a:rPr>
              <a:t> </a:t>
            </a:r>
            <a:r>
              <a:rPr sz="1159" dirty="0">
                <a:latin typeface="Calibri"/>
                <a:cs typeface="Calibri"/>
              </a:rPr>
              <a:t>individuals</a:t>
            </a:r>
            <a:r>
              <a:rPr sz="1159" spc="-10" dirty="0">
                <a:latin typeface="Calibri"/>
                <a:cs typeface="Calibri"/>
              </a:rPr>
              <a:t> </a:t>
            </a:r>
            <a:r>
              <a:rPr sz="1159" b="1" dirty="0">
                <a:solidFill>
                  <a:srgbClr val="B100B1"/>
                </a:solidFill>
                <a:latin typeface="Calibri"/>
                <a:cs typeface="Calibri"/>
              </a:rPr>
              <a:t>seeking</a:t>
            </a:r>
            <a:r>
              <a:rPr sz="1159" b="1" spc="-17" dirty="0">
                <a:solidFill>
                  <a:srgbClr val="B100B1"/>
                </a:solidFill>
                <a:latin typeface="Calibri"/>
                <a:cs typeface="Calibri"/>
              </a:rPr>
              <a:t> </a:t>
            </a:r>
            <a:r>
              <a:rPr sz="1159" b="1" spc="-7" dirty="0">
                <a:solidFill>
                  <a:srgbClr val="B100B1"/>
                </a:solidFill>
                <a:latin typeface="Calibri"/>
                <a:cs typeface="Calibri"/>
              </a:rPr>
              <a:t>emergency</a:t>
            </a:r>
            <a:r>
              <a:rPr sz="1159" b="1" spc="-24" dirty="0">
                <a:solidFill>
                  <a:srgbClr val="B100B1"/>
                </a:solidFill>
                <a:latin typeface="Calibri"/>
                <a:cs typeface="Calibri"/>
              </a:rPr>
              <a:t> </a:t>
            </a:r>
            <a:r>
              <a:rPr sz="1159" b="1" spc="-7" dirty="0">
                <a:solidFill>
                  <a:srgbClr val="B100B1"/>
                </a:solidFill>
                <a:latin typeface="Calibri"/>
                <a:cs typeface="Calibri"/>
              </a:rPr>
              <a:t>shelter</a:t>
            </a:r>
            <a:r>
              <a:rPr sz="1159" spc="-7" dirty="0">
                <a:latin typeface="Calibri"/>
                <a:cs typeface="Calibri"/>
              </a:rPr>
              <a:t>:</a:t>
            </a:r>
            <a:endParaRPr sz="1159">
              <a:latin typeface="Calibri"/>
              <a:cs typeface="Calibri"/>
            </a:endParaRPr>
          </a:p>
          <a:p>
            <a:pPr marL="616511" lvl="1" indent="-156292">
              <a:buClr>
                <a:srgbClr val="224170"/>
              </a:buClr>
              <a:buFont typeface="Arial"/>
              <a:buChar char="•"/>
              <a:tabLst>
                <a:tab pos="616511" algn="l"/>
                <a:tab pos="616944" algn="l"/>
              </a:tabLst>
            </a:pPr>
            <a:r>
              <a:rPr sz="1159" b="1" dirty="0">
                <a:solidFill>
                  <a:srgbClr val="2290FF"/>
                </a:solidFill>
                <a:latin typeface="Calibri"/>
                <a:cs typeface="Calibri"/>
              </a:rPr>
              <a:t>29%</a:t>
            </a:r>
            <a:r>
              <a:rPr sz="1159" b="1" spc="-31" dirty="0">
                <a:solidFill>
                  <a:srgbClr val="2290FF"/>
                </a:solidFill>
                <a:latin typeface="Calibri"/>
                <a:cs typeface="Calibri"/>
              </a:rPr>
              <a:t> </a:t>
            </a:r>
            <a:r>
              <a:rPr sz="1159" dirty="0">
                <a:latin typeface="Calibri"/>
                <a:cs typeface="Calibri"/>
              </a:rPr>
              <a:t>were</a:t>
            </a:r>
            <a:r>
              <a:rPr sz="1159" spc="-27" dirty="0">
                <a:latin typeface="Calibri"/>
                <a:cs typeface="Calibri"/>
              </a:rPr>
              <a:t> </a:t>
            </a:r>
            <a:r>
              <a:rPr sz="1159" dirty="0">
                <a:latin typeface="Calibri"/>
                <a:cs typeface="Calibri"/>
              </a:rPr>
              <a:t>turned</a:t>
            </a:r>
            <a:r>
              <a:rPr sz="1159" spc="-41" dirty="0">
                <a:latin typeface="Calibri"/>
                <a:cs typeface="Calibri"/>
              </a:rPr>
              <a:t> </a:t>
            </a:r>
            <a:r>
              <a:rPr sz="1159" dirty="0">
                <a:latin typeface="Calibri"/>
                <a:cs typeface="Calibri"/>
              </a:rPr>
              <a:t>away</a:t>
            </a:r>
            <a:r>
              <a:rPr sz="1159" spc="-14" dirty="0">
                <a:latin typeface="Calibri"/>
                <a:cs typeface="Calibri"/>
              </a:rPr>
              <a:t> </a:t>
            </a:r>
            <a:r>
              <a:rPr sz="1159" dirty="0">
                <a:latin typeface="Calibri"/>
                <a:cs typeface="Calibri"/>
              </a:rPr>
              <a:t>altogether</a:t>
            </a:r>
            <a:r>
              <a:rPr sz="1159" spc="-41" dirty="0">
                <a:latin typeface="Calibri"/>
                <a:cs typeface="Calibri"/>
              </a:rPr>
              <a:t> </a:t>
            </a:r>
            <a:r>
              <a:rPr sz="1159" dirty="0">
                <a:latin typeface="Calibri"/>
                <a:cs typeface="Calibri"/>
              </a:rPr>
              <a:t>(one</a:t>
            </a:r>
            <a:r>
              <a:rPr sz="1159" spc="-20" dirty="0">
                <a:latin typeface="Calibri"/>
                <a:cs typeface="Calibri"/>
              </a:rPr>
              <a:t> </a:t>
            </a:r>
            <a:r>
              <a:rPr sz="1159" dirty="0">
                <a:latin typeface="Calibri"/>
                <a:cs typeface="Calibri"/>
              </a:rPr>
              <a:t>in</a:t>
            </a:r>
            <a:r>
              <a:rPr sz="1159" spc="-27" dirty="0">
                <a:latin typeface="Calibri"/>
                <a:cs typeface="Calibri"/>
              </a:rPr>
              <a:t> </a:t>
            </a:r>
            <a:r>
              <a:rPr sz="1159" dirty="0">
                <a:latin typeface="Calibri"/>
                <a:cs typeface="Calibri"/>
              </a:rPr>
              <a:t>three</a:t>
            </a:r>
            <a:r>
              <a:rPr sz="1159" spc="-27" dirty="0">
                <a:latin typeface="Calibri"/>
                <a:cs typeface="Calibri"/>
              </a:rPr>
              <a:t> </a:t>
            </a:r>
            <a:r>
              <a:rPr sz="1159" spc="-7" dirty="0">
                <a:latin typeface="Calibri"/>
                <a:cs typeface="Calibri"/>
              </a:rPr>
              <a:t>people)</a:t>
            </a:r>
            <a:endParaRPr sz="1159">
              <a:latin typeface="Calibri"/>
              <a:cs typeface="Calibri"/>
            </a:endParaRPr>
          </a:p>
          <a:p>
            <a:pPr marL="616511" lvl="1" indent="-156292">
              <a:lnSpc>
                <a:spcPts val="1251"/>
              </a:lnSpc>
              <a:buClr>
                <a:srgbClr val="224170"/>
              </a:buClr>
              <a:buFont typeface="Arial"/>
              <a:buChar char="•"/>
              <a:tabLst>
                <a:tab pos="616511" algn="l"/>
                <a:tab pos="616944" algn="l"/>
              </a:tabLst>
            </a:pPr>
            <a:r>
              <a:rPr sz="1159" b="1" dirty="0">
                <a:solidFill>
                  <a:srgbClr val="2290FF"/>
                </a:solidFill>
                <a:latin typeface="Calibri"/>
                <a:cs typeface="Calibri"/>
              </a:rPr>
              <a:t>42%</a:t>
            </a:r>
            <a:r>
              <a:rPr sz="1159" b="1" spc="-27" dirty="0">
                <a:solidFill>
                  <a:srgbClr val="2290FF"/>
                </a:solidFill>
                <a:latin typeface="Calibri"/>
                <a:cs typeface="Calibri"/>
              </a:rPr>
              <a:t> </a:t>
            </a:r>
            <a:r>
              <a:rPr sz="1159" dirty="0">
                <a:latin typeface="Calibri"/>
                <a:cs typeface="Calibri"/>
              </a:rPr>
              <a:t>were</a:t>
            </a:r>
            <a:r>
              <a:rPr sz="1159" spc="-37" dirty="0">
                <a:latin typeface="Calibri"/>
                <a:cs typeface="Calibri"/>
              </a:rPr>
              <a:t> </a:t>
            </a:r>
            <a:r>
              <a:rPr sz="1159" dirty="0">
                <a:latin typeface="Calibri"/>
                <a:cs typeface="Calibri"/>
              </a:rPr>
              <a:t>forced</a:t>
            </a:r>
            <a:r>
              <a:rPr sz="1159" spc="-24" dirty="0">
                <a:latin typeface="Calibri"/>
                <a:cs typeface="Calibri"/>
              </a:rPr>
              <a:t> </a:t>
            </a:r>
            <a:r>
              <a:rPr sz="1159" dirty="0">
                <a:latin typeface="Calibri"/>
                <a:cs typeface="Calibri"/>
              </a:rPr>
              <a:t>to</a:t>
            </a:r>
            <a:r>
              <a:rPr sz="1159" spc="-20" dirty="0">
                <a:latin typeface="Calibri"/>
                <a:cs typeface="Calibri"/>
              </a:rPr>
              <a:t> </a:t>
            </a:r>
            <a:r>
              <a:rPr sz="1159" dirty="0">
                <a:latin typeface="Calibri"/>
                <a:cs typeface="Calibri"/>
              </a:rPr>
              <a:t>stay</a:t>
            </a:r>
            <a:r>
              <a:rPr sz="1159" spc="-17" dirty="0">
                <a:latin typeface="Calibri"/>
                <a:cs typeface="Calibri"/>
              </a:rPr>
              <a:t> </a:t>
            </a:r>
            <a:r>
              <a:rPr sz="1159" dirty="0">
                <a:latin typeface="Calibri"/>
                <a:cs typeface="Calibri"/>
              </a:rPr>
              <a:t>in</a:t>
            </a:r>
            <a:r>
              <a:rPr sz="1159" spc="-34" dirty="0">
                <a:latin typeface="Calibri"/>
                <a:cs typeface="Calibri"/>
              </a:rPr>
              <a:t> </a:t>
            </a:r>
            <a:r>
              <a:rPr sz="1159" dirty="0">
                <a:latin typeface="Calibri"/>
                <a:cs typeface="Calibri"/>
              </a:rPr>
              <a:t>shelters</a:t>
            </a:r>
            <a:r>
              <a:rPr sz="1159" spc="-41" dirty="0">
                <a:latin typeface="Calibri"/>
                <a:cs typeface="Calibri"/>
              </a:rPr>
              <a:t> </a:t>
            </a:r>
            <a:r>
              <a:rPr sz="1159" dirty="0">
                <a:latin typeface="Calibri"/>
                <a:cs typeface="Calibri"/>
              </a:rPr>
              <a:t>in</a:t>
            </a:r>
            <a:r>
              <a:rPr sz="1159" spc="-34" dirty="0">
                <a:latin typeface="Calibri"/>
                <a:cs typeface="Calibri"/>
              </a:rPr>
              <a:t> </a:t>
            </a:r>
            <a:r>
              <a:rPr sz="1159" dirty="0">
                <a:latin typeface="Calibri"/>
                <a:cs typeface="Calibri"/>
              </a:rPr>
              <a:t>accordance</a:t>
            </a:r>
            <a:r>
              <a:rPr sz="1159" spc="-34" dirty="0">
                <a:latin typeface="Calibri"/>
                <a:cs typeface="Calibri"/>
              </a:rPr>
              <a:t> </a:t>
            </a:r>
            <a:r>
              <a:rPr sz="1159" dirty="0">
                <a:latin typeface="Calibri"/>
                <a:cs typeface="Calibri"/>
              </a:rPr>
              <a:t>with</a:t>
            </a:r>
            <a:r>
              <a:rPr sz="1159" spc="-37" dirty="0">
                <a:latin typeface="Calibri"/>
                <a:cs typeface="Calibri"/>
              </a:rPr>
              <a:t> </a:t>
            </a:r>
            <a:r>
              <a:rPr sz="1159" dirty="0">
                <a:latin typeface="Calibri"/>
                <a:cs typeface="Calibri"/>
              </a:rPr>
              <a:t>their</a:t>
            </a:r>
            <a:r>
              <a:rPr sz="1159" spc="-34" dirty="0">
                <a:latin typeface="Calibri"/>
                <a:cs typeface="Calibri"/>
              </a:rPr>
              <a:t> </a:t>
            </a:r>
            <a:r>
              <a:rPr sz="1159" dirty="0">
                <a:latin typeface="Calibri"/>
                <a:cs typeface="Calibri"/>
              </a:rPr>
              <a:t>sex</a:t>
            </a:r>
            <a:r>
              <a:rPr sz="1159" spc="-34" dirty="0">
                <a:latin typeface="Calibri"/>
                <a:cs typeface="Calibri"/>
              </a:rPr>
              <a:t> </a:t>
            </a:r>
            <a:r>
              <a:rPr sz="1159" spc="-7" dirty="0">
                <a:latin typeface="Calibri"/>
                <a:cs typeface="Calibri"/>
              </a:rPr>
              <a:t>assigned</a:t>
            </a:r>
            <a:endParaRPr sz="1159">
              <a:latin typeface="Calibri"/>
              <a:cs typeface="Calibri"/>
            </a:endParaRPr>
          </a:p>
          <a:p>
            <a:pPr marL="616511">
              <a:lnSpc>
                <a:spcPts val="1251"/>
              </a:lnSpc>
            </a:pPr>
            <a:r>
              <a:rPr sz="1159" dirty="0">
                <a:latin typeface="Calibri"/>
                <a:cs typeface="Calibri"/>
              </a:rPr>
              <a:t>at</a:t>
            </a:r>
            <a:r>
              <a:rPr sz="1159" spc="-10" dirty="0">
                <a:latin typeface="Calibri"/>
                <a:cs typeface="Calibri"/>
              </a:rPr>
              <a:t> </a:t>
            </a:r>
            <a:r>
              <a:rPr sz="1159" spc="-7" dirty="0">
                <a:latin typeface="Calibri"/>
                <a:cs typeface="Calibri"/>
              </a:rPr>
              <a:t>birth</a:t>
            </a:r>
            <a:endParaRPr sz="1159">
              <a:latin typeface="Calibri"/>
              <a:cs typeface="Calibri"/>
            </a:endParaRPr>
          </a:p>
          <a:p>
            <a:pPr marL="616511" marR="91351" lvl="1" indent="-155859">
              <a:lnSpc>
                <a:spcPts val="1111"/>
              </a:lnSpc>
              <a:spcBef>
                <a:spcPts val="269"/>
              </a:spcBef>
              <a:buClr>
                <a:srgbClr val="224170"/>
              </a:buClr>
              <a:buFont typeface="Arial"/>
              <a:buChar char="•"/>
              <a:tabLst>
                <a:tab pos="616511" algn="l"/>
                <a:tab pos="616944" algn="l"/>
              </a:tabLst>
            </a:pPr>
            <a:r>
              <a:rPr sz="1159" b="1" dirty="0">
                <a:solidFill>
                  <a:srgbClr val="2290FF"/>
                </a:solidFill>
                <a:latin typeface="Calibri"/>
                <a:cs typeface="Calibri"/>
              </a:rPr>
              <a:t>55%</a:t>
            </a:r>
            <a:r>
              <a:rPr sz="1159" b="1" spc="-24" dirty="0">
                <a:solidFill>
                  <a:srgbClr val="2290FF"/>
                </a:solidFill>
                <a:latin typeface="Calibri"/>
                <a:cs typeface="Calibri"/>
              </a:rPr>
              <a:t> </a:t>
            </a:r>
            <a:r>
              <a:rPr sz="1159" dirty="0">
                <a:latin typeface="Calibri"/>
                <a:cs typeface="Calibri"/>
              </a:rPr>
              <a:t>of</a:t>
            </a:r>
            <a:r>
              <a:rPr sz="1159" spc="-3" dirty="0">
                <a:latin typeface="Calibri"/>
                <a:cs typeface="Calibri"/>
              </a:rPr>
              <a:t> </a:t>
            </a:r>
            <a:r>
              <a:rPr sz="1159" dirty="0">
                <a:latin typeface="Calibri"/>
                <a:cs typeface="Calibri"/>
              </a:rPr>
              <a:t>those</a:t>
            </a:r>
            <a:r>
              <a:rPr sz="1159" spc="-20" dirty="0">
                <a:latin typeface="Calibri"/>
                <a:cs typeface="Calibri"/>
              </a:rPr>
              <a:t> </a:t>
            </a:r>
            <a:r>
              <a:rPr sz="1159" dirty="0">
                <a:latin typeface="Calibri"/>
                <a:cs typeface="Calibri"/>
              </a:rPr>
              <a:t>trying</a:t>
            </a:r>
            <a:r>
              <a:rPr sz="1159" spc="-24" dirty="0">
                <a:latin typeface="Calibri"/>
                <a:cs typeface="Calibri"/>
              </a:rPr>
              <a:t> </a:t>
            </a:r>
            <a:r>
              <a:rPr sz="1159" dirty="0">
                <a:latin typeface="Calibri"/>
                <a:cs typeface="Calibri"/>
              </a:rPr>
              <a:t>to</a:t>
            </a:r>
            <a:r>
              <a:rPr sz="1159" spc="-10" dirty="0">
                <a:latin typeface="Calibri"/>
                <a:cs typeface="Calibri"/>
              </a:rPr>
              <a:t> </a:t>
            </a:r>
            <a:r>
              <a:rPr sz="1159" dirty="0">
                <a:latin typeface="Calibri"/>
                <a:cs typeface="Calibri"/>
              </a:rPr>
              <a:t>access</a:t>
            </a:r>
            <a:r>
              <a:rPr sz="1159" spc="-14" dirty="0">
                <a:latin typeface="Calibri"/>
                <a:cs typeface="Calibri"/>
              </a:rPr>
              <a:t> </a:t>
            </a:r>
            <a:r>
              <a:rPr sz="1159" dirty="0">
                <a:latin typeface="Calibri"/>
                <a:cs typeface="Calibri"/>
              </a:rPr>
              <a:t>a</a:t>
            </a:r>
            <a:r>
              <a:rPr sz="1159" spc="-7" dirty="0">
                <a:latin typeface="Calibri"/>
                <a:cs typeface="Calibri"/>
              </a:rPr>
              <a:t> </a:t>
            </a:r>
            <a:r>
              <a:rPr sz="1159" dirty="0">
                <a:latin typeface="Calibri"/>
                <a:cs typeface="Calibri"/>
              </a:rPr>
              <a:t>homeless</a:t>
            </a:r>
            <a:r>
              <a:rPr sz="1159" spc="-31" dirty="0">
                <a:latin typeface="Calibri"/>
                <a:cs typeface="Calibri"/>
              </a:rPr>
              <a:t> </a:t>
            </a:r>
            <a:r>
              <a:rPr sz="1159" dirty="0">
                <a:latin typeface="Calibri"/>
                <a:cs typeface="Calibri"/>
              </a:rPr>
              <a:t>shelter</a:t>
            </a:r>
            <a:r>
              <a:rPr sz="1159" spc="-7" dirty="0">
                <a:latin typeface="Calibri"/>
                <a:cs typeface="Calibri"/>
              </a:rPr>
              <a:t> </a:t>
            </a:r>
            <a:r>
              <a:rPr sz="1159" dirty="0">
                <a:latin typeface="Calibri"/>
                <a:cs typeface="Calibri"/>
              </a:rPr>
              <a:t>were</a:t>
            </a:r>
            <a:r>
              <a:rPr sz="1159" spc="-31" dirty="0">
                <a:latin typeface="Calibri"/>
                <a:cs typeface="Calibri"/>
              </a:rPr>
              <a:t> </a:t>
            </a:r>
            <a:r>
              <a:rPr sz="1159" dirty="0">
                <a:latin typeface="Calibri"/>
                <a:cs typeface="Calibri"/>
              </a:rPr>
              <a:t>harassed</a:t>
            </a:r>
            <a:r>
              <a:rPr sz="1159" spc="-31" dirty="0">
                <a:latin typeface="Calibri"/>
                <a:cs typeface="Calibri"/>
              </a:rPr>
              <a:t> </a:t>
            </a:r>
            <a:r>
              <a:rPr sz="1159" dirty="0">
                <a:latin typeface="Calibri"/>
                <a:cs typeface="Calibri"/>
              </a:rPr>
              <a:t>by</a:t>
            </a:r>
            <a:r>
              <a:rPr sz="1159" spc="-3" dirty="0">
                <a:latin typeface="Calibri"/>
                <a:cs typeface="Calibri"/>
              </a:rPr>
              <a:t> </a:t>
            </a:r>
            <a:r>
              <a:rPr sz="1159" spc="-7" dirty="0">
                <a:latin typeface="Calibri"/>
                <a:cs typeface="Calibri"/>
              </a:rPr>
              <a:t>staff </a:t>
            </a:r>
            <a:r>
              <a:rPr sz="1159" dirty="0">
                <a:latin typeface="Calibri"/>
                <a:cs typeface="Calibri"/>
              </a:rPr>
              <a:t>or</a:t>
            </a:r>
            <a:r>
              <a:rPr sz="1159" spc="-10" dirty="0">
                <a:latin typeface="Calibri"/>
                <a:cs typeface="Calibri"/>
              </a:rPr>
              <a:t> </a:t>
            </a:r>
            <a:r>
              <a:rPr sz="1159" spc="-7" dirty="0">
                <a:latin typeface="Calibri"/>
                <a:cs typeface="Calibri"/>
              </a:rPr>
              <a:t>residents</a:t>
            </a:r>
            <a:endParaRPr sz="1159">
              <a:latin typeface="Calibri"/>
              <a:cs typeface="Calibri"/>
            </a:endParaRPr>
          </a:p>
          <a:p>
            <a:pPr marL="616511" lvl="1" indent="-156292">
              <a:spcBef>
                <a:spcPts val="14"/>
              </a:spcBef>
              <a:buClr>
                <a:srgbClr val="224170"/>
              </a:buClr>
              <a:buFont typeface="Arial"/>
              <a:buChar char="•"/>
              <a:tabLst>
                <a:tab pos="616511" algn="l"/>
                <a:tab pos="616944" algn="l"/>
              </a:tabLst>
            </a:pPr>
            <a:r>
              <a:rPr sz="1159" b="1" dirty="0">
                <a:solidFill>
                  <a:srgbClr val="2290FF"/>
                </a:solidFill>
                <a:latin typeface="Calibri"/>
                <a:cs typeface="Calibri"/>
              </a:rPr>
              <a:t>22%</a:t>
            </a:r>
            <a:r>
              <a:rPr sz="1159" b="1" spc="-31" dirty="0">
                <a:solidFill>
                  <a:srgbClr val="2290FF"/>
                </a:solidFill>
                <a:latin typeface="Calibri"/>
                <a:cs typeface="Calibri"/>
              </a:rPr>
              <a:t> </a:t>
            </a:r>
            <a:r>
              <a:rPr sz="1159" dirty="0">
                <a:latin typeface="Calibri"/>
                <a:cs typeface="Calibri"/>
              </a:rPr>
              <a:t>were</a:t>
            </a:r>
            <a:r>
              <a:rPr sz="1159" spc="-31" dirty="0">
                <a:latin typeface="Calibri"/>
                <a:cs typeface="Calibri"/>
              </a:rPr>
              <a:t> </a:t>
            </a:r>
            <a:r>
              <a:rPr sz="1159" dirty="0">
                <a:latin typeface="Calibri"/>
                <a:cs typeface="Calibri"/>
              </a:rPr>
              <a:t>sexually</a:t>
            </a:r>
            <a:r>
              <a:rPr sz="1159" spc="-34" dirty="0">
                <a:latin typeface="Calibri"/>
                <a:cs typeface="Calibri"/>
              </a:rPr>
              <a:t> </a:t>
            </a:r>
            <a:r>
              <a:rPr sz="1159" dirty="0">
                <a:latin typeface="Calibri"/>
                <a:cs typeface="Calibri"/>
              </a:rPr>
              <a:t>assaulted</a:t>
            </a:r>
            <a:r>
              <a:rPr sz="1159" spc="-17" dirty="0">
                <a:latin typeface="Calibri"/>
                <a:cs typeface="Calibri"/>
              </a:rPr>
              <a:t> </a:t>
            </a:r>
            <a:r>
              <a:rPr sz="1159" dirty="0">
                <a:latin typeface="Calibri"/>
                <a:cs typeface="Calibri"/>
              </a:rPr>
              <a:t>by</a:t>
            </a:r>
            <a:r>
              <a:rPr sz="1159" spc="-37" dirty="0">
                <a:latin typeface="Calibri"/>
                <a:cs typeface="Calibri"/>
              </a:rPr>
              <a:t> </a:t>
            </a:r>
            <a:r>
              <a:rPr sz="1159" dirty="0">
                <a:latin typeface="Calibri"/>
                <a:cs typeface="Calibri"/>
              </a:rPr>
              <a:t>residents</a:t>
            </a:r>
            <a:r>
              <a:rPr sz="1159" spc="-44" dirty="0">
                <a:latin typeface="Calibri"/>
                <a:cs typeface="Calibri"/>
              </a:rPr>
              <a:t> </a:t>
            </a:r>
            <a:r>
              <a:rPr sz="1159" dirty="0">
                <a:latin typeface="Calibri"/>
                <a:cs typeface="Calibri"/>
              </a:rPr>
              <a:t>or</a:t>
            </a:r>
            <a:r>
              <a:rPr sz="1159" spc="-20" dirty="0">
                <a:latin typeface="Calibri"/>
                <a:cs typeface="Calibri"/>
              </a:rPr>
              <a:t> </a:t>
            </a:r>
            <a:r>
              <a:rPr sz="1159" spc="-7" dirty="0">
                <a:latin typeface="Calibri"/>
                <a:cs typeface="Calibri"/>
              </a:rPr>
              <a:t>staff</a:t>
            </a:r>
            <a:endParaRPr sz="1159">
              <a:latin typeface="Calibri"/>
              <a:cs typeface="Calibri"/>
            </a:endParaRPr>
          </a:p>
          <a:p>
            <a:pPr marL="616511" lvl="1" indent="-156292">
              <a:lnSpc>
                <a:spcPts val="1251"/>
              </a:lnSpc>
              <a:buClr>
                <a:srgbClr val="224170"/>
              </a:buClr>
              <a:buFont typeface="Arial"/>
              <a:buChar char="•"/>
              <a:tabLst>
                <a:tab pos="616511" algn="l"/>
                <a:tab pos="616944" algn="l"/>
              </a:tabLst>
            </a:pPr>
            <a:r>
              <a:rPr sz="1159" b="1" dirty="0">
                <a:solidFill>
                  <a:srgbClr val="2290FF"/>
                </a:solidFill>
                <a:latin typeface="Calibri"/>
                <a:cs typeface="Calibri"/>
              </a:rPr>
              <a:t>47%</a:t>
            </a:r>
            <a:r>
              <a:rPr sz="1159" b="1" spc="-24" dirty="0">
                <a:solidFill>
                  <a:srgbClr val="2290FF"/>
                </a:solidFill>
                <a:latin typeface="Calibri"/>
                <a:cs typeface="Calibri"/>
              </a:rPr>
              <a:t> </a:t>
            </a:r>
            <a:r>
              <a:rPr sz="1159" dirty="0">
                <a:latin typeface="Calibri"/>
                <a:cs typeface="Calibri"/>
              </a:rPr>
              <a:t>who</a:t>
            </a:r>
            <a:r>
              <a:rPr sz="1159" spc="-31" dirty="0">
                <a:latin typeface="Calibri"/>
                <a:cs typeface="Calibri"/>
              </a:rPr>
              <a:t> </a:t>
            </a:r>
            <a:r>
              <a:rPr sz="1159" dirty="0">
                <a:latin typeface="Calibri"/>
                <a:cs typeface="Calibri"/>
              </a:rPr>
              <a:t>accessed</a:t>
            </a:r>
            <a:r>
              <a:rPr sz="1159" spc="-24" dirty="0">
                <a:latin typeface="Calibri"/>
                <a:cs typeface="Calibri"/>
              </a:rPr>
              <a:t> </a:t>
            </a:r>
            <a:r>
              <a:rPr sz="1159" dirty="0">
                <a:latin typeface="Calibri"/>
                <a:cs typeface="Calibri"/>
              </a:rPr>
              <a:t>shelters</a:t>
            </a:r>
            <a:r>
              <a:rPr sz="1159" spc="-31" dirty="0">
                <a:latin typeface="Calibri"/>
                <a:cs typeface="Calibri"/>
              </a:rPr>
              <a:t> </a:t>
            </a:r>
            <a:r>
              <a:rPr sz="1159" dirty="0">
                <a:latin typeface="Calibri"/>
                <a:cs typeface="Calibri"/>
              </a:rPr>
              <a:t>left</a:t>
            </a:r>
            <a:r>
              <a:rPr sz="1159" spc="-10" dirty="0">
                <a:latin typeface="Calibri"/>
                <a:cs typeface="Calibri"/>
              </a:rPr>
              <a:t> </a:t>
            </a:r>
            <a:r>
              <a:rPr sz="1159" dirty="0">
                <a:latin typeface="Calibri"/>
                <a:cs typeface="Calibri"/>
              </a:rPr>
              <a:t>because</a:t>
            </a:r>
            <a:r>
              <a:rPr sz="1159" spc="-17" dirty="0">
                <a:latin typeface="Calibri"/>
                <a:cs typeface="Calibri"/>
              </a:rPr>
              <a:t> </a:t>
            </a:r>
            <a:r>
              <a:rPr sz="1159" dirty="0">
                <a:latin typeface="Calibri"/>
                <a:cs typeface="Calibri"/>
              </a:rPr>
              <a:t>of</a:t>
            </a:r>
            <a:r>
              <a:rPr sz="1159" spc="-20" dirty="0">
                <a:latin typeface="Calibri"/>
                <a:cs typeface="Calibri"/>
              </a:rPr>
              <a:t> </a:t>
            </a:r>
            <a:r>
              <a:rPr sz="1159" dirty="0">
                <a:latin typeface="Calibri"/>
                <a:cs typeface="Calibri"/>
              </a:rPr>
              <a:t>the</a:t>
            </a:r>
            <a:r>
              <a:rPr sz="1159" spc="-17" dirty="0">
                <a:latin typeface="Calibri"/>
                <a:cs typeface="Calibri"/>
              </a:rPr>
              <a:t> </a:t>
            </a:r>
            <a:r>
              <a:rPr sz="1159" dirty="0">
                <a:latin typeface="Calibri"/>
                <a:cs typeface="Calibri"/>
              </a:rPr>
              <a:t>treatment</a:t>
            </a:r>
            <a:r>
              <a:rPr sz="1159" spc="-34" dirty="0">
                <a:latin typeface="Calibri"/>
                <a:cs typeface="Calibri"/>
              </a:rPr>
              <a:t> </a:t>
            </a:r>
            <a:r>
              <a:rPr sz="1159" dirty="0">
                <a:latin typeface="Calibri"/>
                <a:cs typeface="Calibri"/>
              </a:rPr>
              <a:t>they</a:t>
            </a:r>
            <a:r>
              <a:rPr sz="1159" spc="-10" dirty="0">
                <a:latin typeface="Calibri"/>
                <a:cs typeface="Calibri"/>
              </a:rPr>
              <a:t> </a:t>
            </a:r>
            <a:r>
              <a:rPr sz="1159" spc="-7" dirty="0">
                <a:latin typeface="Calibri"/>
                <a:cs typeface="Calibri"/>
              </a:rPr>
              <a:t>received</a:t>
            </a:r>
            <a:endParaRPr sz="1159">
              <a:latin typeface="Calibri"/>
              <a:cs typeface="Calibri"/>
            </a:endParaRPr>
          </a:p>
          <a:p>
            <a:pPr marL="616511">
              <a:lnSpc>
                <a:spcPts val="1254"/>
              </a:lnSpc>
            </a:pPr>
            <a:r>
              <a:rPr sz="1159" spc="-7" dirty="0">
                <a:latin typeface="Calibri"/>
                <a:cs typeface="Calibri"/>
              </a:rPr>
              <a:t>there</a:t>
            </a:r>
            <a:endParaRPr sz="1159">
              <a:latin typeface="Calibri"/>
              <a:cs typeface="Calibri"/>
            </a:endParaRPr>
          </a:p>
          <a:p>
            <a:pPr>
              <a:spcBef>
                <a:spcPts val="3"/>
              </a:spcBef>
            </a:pPr>
            <a:endParaRPr sz="1364">
              <a:latin typeface="Calibri"/>
              <a:cs typeface="Calibri"/>
            </a:endParaRPr>
          </a:p>
          <a:p>
            <a:pPr marL="164518" marR="3464" indent="-155859" algn="just">
              <a:lnSpc>
                <a:spcPct val="80000"/>
              </a:lnSpc>
              <a:buClr>
                <a:srgbClr val="FF66FF"/>
              </a:buClr>
              <a:buFont typeface="Arial"/>
              <a:buChar char="•"/>
              <a:tabLst>
                <a:tab pos="164518" algn="l"/>
              </a:tabLst>
            </a:pPr>
            <a:r>
              <a:rPr sz="1159" dirty="0">
                <a:latin typeface="Calibri"/>
                <a:cs typeface="Calibri"/>
              </a:rPr>
              <a:t>A</a:t>
            </a:r>
            <a:r>
              <a:rPr sz="1159" spc="-17" dirty="0">
                <a:latin typeface="Calibri"/>
                <a:cs typeface="Calibri"/>
              </a:rPr>
              <a:t> </a:t>
            </a:r>
            <a:r>
              <a:rPr sz="1159" dirty="0">
                <a:latin typeface="Calibri"/>
                <a:cs typeface="Calibri"/>
              </a:rPr>
              <a:t>HUD</a:t>
            </a:r>
            <a:r>
              <a:rPr sz="1159" spc="-10" dirty="0">
                <a:latin typeface="Calibri"/>
                <a:cs typeface="Calibri"/>
              </a:rPr>
              <a:t> </a:t>
            </a:r>
            <a:r>
              <a:rPr sz="1159" dirty="0">
                <a:latin typeface="Calibri"/>
                <a:cs typeface="Calibri"/>
              </a:rPr>
              <a:t>survey</a:t>
            </a:r>
            <a:r>
              <a:rPr sz="1159" spc="-34" dirty="0">
                <a:latin typeface="Calibri"/>
                <a:cs typeface="Calibri"/>
              </a:rPr>
              <a:t> </a:t>
            </a:r>
            <a:r>
              <a:rPr sz="1159" dirty="0">
                <a:latin typeface="Calibri"/>
                <a:cs typeface="Calibri"/>
              </a:rPr>
              <a:t>found</a:t>
            </a:r>
            <a:r>
              <a:rPr sz="1159" spc="-27" dirty="0">
                <a:latin typeface="Calibri"/>
                <a:cs typeface="Calibri"/>
              </a:rPr>
              <a:t> </a:t>
            </a:r>
            <a:r>
              <a:rPr sz="1159" dirty="0">
                <a:latin typeface="Calibri"/>
                <a:cs typeface="Calibri"/>
              </a:rPr>
              <a:t>that</a:t>
            </a:r>
            <a:r>
              <a:rPr sz="1159" spc="-31" dirty="0">
                <a:latin typeface="Calibri"/>
                <a:cs typeface="Calibri"/>
              </a:rPr>
              <a:t> </a:t>
            </a:r>
            <a:r>
              <a:rPr sz="1159" dirty="0">
                <a:latin typeface="Calibri"/>
                <a:cs typeface="Calibri"/>
              </a:rPr>
              <a:t>transgender</a:t>
            </a:r>
            <a:r>
              <a:rPr sz="1159" spc="-14" dirty="0">
                <a:latin typeface="Calibri"/>
                <a:cs typeface="Calibri"/>
              </a:rPr>
              <a:t> </a:t>
            </a:r>
            <a:r>
              <a:rPr sz="1159" spc="-7" dirty="0">
                <a:latin typeface="Calibri"/>
                <a:cs typeface="Calibri"/>
              </a:rPr>
              <a:t>testers</a:t>
            </a:r>
            <a:r>
              <a:rPr sz="1159" spc="-20" dirty="0">
                <a:latin typeface="Calibri"/>
                <a:cs typeface="Calibri"/>
              </a:rPr>
              <a:t> </a:t>
            </a:r>
            <a:r>
              <a:rPr sz="1159" dirty="0">
                <a:latin typeface="Calibri"/>
                <a:cs typeface="Calibri"/>
              </a:rPr>
              <a:t>who</a:t>
            </a:r>
            <a:r>
              <a:rPr sz="1159" spc="-41" dirty="0">
                <a:latin typeface="Calibri"/>
                <a:cs typeface="Calibri"/>
              </a:rPr>
              <a:t> </a:t>
            </a:r>
            <a:r>
              <a:rPr sz="1159" dirty="0">
                <a:latin typeface="Calibri"/>
                <a:cs typeface="Calibri"/>
              </a:rPr>
              <a:t>disclosed</a:t>
            </a:r>
            <a:r>
              <a:rPr sz="1159" spc="-41" dirty="0">
                <a:latin typeface="Calibri"/>
                <a:cs typeface="Calibri"/>
              </a:rPr>
              <a:t> </a:t>
            </a:r>
            <a:r>
              <a:rPr sz="1159" dirty="0">
                <a:latin typeface="Calibri"/>
                <a:cs typeface="Calibri"/>
              </a:rPr>
              <a:t>that</a:t>
            </a:r>
            <a:r>
              <a:rPr sz="1159" spc="-20" dirty="0">
                <a:latin typeface="Calibri"/>
                <a:cs typeface="Calibri"/>
              </a:rPr>
              <a:t> </a:t>
            </a:r>
            <a:r>
              <a:rPr sz="1159" dirty="0">
                <a:latin typeface="Calibri"/>
                <a:cs typeface="Calibri"/>
              </a:rPr>
              <a:t>they</a:t>
            </a:r>
            <a:r>
              <a:rPr sz="1159" spc="-14" dirty="0">
                <a:latin typeface="Calibri"/>
                <a:cs typeface="Calibri"/>
              </a:rPr>
              <a:t> </a:t>
            </a:r>
            <a:r>
              <a:rPr sz="1159" dirty="0">
                <a:latin typeface="Calibri"/>
                <a:cs typeface="Calibri"/>
              </a:rPr>
              <a:t>were</a:t>
            </a:r>
            <a:r>
              <a:rPr sz="1159" spc="-34" dirty="0">
                <a:latin typeface="Calibri"/>
                <a:cs typeface="Calibri"/>
              </a:rPr>
              <a:t> </a:t>
            </a:r>
            <a:r>
              <a:rPr sz="1159" spc="-7" dirty="0">
                <a:latin typeface="Calibri"/>
                <a:cs typeface="Calibri"/>
              </a:rPr>
              <a:t>trans </a:t>
            </a:r>
            <a:r>
              <a:rPr sz="1159" dirty="0">
                <a:latin typeface="Calibri"/>
                <a:cs typeface="Calibri"/>
              </a:rPr>
              <a:t>were</a:t>
            </a:r>
            <a:r>
              <a:rPr sz="1159" spc="-34" dirty="0">
                <a:latin typeface="Calibri"/>
                <a:cs typeface="Calibri"/>
              </a:rPr>
              <a:t> </a:t>
            </a:r>
            <a:r>
              <a:rPr sz="1159" b="1" dirty="0">
                <a:solidFill>
                  <a:srgbClr val="2290FF"/>
                </a:solidFill>
                <a:latin typeface="Calibri"/>
                <a:cs typeface="Calibri"/>
              </a:rPr>
              <a:t>11%</a:t>
            </a:r>
            <a:r>
              <a:rPr sz="1159" b="1" spc="-17" dirty="0">
                <a:solidFill>
                  <a:srgbClr val="2290FF"/>
                </a:solidFill>
                <a:latin typeface="Calibri"/>
                <a:cs typeface="Calibri"/>
              </a:rPr>
              <a:t> </a:t>
            </a:r>
            <a:r>
              <a:rPr sz="1159" b="1" dirty="0">
                <a:solidFill>
                  <a:srgbClr val="2290FF"/>
                </a:solidFill>
                <a:latin typeface="Calibri"/>
                <a:cs typeface="Calibri"/>
              </a:rPr>
              <a:t>less</a:t>
            </a:r>
            <a:r>
              <a:rPr sz="1159" b="1" spc="-24" dirty="0">
                <a:solidFill>
                  <a:srgbClr val="2290FF"/>
                </a:solidFill>
                <a:latin typeface="Calibri"/>
                <a:cs typeface="Calibri"/>
              </a:rPr>
              <a:t> </a:t>
            </a:r>
            <a:r>
              <a:rPr sz="1159" b="1" dirty="0">
                <a:solidFill>
                  <a:srgbClr val="2290FF"/>
                </a:solidFill>
                <a:latin typeface="Calibri"/>
                <a:cs typeface="Calibri"/>
              </a:rPr>
              <a:t>likely</a:t>
            </a:r>
            <a:r>
              <a:rPr sz="1159" b="1" spc="-34" dirty="0">
                <a:solidFill>
                  <a:srgbClr val="2290FF"/>
                </a:solidFill>
                <a:latin typeface="Calibri"/>
                <a:cs typeface="Calibri"/>
              </a:rPr>
              <a:t> </a:t>
            </a:r>
            <a:r>
              <a:rPr sz="1159" dirty="0">
                <a:latin typeface="Calibri"/>
                <a:cs typeface="Calibri"/>
              </a:rPr>
              <a:t>to</a:t>
            </a:r>
            <a:r>
              <a:rPr sz="1159" spc="-10" dirty="0">
                <a:latin typeface="Calibri"/>
                <a:cs typeface="Calibri"/>
              </a:rPr>
              <a:t> </a:t>
            </a:r>
            <a:r>
              <a:rPr sz="1159" dirty="0">
                <a:latin typeface="Calibri"/>
                <a:cs typeface="Calibri"/>
              </a:rPr>
              <a:t>be</a:t>
            </a:r>
            <a:r>
              <a:rPr sz="1159" spc="-17" dirty="0">
                <a:latin typeface="Calibri"/>
                <a:cs typeface="Calibri"/>
              </a:rPr>
              <a:t> </a:t>
            </a:r>
            <a:r>
              <a:rPr sz="1159" dirty="0">
                <a:latin typeface="Calibri"/>
                <a:cs typeface="Calibri"/>
              </a:rPr>
              <a:t>told</a:t>
            </a:r>
            <a:r>
              <a:rPr sz="1159" spc="-27" dirty="0">
                <a:latin typeface="Calibri"/>
                <a:cs typeface="Calibri"/>
              </a:rPr>
              <a:t> </a:t>
            </a:r>
            <a:r>
              <a:rPr sz="1159" dirty="0">
                <a:latin typeface="Calibri"/>
                <a:cs typeface="Calibri"/>
              </a:rPr>
              <a:t>that</a:t>
            </a:r>
            <a:r>
              <a:rPr sz="1159" spc="-27" dirty="0">
                <a:latin typeface="Calibri"/>
                <a:cs typeface="Calibri"/>
              </a:rPr>
              <a:t> </a:t>
            </a:r>
            <a:r>
              <a:rPr sz="1159" dirty="0">
                <a:latin typeface="Calibri"/>
                <a:cs typeface="Calibri"/>
              </a:rPr>
              <a:t>there</a:t>
            </a:r>
            <a:r>
              <a:rPr sz="1159" spc="-24" dirty="0">
                <a:latin typeface="Calibri"/>
                <a:cs typeface="Calibri"/>
              </a:rPr>
              <a:t> </a:t>
            </a:r>
            <a:r>
              <a:rPr sz="1159" dirty="0">
                <a:latin typeface="Calibri"/>
                <a:cs typeface="Calibri"/>
              </a:rPr>
              <a:t>were</a:t>
            </a:r>
            <a:r>
              <a:rPr sz="1159" spc="-20" dirty="0">
                <a:latin typeface="Calibri"/>
                <a:cs typeface="Calibri"/>
              </a:rPr>
              <a:t> </a:t>
            </a:r>
            <a:r>
              <a:rPr sz="1159" dirty="0">
                <a:latin typeface="Calibri"/>
                <a:cs typeface="Calibri"/>
              </a:rPr>
              <a:t>any</a:t>
            </a:r>
            <a:r>
              <a:rPr sz="1159" spc="-10" dirty="0">
                <a:latin typeface="Calibri"/>
                <a:cs typeface="Calibri"/>
              </a:rPr>
              <a:t> </a:t>
            </a:r>
            <a:r>
              <a:rPr sz="1159" dirty="0">
                <a:latin typeface="Calibri"/>
                <a:cs typeface="Calibri"/>
              </a:rPr>
              <a:t>units</a:t>
            </a:r>
            <a:r>
              <a:rPr sz="1159" spc="-17" dirty="0">
                <a:latin typeface="Calibri"/>
                <a:cs typeface="Calibri"/>
              </a:rPr>
              <a:t> </a:t>
            </a:r>
            <a:r>
              <a:rPr sz="1159" spc="-7" dirty="0">
                <a:latin typeface="Calibri"/>
                <a:cs typeface="Calibri"/>
              </a:rPr>
              <a:t>available,</a:t>
            </a:r>
            <a:r>
              <a:rPr sz="1159" spc="-34" dirty="0">
                <a:latin typeface="Calibri"/>
                <a:cs typeface="Calibri"/>
              </a:rPr>
              <a:t> </a:t>
            </a:r>
            <a:r>
              <a:rPr sz="1159" dirty="0">
                <a:latin typeface="Calibri"/>
                <a:cs typeface="Calibri"/>
              </a:rPr>
              <a:t>and</a:t>
            </a:r>
            <a:r>
              <a:rPr sz="1159" spc="-24" dirty="0">
                <a:latin typeface="Calibri"/>
                <a:cs typeface="Calibri"/>
              </a:rPr>
              <a:t> </a:t>
            </a:r>
            <a:r>
              <a:rPr sz="1159" spc="-7" dirty="0">
                <a:latin typeface="Calibri"/>
                <a:cs typeface="Calibri"/>
              </a:rPr>
              <a:t>providers </a:t>
            </a:r>
            <a:r>
              <a:rPr sz="1159" dirty="0">
                <a:latin typeface="Calibri"/>
                <a:cs typeface="Calibri"/>
              </a:rPr>
              <a:t>told</a:t>
            </a:r>
            <a:r>
              <a:rPr sz="1159" spc="-37" dirty="0">
                <a:latin typeface="Calibri"/>
                <a:cs typeface="Calibri"/>
              </a:rPr>
              <a:t> </a:t>
            </a:r>
            <a:r>
              <a:rPr sz="1159" dirty="0">
                <a:latin typeface="Calibri"/>
                <a:cs typeface="Calibri"/>
              </a:rPr>
              <a:t>gay</a:t>
            </a:r>
            <a:r>
              <a:rPr sz="1159" spc="-7" dirty="0">
                <a:latin typeface="Calibri"/>
                <a:cs typeface="Calibri"/>
              </a:rPr>
              <a:t> </a:t>
            </a:r>
            <a:r>
              <a:rPr sz="1159" dirty="0">
                <a:latin typeface="Calibri"/>
                <a:cs typeface="Calibri"/>
              </a:rPr>
              <a:t>men</a:t>
            </a:r>
            <a:r>
              <a:rPr sz="1159" spc="-14" dirty="0">
                <a:latin typeface="Calibri"/>
                <a:cs typeface="Calibri"/>
              </a:rPr>
              <a:t> </a:t>
            </a:r>
            <a:r>
              <a:rPr sz="1159" dirty="0">
                <a:latin typeface="Calibri"/>
                <a:cs typeface="Calibri"/>
              </a:rPr>
              <a:t>and</a:t>
            </a:r>
            <a:r>
              <a:rPr sz="1159" spc="-24" dirty="0">
                <a:latin typeface="Calibri"/>
                <a:cs typeface="Calibri"/>
              </a:rPr>
              <a:t> </a:t>
            </a:r>
            <a:r>
              <a:rPr sz="1159" spc="-7" dirty="0">
                <a:latin typeface="Calibri"/>
                <a:cs typeface="Calibri"/>
              </a:rPr>
              <a:t>transgender</a:t>
            </a:r>
            <a:r>
              <a:rPr sz="1159" spc="-41" dirty="0">
                <a:latin typeface="Calibri"/>
                <a:cs typeface="Calibri"/>
              </a:rPr>
              <a:t> </a:t>
            </a:r>
            <a:r>
              <a:rPr sz="1159" dirty="0">
                <a:latin typeface="Calibri"/>
                <a:cs typeface="Calibri"/>
              </a:rPr>
              <a:t>testers</a:t>
            </a:r>
            <a:r>
              <a:rPr sz="1159" spc="-27" dirty="0">
                <a:latin typeface="Calibri"/>
                <a:cs typeface="Calibri"/>
              </a:rPr>
              <a:t> </a:t>
            </a:r>
            <a:r>
              <a:rPr sz="1159" dirty="0">
                <a:latin typeface="Calibri"/>
                <a:cs typeface="Calibri"/>
              </a:rPr>
              <a:t>about</a:t>
            </a:r>
            <a:r>
              <a:rPr sz="1159" spc="-27" dirty="0">
                <a:latin typeface="Calibri"/>
                <a:cs typeface="Calibri"/>
              </a:rPr>
              <a:t> </a:t>
            </a:r>
            <a:r>
              <a:rPr sz="1159" dirty="0">
                <a:latin typeface="Calibri"/>
                <a:cs typeface="Calibri"/>
              </a:rPr>
              <a:t>fewer</a:t>
            </a:r>
            <a:r>
              <a:rPr sz="1159" spc="-20" dirty="0">
                <a:latin typeface="Calibri"/>
                <a:cs typeface="Calibri"/>
              </a:rPr>
              <a:t> </a:t>
            </a:r>
            <a:r>
              <a:rPr sz="1159" dirty="0">
                <a:latin typeface="Calibri"/>
                <a:cs typeface="Calibri"/>
              </a:rPr>
              <a:t>units</a:t>
            </a:r>
            <a:r>
              <a:rPr sz="1159" spc="-17" dirty="0">
                <a:latin typeface="Calibri"/>
                <a:cs typeface="Calibri"/>
              </a:rPr>
              <a:t> </a:t>
            </a:r>
            <a:r>
              <a:rPr sz="1159" dirty="0">
                <a:latin typeface="Calibri"/>
                <a:cs typeface="Calibri"/>
              </a:rPr>
              <a:t>than</a:t>
            </a:r>
            <a:r>
              <a:rPr sz="1159" spc="-48" dirty="0">
                <a:latin typeface="Calibri"/>
                <a:cs typeface="Calibri"/>
              </a:rPr>
              <a:t> </a:t>
            </a:r>
            <a:r>
              <a:rPr sz="1159" dirty="0">
                <a:latin typeface="Calibri"/>
                <a:cs typeface="Calibri"/>
              </a:rPr>
              <a:t>they</a:t>
            </a:r>
            <a:r>
              <a:rPr sz="1159" spc="-10" dirty="0">
                <a:latin typeface="Calibri"/>
                <a:cs typeface="Calibri"/>
              </a:rPr>
              <a:t> </a:t>
            </a:r>
            <a:r>
              <a:rPr sz="1159" dirty="0">
                <a:latin typeface="Calibri"/>
                <a:cs typeface="Calibri"/>
              </a:rPr>
              <a:t>told</a:t>
            </a:r>
            <a:r>
              <a:rPr sz="1159" spc="-27" dirty="0">
                <a:latin typeface="Calibri"/>
                <a:cs typeface="Calibri"/>
              </a:rPr>
              <a:t> </a:t>
            </a:r>
            <a:r>
              <a:rPr sz="1159" spc="-7" dirty="0">
                <a:latin typeface="Calibri"/>
                <a:cs typeface="Calibri"/>
              </a:rPr>
              <a:t>cisgender </a:t>
            </a:r>
            <a:r>
              <a:rPr sz="1159" dirty="0">
                <a:latin typeface="Calibri"/>
                <a:cs typeface="Calibri"/>
              </a:rPr>
              <a:t>and</a:t>
            </a:r>
            <a:r>
              <a:rPr sz="1159" spc="-17" dirty="0">
                <a:latin typeface="Calibri"/>
                <a:cs typeface="Calibri"/>
              </a:rPr>
              <a:t> </a:t>
            </a:r>
            <a:r>
              <a:rPr sz="1159" spc="-7" dirty="0">
                <a:latin typeface="Calibri"/>
                <a:cs typeface="Calibri"/>
              </a:rPr>
              <a:t>heterosexual</a:t>
            </a:r>
            <a:r>
              <a:rPr sz="1159" spc="-20" dirty="0">
                <a:latin typeface="Calibri"/>
                <a:cs typeface="Calibri"/>
              </a:rPr>
              <a:t> </a:t>
            </a:r>
            <a:r>
              <a:rPr sz="1159" dirty="0">
                <a:latin typeface="Calibri"/>
                <a:cs typeface="Calibri"/>
              </a:rPr>
              <a:t>home</a:t>
            </a:r>
            <a:r>
              <a:rPr sz="1159" spc="-3" dirty="0">
                <a:latin typeface="Calibri"/>
                <a:cs typeface="Calibri"/>
              </a:rPr>
              <a:t> </a:t>
            </a:r>
            <a:r>
              <a:rPr sz="1159" spc="-7" dirty="0">
                <a:latin typeface="Calibri"/>
                <a:cs typeface="Calibri"/>
              </a:rPr>
              <a:t>seekers.</a:t>
            </a:r>
            <a:endParaRPr sz="1159">
              <a:latin typeface="Calibri"/>
              <a:cs typeface="Calibri"/>
            </a:endParaRPr>
          </a:p>
          <a:p>
            <a:pPr>
              <a:spcBef>
                <a:spcPts val="17"/>
              </a:spcBef>
              <a:buClr>
                <a:srgbClr val="FF66FF"/>
              </a:buClr>
              <a:buFont typeface="Arial"/>
              <a:buChar char="•"/>
            </a:pPr>
            <a:endParaRPr sz="1125">
              <a:latin typeface="Calibri"/>
              <a:cs typeface="Calibri"/>
            </a:endParaRPr>
          </a:p>
          <a:p>
            <a:pPr marL="164518" indent="-155859">
              <a:buClr>
                <a:srgbClr val="FF66FF"/>
              </a:buClr>
              <a:buFont typeface="Arial"/>
              <a:buChar char="•"/>
              <a:tabLst>
                <a:tab pos="164085" algn="l"/>
                <a:tab pos="164518" algn="l"/>
              </a:tabLst>
            </a:pPr>
            <a:r>
              <a:rPr sz="1159" dirty="0">
                <a:latin typeface="Calibri"/>
                <a:cs typeface="Calibri"/>
              </a:rPr>
              <a:t>Nearly</a:t>
            </a:r>
            <a:r>
              <a:rPr sz="1159" spc="-31" dirty="0">
                <a:latin typeface="Calibri"/>
                <a:cs typeface="Calibri"/>
              </a:rPr>
              <a:t> </a:t>
            </a:r>
            <a:r>
              <a:rPr sz="1159" b="1" dirty="0">
                <a:solidFill>
                  <a:srgbClr val="B100B1"/>
                </a:solidFill>
                <a:latin typeface="Calibri"/>
                <a:cs typeface="Calibri"/>
              </a:rPr>
              <a:t>40%</a:t>
            </a:r>
            <a:r>
              <a:rPr sz="1159" b="1" spc="-14" dirty="0">
                <a:solidFill>
                  <a:srgbClr val="B100B1"/>
                </a:solidFill>
                <a:latin typeface="Calibri"/>
                <a:cs typeface="Calibri"/>
              </a:rPr>
              <a:t> </a:t>
            </a:r>
            <a:r>
              <a:rPr sz="1159" dirty="0">
                <a:latin typeface="Calibri"/>
                <a:cs typeface="Calibri"/>
              </a:rPr>
              <a:t>of</a:t>
            </a:r>
            <a:r>
              <a:rPr sz="1159" spc="7" dirty="0">
                <a:latin typeface="Calibri"/>
                <a:cs typeface="Calibri"/>
              </a:rPr>
              <a:t> </a:t>
            </a:r>
            <a:r>
              <a:rPr sz="1159" b="1" dirty="0">
                <a:latin typeface="Calibri"/>
                <a:cs typeface="Calibri"/>
              </a:rPr>
              <a:t>homeless</a:t>
            </a:r>
            <a:r>
              <a:rPr sz="1159" b="1" spc="-27" dirty="0">
                <a:latin typeface="Calibri"/>
                <a:cs typeface="Calibri"/>
              </a:rPr>
              <a:t> </a:t>
            </a:r>
            <a:r>
              <a:rPr sz="1159" b="1" dirty="0">
                <a:latin typeface="Calibri"/>
                <a:cs typeface="Calibri"/>
              </a:rPr>
              <a:t>youth</a:t>
            </a:r>
            <a:r>
              <a:rPr sz="1159" b="1" spc="-3" dirty="0">
                <a:latin typeface="Calibri"/>
                <a:cs typeface="Calibri"/>
              </a:rPr>
              <a:t> </a:t>
            </a:r>
            <a:r>
              <a:rPr sz="1159" dirty="0">
                <a:latin typeface="Calibri"/>
                <a:cs typeface="Calibri"/>
              </a:rPr>
              <a:t>identify</a:t>
            </a:r>
            <a:r>
              <a:rPr sz="1159" spc="-27" dirty="0">
                <a:latin typeface="Calibri"/>
                <a:cs typeface="Calibri"/>
              </a:rPr>
              <a:t> </a:t>
            </a:r>
            <a:r>
              <a:rPr sz="1159" dirty="0">
                <a:latin typeface="Calibri"/>
                <a:cs typeface="Calibri"/>
              </a:rPr>
              <a:t>as</a:t>
            </a:r>
            <a:r>
              <a:rPr sz="1159" spc="-10" dirty="0">
                <a:latin typeface="Calibri"/>
                <a:cs typeface="Calibri"/>
              </a:rPr>
              <a:t> </a:t>
            </a:r>
            <a:r>
              <a:rPr sz="1159" spc="-7" dirty="0">
                <a:latin typeface="Calibri"/>
                <a:cs typeface="Calibri"/>
              </a:rPr>
              <a:t>LGBTQ.</a:t>
            </a:r>
            <a:endParaRPr sz="1159">
              <a:latin typeface="Calibri"/>
              <a:cs typeface="Calibri"/>
            </a:endParaRPr>
          </a:p>
        </p:txBody>
      </p:sp>
    </p:spTree>
    <p:extLst>
      <p:ext uri="{BB962C8B-B14F-4D97-AF65-F5344CB8AC3E}">
        <p14:creationId xmlns:p14="http://schemas.microsoft.com/office/powerpoint/2010/main" val="1035862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083675" y="1219893"/>
            <a:ext cx="5609358" cy="869806"/>
            <a:chOff x="153923" y="1789176"/>
            <a:chExt cx="8227059" cy="1275715"/>
          </a:xfrm>
        </p:grpSpPr>
        <p:sp>
          <p:nvSpPr>
            <p:cNvPr id="3" name="object 3"/>
            <p:cNvSpPr/>
            <p:nvPr/>
          </p:nvSpPr>
          <p:spPr>
            <a:xfrm>
              <a:off x="192023" y="1827276"/>
              <a:ext cx="8150859" cy="1199515"/>
            </a:xfrm>
            <a:custGeom>
              <a:avLst/>
              <a:gdLst/>
              <a:ahLst/>
              <a:cxnLst/>
              <a:rect l="l" t="t" r="r" b="b"/>
              <a:pathLst>
                <a:path w="8150859" h="1199514">
                  <a:moveTo>
                    <a:pt x="8150352" y="0"/>
                  </a:moveTo>
                  <a:lnTo>
                    <a:pt x="0" y="0"/>
                  </a:lnTo>
                  <a:lnTo>
                    <a:pt x="0" y="1199388"/>
                  </a:lnTo>
                  <a:lnTo>
                    <a:pt x="8150352" y="1199388"/>
                  </a:lnTo>
                  <a:lnTo>
                    <a:pt x="8150352" y="0"/>
                  </a:lnTo>
                  <a:close/>
                </a:path>
              </a:pathLst>
            </a:custGeom>
            <a:solidFill>
              <a:srgbClr val="000000"/>
            </a:solidFill>
          </p:spPr>
          <p:txBody>
            <a:bodyPr wrap="square" lIns="0" tIns="0" rIns="0" bIns="0" rtlCol="0"/>
            <a:lstStyle/>
            <a:p>
              <a:endParaRPr sz="1227"/>
            </a:p>
          </p:txBody>
        </p:sp>
        <p:sp>
          <p:nvSpPr>
            <p:cNvPr id="4" name="object 4"/>
            <p:cNvSpPr/>
            <p:nvPr/>
          </p:nvSpPr>
          <p:spPr>
            <a:xfrm>
              <a:off x="192023" y="1827276"/>
              <a:ext cx="8150859" cy="1199515"/>
            </a:xfrm>
            <a:custGeom>
              <a:avLst/>
              <a:gdLst/>
              <a:ahLst/>
              <a:cxnLst/>
              <a:rect l="l" t="t" r="r" b="b"/>
              <a:pathLst>
                <a:path w="8150859" h="1199514">
                  <a:moveTo>
                    <a:pt x="0" y="1199388"/>
                  </a:moveTo>
                  <a:lnTo>
                    <a:pt x="8150352" y="1199388"/>
                  </a:lnTo>
                  <a:lnTo>
                    <a:pt x="8150352" y="0"/>
                  </a:lnTo>
                  <a:lnTo>
                    <a:pt x="0" y="0"/>
                  </a:lnTo>
                  <a:lnTo>
                    <a:pt x="0" y="1199388"/>
                  </a:lnTo>
                  <a:close/>
                </a:path>
              </a:pathLst>
            </a:custGeom>
            <a:ln w="76199">
              <a:solidFill>
                <a:srgbClr val="000000"/>
              </a:solidFill>
            </a:ln>
          </p:spPr>
          <p:txBody>
            <a:bodyPr wrap="square" lIns="0" tIns="0" rIns="0" bIns="0" rtlCol="0"/>
            <a:lstStyle/>
            <a:p>
              <a:endParaRPr sz="1227"/>
            </a:p>
          </p:txBody>
        </p:sp>
      </p:grpSp>
      <p:grpSp>
        <p:nvGrpSpPr>
          <p:cNvPr id="5" name="object 5"/>
          <p:cNvGrpSpPr/>
          <p:nvPr/>
        </p:nvGrpSpPr>
        <p:grpSpPr>
          <a:xfrm>
            <a:off x="3508664" y="2258983"/>
            <a:ext cx="5608060" cy="871105"/>
            <a:chOff x="777240" y="3313176"/>
            <a:chExt cx="8225155" cy="1277620"/>
          </a:xfrm>
        </p:grpSpPr>
        <p:sp>
          <p:nvSpPr>
            <p:cNvPr id="6" name="object 6"/>
            <p:cNvSpPr/>
            <p:nvPr/>
          </p:nvSpPr>
          <p:spPr>
            <a:xfrm>
              <a:off x="815340" y="3351276"/>
              <a:ext cx="8148955" cy="1201420"/>
            </a:xfrm>
            <a:custGeom>
              <a:avLst/>
              <a:gdLst/>
              <a:ahLst/>
              <a:cxnLst/>
              <a:rect l="l" t="t" r="r" b="b"/>
              <a:pathLst>
                <a:path w="8148955" h="1201420">
                  <a:moveTo>
                    <a:pt x="8148828" y="0"/>
                  </a:moveTo>
                  <a:lnTo>
                    <a:pt x="0" y="0"/>
                  </a:lnTo>
                  <a:lnTo>
                    <a:pt x="0" y="1200912"/>
                  </a:lnTo>
                  <a:lnTo>
                    <a:pt x="8148828" y="1200912"/>
                  </a:lnTo>
                  <a:lnTo>
                    <a:pt x="8148828" y="0"/>
                  </a:lnTo>
                  <a:close/>
                </a:path>
              </a:pathLst>
            </a:custGeom>
            <a:solidFill>
              <a:srgbClr val="000000"/>
            </a:solidFill>
          </p:spPr>
          <p:txBody>
            <a:bodyPr wrap="square" lIns="0" tIns="0" rIns="0" bIns="0" rtlCol="0"/>
            <a:lstStyle/>
            <a:p>
              <a:endParaRPr sz="1227"/>
            </a:p>
          </p:txBody>
        </p:sp>
        <p:sp>
          <p:nvSpPr>
            <p:cNvPr id="7" name="object 7"/>
            <p:cNvSpPr/>
            <p:nvPr/>
          </p:nvSpPr>
          <p:spPr>
            <a:xfrm>
              <a:off x="815340" y="3351276"/>
              <a:ext cx="8148955" cy="1201420"/>
            </a:xfrm>
            <a:custGeom>
              <a:avLst/>
              <a:gdLst/>
              <a:ahLst/>
              <a:cxnLst/>
              <a:rect l="l" t="t" r="r" b="b"/>
              <a:pathLst>
                <a:path w="8148955" h="1201420">
                  <a:moveTo>
                    <a:pt x="0" y="1200912"/>
                  </a:moveTo>
                  <a:lnTo>
                    <a:pt x="8148828" y="1200912"/>
                  </a:lnTo>
                  <a:lnTo>
                    <a:pt x="8148828" y="0"/>
                  </a:lnTo>
                  <a:lnTo>
                    <a:pt x="0" y="0"/>
                  </a:lnTo>
                  <a:lnTo>
                    <a:pt x="0" y="1200912"/>
                  </a:lnTo>
                  <a:close/>
                </a:path>
              </a:pathLst>
            </a:custGeom>
            <a:ln w="76199">
              <a:solidFill>
                <a:srgbClr val="000000"/>
              </a:solidFill>
            </a:ln>
          </p:spPr>
          <p:txBody>
            <a:bodyPr wrap="square" lIns="0" tIns="0" rIns="0" bIns="0" rtlCol="0"/>
            <a:lstStyle/>
            <a:p>
              <a:endParaRPr sz="1227"/>
            </a:p>
          </p:txBody>
        </p:sp>
      </p:grpSp>
      <p:grpSp>
        <p:nvGrpSpPr>
          <p:cNvPr id="8" name="object 8"/>
          <p:cNvGrpSpPr/>
          <p:nvPr/>
        </p:nvGrpSpPr>
        <p:grpSpPr>
          <a:xfrm>
            <a:off x="3083675" y="3272097"/>
            <a:ext cx="5609358" cy="1122218"/>
            <a:chOff x="153923" y="4799076"/>
            <a:chExt cx="8227059" cy="1645920"/>
          </a:xfrm>
        </p:grpSpPr>
        <p:sp>
          <p:nvSpPr>
            <p:cNvPr id="9" name="object 9"/>
            <p:cNvSpPr/>
            <p:nvPr/>
          </p:nvSpPr>
          <p:spPr>
            <a:xfrm>
              <a:off x="192023" y="4837176"/>
              <a:ext cx="8150859" cy="1569720"/>
            </a:xfrm>
            <a:custGeom>
              <a:avLst/>
              <a:gdLst/>
              <a:ahLst/>
              <a:cxnLst/>
              <a:rect l="l" t="t" r="r" b="b"/>
              <a:pathLst>
                <a:path w="8150859" h="1569720">
                  <a:moveTo>
                    <a:pt x="8150352" y="0"/>
                  </a:moveTo>
                  <a:lnTo>
                    <a:pt x="0" y="0"/>
                  </a:lnTo>
                  <a:lnTo>
                    <a:pt x="0" y="1569720"/>
                  </a:lnTo>
                  <a:lnTo>
                    <a:pt x="8150352" y="1569720"/>
                  </a:lnTo>
                  <a:lnTo>
                    <a:pt x="8150352" y="0"/>
                  </a:lnTo>
                  <a:close/>
                </a:path>
              </a:pathLst>
            </a:custGeom>
            <a:solidFill>
              <a:srgbClr val="000000"/>
            </a:solidFill>
          </p:spPr>
          <p:txBody>
            <a:bodyPr wrap="square" lIns="0" tIns="0" rIns="0" bIns="0" rtlCol="0"/>
            <a:lstStyle/>
            <a:p>
              <a:endParaRPr sz="1227"/>
            </a:p>
          </p:txBody>
        </p:sp>
        <p:sp>
          <p:nvSpPr>
            <p:cNvPr id="10" name="object 10"/>
            <p:cNvSpPr/>
            <p:nvPr/>
          </p:nvSpPr>
          <p:spPr>
            <a:xfrm>
              <a:off x="192023" y="4837176"/>
              <a:ext cx="8150859" cy="1569720"/>
            </a:xfrm>
            <a:custGeom>
              <a:avLst/>
              <a:gdLst/>
              <a:ahLst/>
              <a:cxnLst/>
              <a:rect l="l" t="t" r="r" b="b"/>
              <a:pathLst>
                <a:path w="8150859" h="1569720">
                  <a:moveTo>
                    <a:pt x="0" y="1569720"/>
                  </a:moveTo>
                  <a:lnTo>
                    <a:pt x="8150352" y="1569720"/>
                  </a:lnTo>
                  <a:lnTo>
                    <a:pt x="8150352" y="0"/>
                  </a:lnTo>
                  <a:lnTo>
                    <a:pt x="0" y="0"/>
                  </a:lnTo>
                  <a:lnTo>
                    <a:pt x="0" y="1569720"/>
                  </a:lnTo>
                  <a:close/>
                </a:path>
              </a:pathLst>
            </a:custGeom>
            <a:ln w="76200">
              <a:solidFill>
                <a:srgbClr val="000000"/>
              </a:solidFill>
            </a:ln>
          </p:spPr>
          <p:txBody>
            <a:bodyPr wrap="square" lIns="0" tIns="0" rIns="0" bIns="0" rtlCol="0"/>
            <a:lstStyle/>
            <a:p>
              <a:endParaRPr sz="1227"/>
            </a:p>
          </p:txBody>
        </p:sp>
      </p:grpSp>
      <p:sp>
        <p:nvSpPr>
          <p:cNvPr id="11" name="object 11"/>
          <p:cNvSpPr txBox="1"/>
          <p:nvPr/>
        </p:nvSpPr>
        <p:spPr>
          <a:xfrm>
            <a:off x="3182666" y="1254876"/>
            <a:ext cx="5676900" cy="3077019"/>
          </a:xfrm>
          <a:prstGeom prst="rect">
            <a:avLst/>
          </a:prstGeom>
        </p:spPr>
        <p:txBody>
          <a:bodyPr vert="horz" wrap="square" lIns="0" tIns="8659" rIns="0" bIns="0" rtlCol="0">
            <a:spAutoFit/>
          </a:bodyPr>
          <a:lstStyle/>
          <a:p>
            <a:pPr marL="114297" marR="269723" indent="-106071">
              <a:spcBef>
                <a:spcPts val="68"/>
              </a:spcBef>
            </a:pPr>
            <a:r>
              <a:rPr sz="1636" dirty="0">
                <a:solidFill>
                  <a:srgbClr val="FFFFFF"/>
                </a:solidFill>
                <a:latin typeface="Calibri"/>
                <a:cs typeface="Calibri"/>
              </a:rPr>
              <a:t>2020</a:t>
            </a:r>
            <a:r>
              <a:rPr sz="1636" spc="-27" dirty="0">
                <a:solidFill>
                  <a:srgbClr val="FFFFFF"/>
                </a:solidFill>
                <a:latin typeface="Calibri"/>
                <a:cs typeface="Calibri"/>
              </a:rPr>
              <a:t> </a:t>
            </a:r>
            <a:r>
              <a:rPr sz="1636" dirty="0">
                <a:solidFill>
                  <a:srgbClr val="FFFFFF"/>
                </a:solidFill>
                <a:latin typeface="Calibri"/>
                <a:cs typeface="Calibri"/>
              </a:rPr>
              <a:t>HUD</a:t>
            </a:r>
            <a:r>
              <a:rPr sz="1636" spc="-17" dirty="0">
                <a:solidFill>
                  <a:srgbClr val="FFFFFF"/>
                </a:solidFill>
                <a:latin typeface="Calibri"/>
                <a:cs typeface="Calibri"/>
              </a:rPr>
              <a:t> Point-</a:t>
            </a:r>
            <a:r>
              <a:rPr sz="1636" spc="-7" dirty="0">
                <a:solidFill>
                  <a:srgbClr val="FFFFFF"/>
                </a:solidFill>
                <a:latin typeface="Calibri"/>
                <a:cs typeface="Calibri"/>
              </a:rPr>
              <a:t>In-Time-</a:t>
            </a:r>
            <a:r>
              <a:rPr sz="1636" dirty="0">
                <a:solidFill>
                  <a:srgbClr val="FFFFFF"/>
                </a:solidFill>
                <a:latin typeface="Calibri"/>
                <a:cs typeface="Calibri"/>
              </a:rPr>
              <a:t>Count</a:t>
            </a:r>
            <a:r>
              <a:rPr sz="1636" spc="-7" dirty="0">
                <a:solidFill>
                  <a:srgbClr val="FFFFFF"/>
                </a:solidFill>
                <a:latin typeface="Calibri"/>
                <a:cs typeface="Calibri"/>
              </a:rPr>
              <a:t> </a:t>
            </a:r>
            <a:r>
              <a:rPr sz="1636" dirty="0">
                <a:solidFill>
                  <a:srgbClr val="FFFFFF"/>
                </a:solidFill>
                <a:latin typeface="Calibri"/>
                <a:cs typeface="Calibri"/>
              </a:rPr>
              <a:t>data</a:t>
            </a:r>
            <a:r>
              <a:rPr sz="1636" spc="-24" dirty="0">
                <a:solidFill>
                  <a:srgbClr val="FFFFFF"/>
                </a:solidFill>
                <a:latin typeface="Calibri"/>
                <a:cs typeface="Calibri"/>
              </a:rPr>
              <a:t> </a:t>
            </a:r>
            <a:r>
              <a:rPr sz="1636" dirty="0">
                <a:solidFill>
                  <a:srgbClr val="FFFFFF"/>
                </a:solidFill>
                <a:latin typeface="Calibri"/>
                <a:cs typeface="Calibri"/>
              </a:rPr>
              <a:t>showed</a:t>
            </a:r>
            <a:r>
              <a:rPr sz="1636" spc="-7" dirty="0">
                <a:solidFill>
                  <a:srgbClr val="FFFFFF"/>
                </a:solidFill>
                <a:latin typeface="Calibri"/>
                <a:cs typeface="Calibri"/>
              </a:rPr>
              <a:t> </a:t>
            </a:r>
            <a:r>
              <a:rPr sz="1636" dirty="0">
                <a:solidFill>
                  <a:srgbClr val="FFFFFF"/>
                </a:solidFill>
                <a:latin typeface="Calibri"/>
                <a:cs typeface="Calibri"/>
              </a:rPr>
              <a:t>that</a:t>
            </a:r>
            <a:r>
              <a:rPr sz="1636" spc="-24" dirty="0">
                <a:solidFill>
                  <a:srgbClr val="FFFFFF"/>
                </a:solidFill>
                <a:latin typeface="Calibri"/>
                <a:cs typeface="Calibri"/>
              </a:rPr>
              <a:t> </a:t>
            </a:r>
            <a:r>
              <a:rPr sz="1636" dirty="0">
                <a:solidFill>
                  <a:srgbClr val="FFFFFF"/>
                </a:solidFill>
                <a:latin typeface="Calibri"/>
                <a:cs typeface="Calibri"/>
              </a:rPr>
              <a:t>between</a:t>
            </a:r>
            <a:r>
              <a:rPr sz="1636" spc="-14" dirty="0">
                <a:solidFill>
                  <a:srgbClr val="FFFFFF"/>
                </a:solidFill>
                <a:latin typeface="Calibri"/>
                <a:cs typeface="Calibri"/>
              </a:rPr>
              <a:t> 2016 </a:t>
            </a:r>
            <a:r>
              <a:rPr sz="1636" dirty="0">
                <a:solidFill>
                  <a:srgbClr val="FFFFFF"/>
                </a:solidFill>
                <a:latin typeface="Calibri"/>
                <a:cs typeface="Calibri"/>
              </a:rPr>
              <a:t>and</a:t>
            </a:r>
            <a:r>
              <a:rPr sz="1636" spc="-17" dirty="0">
                <a:solidFill>
                  <a:srgbClr val="FFFFFF"/>
                </a:solidFill>
                <a:latin typeface="Calibri"/>
                <a:cs typeface="Calibri"/>
              </a:rPr>
              <a:t> </a:t>
            </a:r>
            <a:r>
              <a:rPr sz="1636" dirty="0">
                <a:solidFill>
                  <a:srgbClr val="FFFFFF"/>
                </a:solidFill>
                <a:latin typeface="Calibri"/>
                <a:cs typeface="Calibri"/>
              </a:rPr>
              <a:t>2019,</a:t>
            </a:r>
            <a:r>
              <a:rPr sz="1636" spc="-14" dirty="0">
                <a:solidFill>
                  <a:srgbClr val="FFFFFF"/>
                </a:solidFill>
                <a:latin typeface="Calibri"/>
                <a:cs typeface="Calibri"/>
              </a:rPr>
              <a:t> </a:t>
            </a:r>
            <a:r>
              <a:rPr sz="1636" dirty="0">
                <a:solidFill>
                  <a:srgbClr val="FFFFFF"/>
                </a:solidFill>
                <a:latin typeface="Calibri"/>
                <a:cs typeface="Calibri"/>
              </a:rPr>
              <a:t>the</a:t>
            </a:r>
            <a:r>
              <a:rPr sz="1636" spc="-10" dirty="0">
                <a:solidFill>
                  <a:srgbClr val="FFFFFF"/>
                </a:solidFill>
                <a:latin typeface="Calibri"/>
                <a:cs typeface="Calibri"/>
              </a:rPr>
              <a:t> </a:t>
            </a:r>
            <a:r>
              <a:rPr sz="1636" dirty="0">
                <a:solidFill>
                  <a:srgbClr val="FFFFFF"/>
                </a:solidFill>
                <a:latin typeface="Calibri"/>
                <a:cs typeface="Calibri"/>
              </a:rPr>
              <a:t>number</a:t>
            </a:r>
            <a:r>
              <a:rPr sz="1636" spc="-20" dirty="0">
                <a:solidFill>
                  <a:srgbClr val="FFFFFF"/>
                </a:solidFill>
                <a:latin typeface="Calibri"/>
                <a:cs typeface="Calibri"/>
              </a:rPr>
              <a:t> </a:t>
            </a:r>
            <a:r>
              <a:rPr sz="1636" dirty="0">
                <a:solidFill>
                  <a:srgbClr val="FFFFFF"/>
                </a:solidFill>
                <a:latin typeface="Calibri"/>
                <a:cs typeface="Calibri"/>
              </a:rPr>
              <a:t>of</a:t>
            </a:r>
            <a:r>
              <a:rPr sz="1636" spc="-14" dirty="0">
                <a:solidFill>
                  <a:srgbClr val="FFFFFF"/>
                </a:solidFill>
                <a:latin typeface="Calibri"/>
                <a:cs typeface="Calibri"/>
              </a:rPr>
              <a:t> </a:t>
            </a:r>
            <a:r>
              <a:rPr sz="1636" dirty="0">
                <a:solidFill>
                  <a:srgbClr val="FFFFFF"/>
                </a:solidFill>
                <a:latin typeface="Calibri"/>
                <a:cs typeface="Calibri"/>
              </a:rPr>
              <a:t>homeless</a:t>
            </a:r>
            <a:r>
              <a:rPr sz="1636" spc="-27" dirty="0">
                <a:solidFill>
                  <a:srgbClr val="FFFFFF"/>
                </a:solidFill>
                <a:latin typeface="Calibri"/>
                <a:cs typeface="Calibri"/>
              </a:rPr>
              <a:t> </a:t>
            </a:r>
            <a:r>
              <a:rPr sz="1636" dirty="0">
                <a:solidFill>
                  <a:srgbClr val="FFFFFF"/>
                </a:solidFill>
                <a:latin typeface="Calibri"/>
                <a:cs typeface="Calibri"/>
              </a:rPr>
              <a:t>transgender</a:t>
            </a:r>
            <a:r>
              <a:rPr sz="1636" spc="-10" dirty="0">
                <a:solidFill>
                  <a:srgbClr val="FFFFFF"/>
                </a:solidFill>
                <a:latin typeface="Calibri"/>
                <a:cs typeface="Calibri"/>
              </a:rPr>
              <a:t> </a:t>
            </a:r>
            <a:r>
              <a:rPr sz="1636" dirty="0">
                <a:solidFill>
                  <a:srgbClr val="FFFFFF"/>
                </a:solidFill>
                <a:latin typeface="Calibri"/>
                <a:cs typeface="Calibri"/>
              </a:rPr>
              <a:t>people</a:t>
            </a:r>
            <a:r>
              <a:rPr sz="1636" spc="-14" dirty="0">
                <a:solidFill>
                  <a:srgbClr val="FFFFFF"/>
                </a:solidFill>
                <a:latin typeface="Calibri"/>
                <a:cs typeface="Calibri"/>
              </a:rPr>
              <a:t> </a:t>
            </a:r>
            <a:r>
              <a:rPr sz="1636" dirty="0">
                <a:solidFill>
                  <a:srgbClr val="FFFFFF"/>
                </a:solidFill>
                <a:latin typeface="Calibri"/>
                <a:cs typeface="Calibri"/>
              </a:rPr>
              <a:t>in</a:t>
            </a:r>
            <a:r>
              <a:rPr sz="1636" spc="-14" dirty="0">
                <a:solidFill>
                  <a:srgbClr val="FFFFFF"/>
                </a:solidFill>
                <a:latin typeface="Calibri"/>
                <a:cs typeface="Calibri"/>
              </a:rPr>
              <a:t> </a:t>
            </a:r>
            <a:r>
              <a:rPr sz="1636" spc="-17" dirty="0">
                <a:solidFill>
                  <a:srgbClr val="FFFFFF"/>
                </a:solidFill>
                <a:latin typeface="Calibri"/>
                <a:cs typeface="Calibri"/>
              </a:rPr>
              <a:t>the</a:t>
            </a:r>
            <a:endParaRPr sz="1636">
              <a:latin typeface="Calibri"/>
              <a:cs typeface="Calibri"/>
            </a:endParaRPr>
          </a:p>
          <a:p>
            <a:pPr marL="1873777"/>
            <a:r>
              <a:rPr sz="1636" dirty="0">
                <a:solidFill>
                  <a:srgbClr val="FFFFFF"/>
                </a:solidFill>
                <a:latin typeface="Calibri"/>
                <a:cs typeface="Calibri"/>
              </a:rPr>
              <a:t>U.S.</a:t>
            </a:r>
            <a:r>
              <a:rPr sz="1636" spc="-51" dirty="0">
                <a:solidFill>
                  <a:srgbClr val="FFFFFF"/>
                </a:solidFill>
                <a:latin typeface="Calibri"/>
                <a:cs typeface="Calibri"/>
              </a:rPr>
              <a:t> </a:t>
            </a:r>
            <a:r>
              <a:rPr sz="1636" b="1" dirty="0">
                <a:solidFill>
                  <a:srgbClr val="FFFFFF"/>
                </a:solidFill>
                <a:latin typeface="Calibri"/>
                <a:cs typeface="Calibri"/>
              </a:rPr>
              <a:t>increased</a:t>
            </a:r>
            <a:r>
              <a:rPr sz="1636" b="1" spc="-31" dirty="0">
                <a:solidFill>
                  <a:srgbClr val="FFFFFF"/>
                </a:solidFill>
                <a:latin typeface="Calibri"/>
                <a:cs typeface="Calibri"/>
              </a:rPr>
              <a:t> </a:t>
            </a:r>
            <a:r>
              <a:rPr sz="1636" b="1" spc="-14" dirty="0">
                <a:solidFill>
                  <a:srgbClr val="FFFFFF"/>
                </a:solidFill>
                <a:latin typeface="Calibri"/>
                <a:cs typeface="Calibri"/>
              </a:rPr>
              <a:t>88%</a:t>
            </a:r>
            <a:r>
              <a:rPr sz="1636" spc="-14" dirty="0">
                <a:solidFill>
                  <a:srgbClr val="FFFFFF"/>
                </a:solidFill>
                <a:latin typeface="Calibri"/>
                <a:cs typeface="Calibri"/>
              </a:rPr>
              <a:t>.</a:t>
            </a:r>
            <a:endParaRPr sz="1636">
              <a:latin typeface="Calibri"/>
              <a:cs typeface="Calibri"/>
            </a:endParaRPr>
          </a:p>
          <a:p>
            <a:pPr>
              <a:spcBef>
                <a:spcPts val="7"/>
              </a:spcBef>
            </a:pPr>
            <a:endParaRPr sz="1875">
              <a:latin typeface="Calibri"/>
              <a:cs typeface="Calibri"/>
            </a:endParaRPr>
          </a:p>
          <a:p>
            <a:pPr marL="590534" marR="3464" algn="ctr"/>
            <a:r>
              <a:rPr sz="1636" dirty="0">
                <a:solidFill>
                  <a:srgbClr val="FFFFFF"/>
                </a:solidFill>
                <a:latin typeface="Calibri"/>
                <a:cs typeface="Calibri"/>
              </a:rPr>
              <a:t>The</a:t>
            </a:r>
            <a:r>
              <a:rPr sz="1636" spc="-20" dirty="0">
                <a:solidFill>
                  <a:srgbClr val="FFFFFF"/>
                </a:solidFill>
                <a:latin typeface="Calibri"/>
                <a:cs typeface="Calibri"/>
              </a:rPr>
              <a:t> </a:t>
            </a:r>
            <a:r>
              <a:rPr sz="1636" dirty="0">
                <a:solidFill>
                  <a:srgbClr val="FFFFFF"/>
                </a:solidFill>
                <a:latin typeface="Calibri"/>
                <a:cs typeface="Calibri"/>
              </a:rPr>
              <a:t>number</a:t>
            </a:r>
            <a:r>
              <a:rPr sz="1636" spc="-17" dirty="0">
                <a:solidFill>
                  <a:srgbClr val="FFFFFF"/>
                </a:solidFill>
                <a:latin typeface="Calibri"/>
                <a:cs typeface="Calibri"/>
              </a:rPr>
              <a:t> </a:t>
            </a:r>
            <a:r>
              <a:rPr sz="1636" dirty="0">
                <a:solidFill>
                  <a:srgbClr val="FFFFFF"/>
                </a:solidFill>
                <a:latin typeface="Calibri"/>
                <a:cs typeface="Calibri"/>
              </a:rPr>
              <a:t>of</a:t>
            </a:r>
            <a:r>
              <a:rPr sz="1636" spc="-24" dirty="0">
                <a:solidFill>
                  <a:srgbClr val="FFFFFF"/>
                </a:solidFill>
                <a:latin typeface="Calibri"/>
                <a:cs typeface="Calibri"/>
              </a:rPr>
              <a:t> </a:t>
            </a:r>
            <a:r>
              <a:rPr sz="1636" dirty="0">
                <a:solidFill>
                  <a:srgbClr val="FFFFFF"/>
                </a:solidFill>
                <a:latin typeface="Calibri"/>
                <a:cs typeface="Calibri"/>
              </a:rPr>
              <a:t>adult</a:t>
            </a:r>
            <a:r>
              <a:rPr sz="1636" spc="-14" dirty="0">
                <a:solidFill>
                  <a:srgbClr val="FFFFFF"/>
                </a:solidFill>
                <a:latin typeface="Calibri"/>
                <a:cs typeface="Calibri"/>
              </a:rPr>
              <a:t> </a:t>
            </a:r>
            <a:r>
              <a:rPr sz="1636" dirty="0">
                <a:solidFill>
                  <a:srgbClr val="FFFFFF"/>
                </a:solidFill>
                <a:latin typeface="Calibri"/>
                <a:cs typeface="Calibri"/>
              </a:rPr>
              <a:t>transgender</a:t>
            </a:r>
            <a:r>
              <a:rPr sz="1636" spc="-27" dirty="0">
                <a:solidFill>
                  <a:srgbClr val="FFFFFF"/>
                </a:solidFill>
                <a:latin typeface="Calibri"/>
                <a:cs typeface="Calibri"/>
              </a:rPr>
              <a:t> </a:t>
            </a:r>
            <a:r>
              <a:rPr sz="1636" dirty="0">
                <a:solidFill>
                  <a:srgbClr val="FFFFFF"/>
                </a:solidFill>
                <a:latin typeface="Calibri"/>
                <a:cs typeface="Calibri"/>
              </a:rPr>
              <a:t>individuals</a:t>
            </a:r>
            <a:r>
              <a:rPr sz="1636" spc="-17" dirty="0">
                <a:solidFill>
                  <a:srgbClr val="FFFFFF"/>
                </a:solidFill>
                <a:latin typeface="Calibri"/>
                <a:cs typeface="Calibri"/>
              </a:rPr>
              <a:t> </a:t>
            </a:r>
            <a:r>
              <a:rPr sz="1636" spc="-7" dirty="0">
                <a:solidFill>
                  <a:srgbClr val="FFFFFF"/>
                </a:solidFill>
                <a:latin typeface="Calibri"/>
                <a:cs typeface="Calibri"/>
              </a:rPr>
              <a:t>experiencing </a:t>
            </a:r>
            <a:r>
              <a:rPr sz="1636" dirty="0">
                <a:solidFill>
                  <a:srgbClr val="FFFFFF"/>
                </a:solidFill>
                <a:latin typeface="Calibri"/>
                <a:cs typeface="Calibri"/>
              </a:rPr>
              <a:t>unsheltered</a:t>
            </a:r>
            <a:r>
              <a:rPr sz="1636" spc="-41" dirty="0">
                <a:solidFill>
                  <a:srgbClr val="FFFFFF"/>
                </a:solidFill>
                <a:latin typeface="Calibri"/>
                <a:cs typeface="Calibri"/>
              </a:rPr>
              <a:t> </a:t>
            </a:r>
            <a:r>
              <a:rPr sz="1636" dirty="0">
                <a:solidFill>
                  <a:srgbClr val="FFFFFF"/>
                </a:solidFill>
                <a:latin typeface="Calibri"/>
                <a:cs typeface="Calibri"/>
              </a:rPr>
              <a:t>homelessness</a:t>
            </a:r>
            <a:r>
              <a:rPr sz="1636" spc="-31" dirty="0">
                <a:solidFill>
                  <a:srgbClr val="FFFFFF"/>
                </a:solidFill>
                <a:latin typeface="Calibri"/>
                <a:cs typeface="Calibri"/>
              </a:rPr>
              <a:t> </a:t>
            </a:r>
            <a:r>
              <a:rPr sz="1636" dirty="0">
                <a:solidFill>
                  <a:srgbClr val="FFFFFF"/>
                </a:solidFill>
                <a:latin typeface="Calibri"/>
                <a:cs typeface="Calibri"/>
              </a:rPr>
              <a:t>increased</a:t>
            </a:r>
            <a:r>
              <a:rPr sz="1636" spc="-31" dirty="0">
                <a:solidFill>
                  <a:srgbClr val="FFFFFF"/>
                </a:solidFill>
                <a:latin typeface="Calibri"/>
                <a:cs typeface="Calibri"/>
              </a:rPr>
              <a:t> </a:t>
            </a:r>
            <a:r>
              <a:rPr sz="1636" dirty="0">
                <a:solidFill>
                  <a:srgbClr val="FFFFFF"/>
                </a:solidFill>
                <a:latin typeface="Calibri"/>
                <a:cs typeface="Calibri"/>
              </a:rPr>
              <a:t>113</a:t>
            </a:r>
            <a:r>
              <a:rPr sz="1636" spc="-37" dirty="0">
                <a:solidFill>
                  <a:srgbClr val="FFFFFF"/>
                </a:solidFill>
                <a:latin typeface="Calibri"/>
                <a:cs typeface="Calibri"/>
              </a:rPr>
              <a:t> </a:t>
            </a:r>
            <a:r>
              <a:rPr sz="1636" dirty="0">
                <a:solidFill>
                  <a:srgbClr val="FFFFFF"/>
                </a:solidFill>
                <a:latin typeface="Calibri"/>
                <a:cs typeface="Calibri"/>
              </a:rPr>
              <a:t>percent</a:t>
            </a:r>
            <a:r>
              <a:rPr sz="1636" spc="-41" dirty="0">
                <a:solidFill>
                  <a:srgbClr val="FFFFFF"/>
                </a:solidFill>
                <a:latin typeface="Calibri"/>
                <a:cs typeface="Calibri"/>
              </a:rPr>
              <a:t> </a:t>
            </a:r>
            <a:r>
              <a:rPr sz="1636" dirty="0">
                <a:solidFill>
                  <a:srgbClr val="FFFFFF"/>
                </a:solidFill>
                <a:latin typeface="Calibri"/>
                <a:cs typeface="Calibri"/>
              </a:rPr>
              <a:t>during</a:t>
            </a:r>
            <a:r>
              <a:rPr sz="1636" spc="-37" dirty="0">
                <a:solidFill>
                  <a:srgbClr val="FFFFFF"/>
                </a:solidFill>
                <a:latin typeface="Calibri"/>
                <a:cs typeface="Calibri"/>
              </a:rPr>
              <a:t> </a:t>
            </a:r>
            <a:r>
              <a:rPr sz="1636" spc="-17" dirty="0">
                <a:solidFill>
                  <a:srgbClr val="FFFFFF"/>
                </a:solidFill>
                <a:latin typeface="Calibri"/>
                <a:cs typeface="Calibri"/>
              </a:rPr>
              <a:t>the </a:t>
            </a:r>
            <a:r>
              <a:rPr sz="1636" dirty="0">
                <a:solidFill>
                  <a:srgbClr val="FFFFFF"/>
                </a:solidFill>
                <a:latin typeface="Calibri"/>
                <a:cs typeface="Calibri"/>
              </a:rPr>
              <a:t>same</a:t>
            </a:r>
            <a:r>
              <a:rPr sz="1636" spc="-17" dirty="0">
                <a:solidFill>
                  <a:srgbClr val="FFFFFF"/>
                </a:solidFill>
                <a:latin typeface="Calibri"/>
                <a:cs typeface="Calibri"/>
              </a:rPr>
              <a:t> </a:t>
            </a:r>
            <a:r>
              <a:rPr sz="1636" spc="-7" dirty="0">
                <a:solidFill>
                  <a:srgbClr val="FFFFFF"/>
                </a:solidFill>
                <a:latin typeface="Calibri"/>
                <a:cs typeface="Calibri"/>
              </a:rPr>
              <a:t>period.</a:t>
            </a:r>
            <a:endParaRPr sz="1636">
              <a:latin typeface="Calibri"/>
              <a:cs typeface="Calibri"/>
            </a:endParaRPr>
          </a:p>
          <a:p>
            <a:pPr>
              <a:spcBef>
                <a:spcPts val="7"/>
              </a:spcBef>
            </a:pPr>
            <a:endParaRPr sz="1705">
              <a:latin typeface="Calibri"/>
              <a:cs typeface="Calibri"/>
            </a:endParaRPr>
          </a:p>
          <a:p>
            <a:pPr marL="67539" marR="328604" algn="ctr"/>
            <a:r>
              <a:rPr sz="1636" dirty="0">
                <a:solidFill>
                  <a:srgbClr val="FFFFFF"/>
                </a:solidFill>
                <a:latin typeface="Calibri"/>
                <a:cs typeface="Calibri"/>
              </a:rPr>
              <a:t>One</a:t>
            </a:r>
            <a:r>
              <a:rPr sz="1636" spc="-31" dirty="0">
                <a:solidFill>
                  <a:srgbClr val="FFFFFF"/>
                </a:solidFill>
                <a:latin typeface="Calibri"/>
                <a:cs typeface="Calibri"/>
              </a:rPr>
              <a:t> </a:t>
            </a:r>
            <a:r>
              <a:rPr sz="1636" dirty="0">
                <a:solidFill>
                  <a:srgbClr val="FFFFFF"/>
                </a:solidFill>
                <a:latin typeface="Calibri"/>
                <a:cs typeface="Calibri"/>
              </a:rPr>
              <a:t>in</a:t>
            </a:r>
            <a:r>
              <a:rPr sz="1636" spc="-24" dirty="0">
                <a:solidFill>
                  <a:srgbClr val="FFFFFF"/>
                </a:solidFill>
                <a:latin typeface="Calibri"/>
                <a:cs typeface="Calibri"/>
              </a:rPr>
              <a:t> </a:t>
            </a:r>
            <a:r>
              <a:rPr sz="1636" dirty="0">
                <a:solidFill>
                  <a:srgbClr val="FFFFFF"/>
                </a:solidFill>
                <a:latin typeface="Calibri"/>
                <a:cs typeface="Calibri"/>
              </a:rPr>
              <a:t>five</a:t>
            </a:r>
            <a:r>
              <a:rPr sz="1636" spc="-14" dirty="0">
                <a:solidFill>
                  <a:srgbClr val="FFFFFF"/>
                </a:solidFill>
                <a:latin typeface="Calibri"/>
                <a:cs typeface="Calibri"/>
              </a:rPr>
              <a:t> </a:t>
            </a:r>
            <a:r>
              <a:rPr sz="1636" dirty="0">
                <a:solidFill>
                  <a:srgbClr val="FFFFFF"/>
                </a:solidFill>
                <a:latin typeface="Calibri"/>
                <a:cs typeface="Calibri"/>
              </a:rPr>
              <a:t>transgender</a:t>
            </a:r>
            <a:r>
              <a:rPr sz="1636" spc="-24" dirty="0">
                <a:solidFill>
                  <a:srgbClr val="FFFFFF"/>
                </a:solidFill>
                <a:latin typeface="Calibri"/>
                <a:cs typeface="Calibri"/>
              </a:rPr>
              <a:t> </a:t>
            </a:r>
            <a:r>
              <a:rPr sz="1636" dirty="0">
                <a:solidFill>
                  <a:srgbClr val="FFFFFF"/>
                </a:solidFill>
                <a:latin typeface="Calibri"/>
                <a:cs typeface="Calibri"/>
              </a:rPr>
              <a:t>people</a:t>
            </a:r>
            <a:r>
              <a:rPr sz="1636" spc="-20" dirty="0">
                <a:solidFill>
                  <a:srgbClr val="FFFFFF"/>
                </a:solidFill>
                <a:latin typeface="Calibri"/>
                <a:cs typeface="Calibri"/>
              </a:rPr>
              <a:t> </a:t>
            </a:r>
            <a:r>
              <a:rPr sz="1636" dirty="0">
                <a:solidFill>
                  <a:srgbClr val="FFFFFF"/>
                </a:solidFill>
                <a:latin typeface="Calibri"/>
                <a:cs typeface="Calibri"/>
              </a:rPr>
              <a:t>in</a:t>
            </a:r>
            <a:r>
              <a:rPr sz="1636" spc="-24" dirty="0">
                <a:solidFill>
                  <a:srgbClr val="FFFFFF"/>
                </a:solidFill>
                <a:latin typeface="Calibri"/>
                <a:cs typeface="Calibri"/>
              </a:rPr>
              <a:t> </a:t>
            </a:r>
            <a:r>
              <a:rPr sz="1636" dirty="0">
                <a:solidFill>
                  <a:srgbClr val="FFFFFF"/>
                </a:solidFill>
                <a:latin typeface="Calibri"/>
                <a:cs typeface="Calibri"/>
              </a:rPr>
              <a:t>the</a:t>
            </a:r>
            <a:r>
              <a:rPr sz="1636" spc="-31" dirty="0">
                <a:solidFill>
                  <a:srgbClr val="FFFFFF"/>
                </a:solidFill>
                <a:latin typeface="Calibri"/>
                <a:cs typeface="Calibri"/>
              </a:rPr>
              <a:t> </a:t>
            </a:r>
            <a:r>
              <a:rPr sz="1636" dirty="0">
                <a:solidFill>
                  <a:srgbClr val="FFFFFF"/>
                </a:solidFill>
                <a:latin typeface="Calibri"/>
                <a:cs typeface="Calibri"/>
              </a:rPr>
              <a:t>United</a:t>
            </a:r>
            <a:r>
              <a:rPr sz="1636" spc="-24" dirty="0">
                <a:solidFill>
                  <a:srgbClr val="FFFFFF"/>
                </a:solidFill>
                <a:latin typeface="Calibri"/>
                <a:cs typeface="Calibri"/>
              </a:rPr>
              <a:t> </a:t>
            </a:r>
            <a:r>
              <a:rPr sz="1636" dirty="0">
                <a:solidFill>
                  <a:srgbClr val="FFFFFF"/>
                </a:solidFill>
                <a:latin typeface="Calibri"/>
                <a:cs typeface="Calibri"/>
              </a:rPr>
              <a:t>States</a:t>
            </a:r>
            <a:r>
              <a:rPr sz="1636" spc="-41" dirty="0">
                <a:solidFill>
                  <a:srgbClr val="FFFFFF"/>
                </a:solidFill>
                <a:latin typeface="Calibri"/>
                <a:cs typeface="Calibri"/>
              </a:rPr>
              <a:t> </a:t>
            </a:r>
            <a:r>
              <a:rPr sz="1636" dirty="0">
                <a:solidFill>
                  <a:srgbClr val="FFFFFF"/>
                </a:solidFill>
                <a:latin typeface="Calibri"/>
                <a:cs typeface="Calibri"/>
              </a:rPr>
              <a:t>has</a:t>
            </a:r>
            <a:r>
              <a:rPr sz="1636" spc="-24" dirty="0">
                <a:solidFill>
                  <a:srgbClr val="FFFFFF"/>
                </a:solidFill>
                <a:latin typeface="Calibri"/>
                <a:cs typeface="Calibri"/>
              </a:rPr>
              <a:t> </a:t>
            </a:r>
            <a:r>
              <a:rPr sz="1636" spc="-14" dirty="0">
                <a:solidFill>
                  <a:srgbClr val="FFFFFF"/>
                </a:solidFill>
                <a:latin typeface="Calibri"/>
                <a:cs typeface="Calibri"/>
              </a:rPr>
              <a:t>been </a:t>
            </a:r>
            <a:r>
              <a:rPr sz="1636" dirty="0">
                <a:solidFill>
                  <a:srgbClr val="FFFFFF"/>
                </a:solidFill>
                <a:latin typeface="Calibri"/>
                <a:cs typeface="Calibri"/>
              </a:rPr>
              <a:t>discriminated</a:t>
            </a:r>
            <a:r>
              <a:rPr sz="1636" spc="-27" dirty="0">
                <a:solidFill>
                  <a:srgbClr val="FFFFFF"/>
                </a:solidFill>
                <a:latin typeface="Calibri"/>
                <a:cs typeface="Calibri"/>
              </a:rPr>
              <a:t> </a:t>
            </a:r>
            <a:r>
              <a:rPr sz="1636" dirty="0">
                <a:solidFill>
                  <a:srgbClr val="FFFFFF"/>
                </a:solidFill>
                <a:latin typeface="Calibri"/>
                <a:cs typeface="Calibri"/>
              </a:rPr>
              <a:t>when</a:t>
            </a:r>
            <a:r>
              <a:rPr sz="1636" spc="-10" dirty="0">
                <a:solidFill>
                  <a:srgbClr val="FFFFFF"/>
                </a:solidFill>
                <a:latin typeface="Calibri"/>
                <a:cs typeface="Calibri"/>
              </a:rPr>
              <a:t> </a:t>
            </a:r>
            <a:r>
              <a:rPr sz="1636" dirty="0">
                <a:solidFill>
                  <a:srgbClr val="FFFFFF"/>
                </a:solidFill>
                <a:latin typeface="Calibri"/>
                <a:cs typeface="Calibri"/>
              </a:rPr>
              <a:t>seeking</a:t>
            </a:r>
            <a:r>
              <a:rPr sz="1636" spc="-17" dirty="0">
                <a:solidFill>
                  <a:srgbClr val="FFFFFF"/>
                </a:solidFill>
                <a:latin typeface="Calibri"/>
                <a:cs typeface="Calibri"/>
              </a:rPr>
              <a:t> </a:t>
            </a:r>
            <a:r>
              <a:rPr sz="1636" dirty="0">
                <a:solidFill>
                  <a:srgbClr val="FFFFFF"/>
                </a:solidFill>
                <a:latin typeface="Calibri"/>
                <a:cs typeface="Calibri"/>
              </a:rPr>
              <a:t>a</a:t>
            </a:r>
            <a:r>
              <a:rPr sz="1636" spc="-14" dirty="0">
                <a:solidFill>
                  <a:srgbClr val="FFFFFF"/>
                </a:solidFill>
                <a:latin typeface="Calibri"/>
                <a:cs typeface="Calibri"/>
              </a:rPr>
              <a:t> </a:t>
            </a:r>
            <a:r>
              <a:rPr sz="1636" dirty="0">
                <a:solidFill>
                  <a:srgbClr val="FFFFFF"/>
                </a:solidFill>
                <a:latin typeface="Calibri"/>
                <a:cs typeface="Calibri"/>
              </a:rPr>
              <a:t>home,</a:t>
            </a:r>
            <a:r>
              <a:rPr sz="1636" spc="-10" dirty="0">
                <a:solidFill>
                  <a:srgbClr val="FFFFFF"/>
                </a:solidFill>
                <a:latin typeface="Calibri"/>
                <a:cs typeface="Calibri"/>
              </a:rPr>
              <a:t> </a:t>
            </a:r>
            <a:r>
              <a:rPr sz="1636" dirty="0">
                <a:solidFill>
                  <a:srgbClr val="FFFFFF"/>
                </a:solidFill>
                <a:latin typeface="Calibri"/>
                <a:cs typeface="Calibri"/>
              </a:rPr>
              <a:t>and</a:t>
            </a:r>
            <a:r>
              <a:rPr sz="1636" spc="-14" dirty="0">
                <a:solidFill>
                  <a:srgbClr val="FFFFFF"/>
                </a:solidFill>
                <a:latin typeface="Calibri"/>
                <a:cs typeface="Calibri"/>
              </a:rPr>
              <a:t> </a:t>
            </a:r>
            <a:r>
              <a:rPr sz="1636" dirty="0">
                <a:solidFill>
                  <a:srgbClr val="FFFFFF"/>
                </a:solidFill>
                <a:latin typeface="Calibri"/>
                <a:cs typeface="Calibri"/>
              </a:rPr>
              <a:t>more</a:t>
            </a:r>
            <a:r>
              <a:rPr sz="1636" spc="-14" dirty="0">
                <a:solidFill>
                  <a:srgbClr val="FFFFFF"/>
                </a:solidFill>
                <a:latin typeface="Calibri"/>
                <a:cs typeface="Calibri"/>
              </a:rPr>
              <a:t> </a:t>
            </a:r>
            <a:r>
              <a:rPr sz="1636" dirty="0">
                <a:solidFill>
                  <a:srgbClr val="FFFFFF"/>
                </a:solidFill>
                <a:latin typeface="Calibri"/>
                <a:cs typeface="Calibri"/>
              </a:rPr>
              <a:t>than</a:t>
            </a:r>
            <a:r>
              <a:rPr sz="1636" spc="-10" dirty="0">
                <a:solidFill>
                  <a:srgbClr val="FFFFFF"/>
                </a:solidFill>
                <a:latin typeface="Calibri"/>
                <a:cs typeface="Calibri"/>
              </a:rPr>
              <a:t> </a:t>
            </a:r>
            <a:r>
              <a:rPr sz="1636" dirty="0">
                <a:solidFill>
                  <a:srgbClr val="FFFFFF"/>
                </a:solidFill>
                <a:latin typeface="Calibri"/>
                <a:cs typeface="Calibri"/>
              </a:rPr>
              <a:t>one</a:t>
            </a:r>
            <a:r>
              <a:rPr sz="1636" spc="-10" dirty="0">
                <a:solidFill>
                  <a:srgbClr val="FFFFFF"/>
                </a:solidFill>
                <a:latin typeface="Calibri"/>
                <a:cs typeface="Calibri"/>
              </a:rPr>
              <a:t> </a:t>
            </a:r>
            <a:r>
              <a:rPr sz="1636" dirty="0">
                <a:solidFill>
                  <a:srgbClr val="FFFFFF"/>
                </a:solidFill>
                <a:latin typeface="Calibri"/>
                <a:cs typeface="Calibri"/>
              </a:rPr>
              <a:t>in</a:t>
            </a:r>
            <a:r>
              <a:rPr sz="1636" spc="-10" dirty="0">
                <a:solidFill>
                  <a:srgbClr val="FFFFFF"/>
                </a:solidFill>
                <a:latin typeface="Calibri"/>
                <a:cs typeface="Calibri"/>
              </a:rPr>
              <a:t> </a:t>
            </a:r>
            <a:r>
              <a:rPr sz="1636" spc="-17" dirty="0">
                <a:solidFill>
                  <a:srgbClr val="FFFFFF"/>
                </a:solidFill>
                <a:latin typeface="Calibri"/>
                <a:cs typeface="Calibri"/>
              </a:rPr>
              <a:t>ten </a:t>
            </a:r>
            <a:r>
              <a:rPr sz="1636" dirty="0">
                <a:solidFill>
                  <a:srgbClr val="FFFFFF"/>
                </a:solidFill>
                <a:latin typeface="Calibri"/>
                <a:cs typeface="Calibri"/>
              </a:rPr>
              <a:t>have</a:t>
            </a:r>
            <a:r>
              <a:rPr sz="1636" spc="-24" dirty="0">
                <a:solidFill>
                  <a:srgbClr val="FFFFFF"/>
                </a:solidFill>
                <a:latin typeface="Calibri"/>
                <a:cs typeface="Calibri"/>
              </a:rPr>
              <a:t> </a:t>
            </a:r>
            <a:r>
              <a:rPr sz="1636" dirty="0">
                <a:solidFill>
                  <a:srgbClr val="FFFFFF"/>
                </a:solidFill>
                <a:latin typeface="Calibri"/>
                <a:cs typeface="Calibri"/>
              </a:rPr>
              <a:t>been</a:t>
            </a:r>
            <a:r>
              <a:rPr sz="1636" spc="-17" dirty="0">
                <a:solidFill>
                  <a:srgbClr val="FFFFFF"/>
                </a:solidFill>
                <a:latin typeface="Calibri"/>
                <a:cs typeface="Calibri"/>
              </a:rPr>
              <a:t> </a:t>
            </a:r>
            <a:r>
              <a:rPr sz="1636" dirty="0">
                <a:solidFill>
                  <a:srgbClr val="FFFFFF"/>
                </a:solidFill>
                <a:latin typeface="Calibri"/>
                <a:cs typeface="Calibri"/>
              </a:rPr>
              <a:t>evicted</a:t>
            </a:r>
            <a:r>
              <a:rPr sz="1636" spc="-20" dirty="0">
                <a:solidFill>
                  <a:srgbClr val="FFFFFF"/>
                </a:solidFill>
                <a:latin typeface="Calibri"/>
                <a:cs typeface="Calibri"/>
              </a:rPr>
              <a:t> </a:t>
            </a:r>
            <a:r>
              <a:rPr sz="1636" dirty="0">
                <a:solidFill>
                  <a:srgbClr val="FFFFFF"/>
                </a:solidFill>
                <a:latin typeface="Calibri"/>
                <a:cs typeface="Calibri"/>
              </a:rPr>
              <a:t>from</a:t>
            </a:r>
            <a:r>
              <a:rPr sz="1636" spc="-27" dirty="0">
                <a:solidFill>
                  <a:srgbClr val="FFFFFF"/>
                </a:solidFill>
                <a:latin typeface="Calibri"/>
                <a:cs typeface="Calibri"/>
              </a:rPr>
              <a:t> </a:t>
            </a:r>
            <a:r>
              <a:rPr sz="1636" dirty="0">
                <a:solidFill>
                  <a:srgbClr val="FFFFFF"/>
                </a:solidFill>
                <a:latin typeface="Calibri"/>
                <a:cs typeface="Calibri"/>
              </a:rPr>
              <a:t>their</a:t>
            </a:r>
            <a:r>
              <a:rPr sz="1636" spc="-20" dirty="0">
                <a:solidFill>
                  <a:srgbClr val="FFFFFF"/>
                </a:solidFill>
                <a:latin typeface="Calibri"/>
                <a:cs typeface="Calibri"/>
              </a:rPr>
              <a:t> </a:t>
            </a:r>
            <a:r>
              <a:rPr sz="1636" dirty="0">
                <a:solidFill>
                  <a:srgbClr val="FFFFFF"/>
                </a:solidFill>
                <a:latin typeface="Calibri"/>
                <a:cs typeface="Calibri"/>
              </a:rPr>
              <a:t>homes,</a:t>
            </a:r>
            <a:r>
              <a:rPr sz="1636" spc="-14" dirty="0">
                <a:solidFill>
                  <a:srgbClr val="FFFFFF"/>
                </a:solidFill>
                <a:latin typeface="Calibri"/>
                <a:cs typeface="Calibri"/>
              </a:rPr>
              <a:t> </a:t>
            </a:r>
            <a:r>
              <a:rPr sz="1636" dirty="0">
                <a:solidFill>
                  <a:srgbClr val="FFFFFF"/>
                </a:solidFill>
                <a:latin typeface="Calibri"/>
                <a:cs typeface="Calibri"/>
              </a:rPr>
              <a:t>because</a:t>
            </a:r>
            <a:r>
              <a:rPr sz="1636" spc="-17" dirty="0">
                <a:solidFill>
                  <a:srgbClr val="FFFFFF"/>
                </a:solidFill>
                <a:latin typeface="Calibri"/>
                <a:cs typeface="Calibri"/>
              </a:rPr>
              <a:t> </a:t>
            </a:r>
            <a:r>
              <a:rPr sz="1636" dirty="0">
                <a:solidFill>
                  <a:srgbClr val="FFFFFF"/>
                </a:solidFill>
                <a:latin typeface="Calibri"/>
                <a:cs typeface="Calibri"/>
              </a:rPr>
              <a:t>of</a:t>
            </a:r>
            <a:r>
              <a:rPr sz="1636" spc="-14" dirty="0">
                <a:solidFill>
                  <a:srgbClr val="FFFFFF"/>
                </a:solidFill>
                <a:latin typeface="Calibri"/>
                <a:cs typeface="Calibri"/>
              </a:rPr>
              <a:t> </a:t>
            </a:r>
            <a:r>
              <a:rPr sz="1636" dirty="0">
                <a:solidFill>
                  <a:srgbClr val="FFFFFF"/>
                </a:solidFill>
                <a:latin typeface="Calibri"/>
                <a:cs typeface="Calibri"/>
              </a:rPr>
              <a:t>their</a:t>
            </a:r>
            <a:r>
              <a:rPr sz="1636" spc="-20" dirty="0">
                <a:solidFill>
                  <a:srgbClr val="FFFFFF"/>
                </a:solidFill>
                <a:latin typeface="Calibri"/>
                <a:cs typeface="Calibri"/>
              </a:rPr>
              <a:t> </a:t>
            </a:r>
            <a:r>
              <a:rPr sz="1636" spc="-7" dirty="0">
                <a:solidFill>
                  <a:srgbClr val="FFFFFF"/>
                </a:solidFill>
                <a:latin typeface="Calibri"/>
                <a:cs typeface="Calibri"/>
              </a:rPr>
              <a:t>gender identity.</a:t>
            </a:r>
            <a:endParaRPr sz="1636">
              <a:latin typeface="Calibri"/>
              <a:cs typeface="Calibri"/>
            </a:endParaRPr>
          </a:p>
        </p:txBody>
      </p:sp>
      <p:sp>
        <p:nvSpPr>
          <p:cNvPr id="12" name="object 12"/>
          <p:cNvSpPr txBox="1">
            <a:spLocks noGrp="1"/>
          </p:cNvSpPr>
          <p:nvPr>
            <p:ph type="title"/>
          </p:nvPr>
        </p:nvSpPr>
        <p:spPr>
          <a:xfrm>
            <a:off x="3262091" y="338841"/>
            <a:ext cx="7746000" cy="405630"/>
          </a:xfrm>
          <a:prstGeom prst="rect">
            <a:avLst/>
          </a:prstGeom>
        </p:spPr>
        <p:txBody>
          <a:bodyPr spcFirstLastPara="1" vert="horz" wrap="square" lIns="0" tIns="56457" rIns="0" bIns="0" rtlCol="0" anchor="t" anchorCtr="0">
            <a:spAutoFit/>
          </a:bodyPr>
          <a:lstStyle/>
          <a:p>
            <a:pPr marL="230759">
              <a:spcBef>
                <a:spcPts val="68"/>
              </a:spcBef>
            </a:pPr>
            <a:r>
              <a:rPr sz="2182" b="1" spc="-72" dirty="0"/>
              <a:t>Individuals</a:t>
            </a:r>
            <a:r>
              <a:rPr sz="2182" b="1" spc="-75" dirty="0"/>
              <a:t> </a:t>
            </a:r>
            <a:r>
              <a:rPr sz="2182" b="1" spc="-68" dirty="0"/>
              <a:t>Experiencing</a:t>
            </a:r>
            <a:r>
              <a:rPr sz="2182" b="1" spc="-85" dirty="0"/>
              <a:t> </a:t>
            </a:r>
            <a:r>
              <a:rPr sz="2182" b="1" spc="-55" dirty="0"/>
              <a:t>Homelessness</a:t>
            </a:r>
            <a:endParaRPr sz="2182"/>
          </a:p>
        </p:txBody>
      </p:sp>
    </p:spTree>
    <p:extLst>
      <p:ext uri="{BB962C8B-B14F-4D97-AF65-F5344CB8AC3E}">
        <p14:creationId xmlns:p14="http://schemas.microsoft.com/office/powerpoint/2010/main" val="696447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758A4E6-9B30-D84D-AC70-F8F9AC493870}"/>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Welcome!</a:t>
            </a:r>
          </a:p>
        </p:txBody>
      </p:sp>
      <p:sp>
        <p:nvSpPr>
          <p:cNvPr id="3" name="Content Placeholder 2">
            <a:extLst>
              <a:ext uri="{FF2B5EF4-FFF2-40B4-BE49-F238E27FC236}">
                <a16:creationId xmlns:a16="http://schemas.microsoft.com/office/drawing/2014/main" id="{7F3A7256-43F6-524E-8595-B3D9411957F9}"/>
              </a:ext>
            </a:extLst>
          </p:cNvPr>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endParaRPr lang="en-US" sz="2000" kern="1200" dirty="0">
              <a:solidFill>
                <a:srgbClr val="FFFFFF"/>
              </a:solidFill>
              <a:latin typeface="+mn-lt"/>
              <a:ea typeface="+mn-ea"/>
              <a:cs typeface="+mn-cs"/>
            </a:endParaRPr>
          </a:p>
        </p:txBody>
      </p:sp>
    </p:spTree>
    <p:extLst>
      <p:ext uri="{BB962C8B-B14F-4D97-AF65-F5344CB8AC3E}">
        <p14:creationId xmlns:p14="http://schemas.microsoft.com/office/powerpoint/2010/main" val="129229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4176" y="123911"/>
            <a:ext cx="4116965" cy="314929"/>
          </a:xfrm>
          <a:prstGeom prst="rect">
            <a:avLst/>
          </a:prstGeom>
        </p:spPr>
        <p:txBody>
          <a:bodyPr spcFirstLastPara="1" vert="horz" wrap="square" lIns="0" tIns="8226" rIns="0" bIns="0" rtlCol="0" anchor="t" anchorCtr="0">
            <a:spAutoFit/>
          </a:bodyPr>
          <a:lstStyle/>
          <a:p>
            <a:pPr marL="8659">
              <a:spcBef>
                <a:spcPts val="65"/>
              </a:spcBef>
            </a:pPr>
            <a:r>
              <a:rPr sz="1909" b="1" spc="-78" dirty="0"/>
              <a:t>Individuals</a:t>
            </a:r>
            <a:r>
              <a:rPr sz="1909" b="1" spc="-119" dirty="0"/>
              <a:t> </a:t>
            </a:r>
            <a:r>
              <a:rPr sz="1909" b="1" spc="-75" dirty="0"/>
              <a:t>Experiencing</a:t>
            </a:r>
            <a:r>
              <a:rPr sz="1909" b="1" spc="-119" dirty="0"/>
              <a:t> </a:t>
            </a:r>
            <a:r>
              <a:rPr sz="1909" b="1" spc="-44" dirty="0"/>
              <a:t>Homelessness</a:t>
            </a:r>
            <a:endParaRPr sz="1909"/>
          </a:p>
        </p:txBody>
      </p:sp>
      <p:sp>
        <p:nvSpPr>
          <p:cNvPr id="3" name="object 3"/>
          <p:cNvSpPr txBox="1"/>
          <p:nvPr/>
        </p:nvSpPr>
        <p:spPr>
          <a:xfrm>
            <a:off x="3095590" y="721389"/>
            <a:ext cx="5413231" cy="3897489"/>
          </a:xfrm>
          <a:prstGeom prst="rect">
            <a:avLst/>
          </a:prstGeom>
        </p:spPr>
        <p:txBody>
          <a:bodyPr vert="horz" wrap="square" lIns="0" tIns="9092" rIns="0" bIns="0" rtlCol="0">
            <a:spAutoFit/>
          </a:bodyPr>
          <a:lstStyle/>
          <a:p>
            <a:pPr marL="352416" marR="172311" indent="-155859">
              <a:spcBef>
                <a:spcPts val="72"/>
              </a:spcBef>
              <a:buClr>
                <a:srgbClr val="FF66FF"/>
              </a:buClr>
              <a:buFont typeface="Arial"/>
              <a:buChar char="•"/>
              <a:tabLst>
                <a:tab pos="352416" algn="l"/>
                <a:tab pos="352849" algn="l"/>
              </a:tabLst>
            </a:pPr>
            <a:r>
              <a:rPr sz="1364" b="1" dirty="0">
                <a:solidFill>
                  <a:srgbClr val="B100B1"/>
                </a:solidFill>
                <a:latin typeface="Calibri"/>
                <a:cs typeface="Calibri"/>
              </a:rPr>
              <a:t>39%</a:t>
            </a:r>
            <a:r>
              <a:rPr sz="1364" b="1" spc="-41" dirty="0">
                <a:solidFill>
                  <a:srgbClr val="B100B1"/>
                </a:solidFill>
                <a:latin typeface="Calibri"/>
                <a:cs typeface="Calibri"/>
              </a:rPr>
              <a:t> </a:t>
            </a:r>
            <a:r>
              <a:rPr sz="1364" dirty="0">
                <a:latin typeface="Calibri"/>
                <a:cs typeface="Calibri"/>
              </a:rPr>
              <a:t>of</a:t>
            </a:r>
            <a:r>
              <a:rPr sz="1364" spc="-31" dirty="0">
                <a:latin typeface="Calibri"/>
                <a:cs typeface="Calibri"/>
              </a:rPr>
              <a:t> </a:t>
            </a:r>
            <a:r>
              <a:rPr sz="1364" spc="-14" dirty="0">
                <a:latin typeface="Calibri"/>
                <a:cs typeface="Calibri"/>
              </a:rPr>
              <a:t>LGBTQ</a:t>
            </a:r>
            <a:r>
              <a:rPr sz="1364" spc="-17" dirty="0">
                <a:latin typeface="Calibri"/>
                <a:cs typeface="Calibri"/>
              </a:rPr>
              <a:t> </a:t>
            </a:r>
            <a:r>
              <a:rPr sz="1364" dirty="0">
                <a:latin typeface="Calibri"/>
                <a:cs typeface="Calibri"/>
              </a:rPr>
              <a:t>youth</a:t>
            </a:r>
            <a:r>
              <a:rPr sz="1364" spc="-41" dirty="0">
                <a:latin typeface="Calibri"/>
                <a:cs typeface="Calibri"/>
              </a:rPr>
              <a:t> </a:t>
            </a:r>
            <a:r>
              <a:rPr sz="1364" dirty="0">
                <a:latin typeface="Calibri"/>
                <a:cs typeface="Calibri"/>
              </a:rPr>
              <a:t>in</a:t>
            </a:r>
            <a:r>
              <a:rPr sz="1364" spc="-31" dirty="0">
                <a:latin typeface="Calibri"/>
                <a:cs typeface="Calibri"/>
              </a:rPr>
              <a:t> </a:t>
            </a:r>
            <a:r>
              <a:rPr sz="1364" dirty="0">
                <a:latin typeface="Calibri"/>
                <a:cs typeface="Calibri"/>
              </a:rPr>
              <a:t>care</a:t>
            </a:r>
            <a:r>
              <a:rPr sz="1364" spc="-20" dirty="0">
                <a:latin typeface="Calibri"/>
                <a:cs typeface="Calibri"/>
              </a:rPr>
              <a:t> </a:t>
            </a:r>
            <a:r>
              <a:rPr sz="1364" dirty="0">
                <a:latin typeface="Calibri"/>
                <a:cs typeface="Calibri"/>
              </a:rPr>
              <a:t>were</a:t>
            </a:r>
            <a:r>
              <a:rPr sz="1364" spc="-14" dirty="0">
                <a:latin typeface="Calibri"/>
                <a:cs typeface="Calibri"/>
              </a:rPr>
              <a:t> </a:t>
            </a:r>
            <a:r>
              <a:rPr sz="1364" b="1" dirty="0">
                <a:solidFill>
                  <a:srgbClr val="B100B1"/>
                </a:solidFill>
                <a:latin typeface="Calibri"/>
                <a:cs typeface="Calibri"/>
              </a:rPr>
              <a:t>forced</a:t>
            </a:r>
            <a:r>
              <a:rPr sz="1364" b="1" spc="-27" dirty="0">
                <a:solidFill>
                  <a:srgbClr val="B100B1"/>
                </a:solidFill>
                <a:latin typeface="Calibri"/>
                <a:cs typeface="Calibri"/>
              </a:rPr>
              <a:t> </a:t>
            </a:r>
            <a:r>
              <a:rPr sz="1364" b="1" dirty="0">
                <a:solidFill>
                  <a:srgbClr val="B100B1"/>
                </a:solidFill>
                <a:latin typeface="Calibri"/>
                <a:cs typeface="Calibri"/>
              </a:rPr>
              <a:t>to</a:t>
            </a:r>
            <a:r>
              <a:rPr sz="1364" b="1" spc="-20" dirty="0">
                <a:solidFill>
                  <a:srgbClr val="B100B1"/>
                </a:solidFill>
                <a:latin typeface="Calibri"/>
                <a:cs typeface="Calibri"/>
              </a:rPr>
              <a:t> </a:t>
            </a:r>
            <a:r>
              <a:rPr sz="1364" b="1" dirty="0">
                <a:solidFill>
                  <a:srgbClr val="B100B1"/>
                </a:solidFill>
                <a:latin typeface="Calibri"/>
                <a:cs typeface="Calibri"/>
              </a:rPr>
              <a:t>leave</a:t>
            </a:r>
            <a:r>
              <a:rPr sz="1364" b="1" spc="-24" dirty="0">
                <a:solidFill>
                  <a:srgbClr val="B100B1"/>
                </a:solidFill>
                <a:latin typeface="Calibri"/>
                <a:cs typeface="Calibri"/>
              </a:rPr>
              <a:t> </a:t>
            </a:r>
            <a:r>
              <a:rPr sz="1364" dirty="0">
                <a:latin typeface="Calibri"/>
                <a:cs typeface="Calibri"/>
              </a:rPr>
              <a:t>their</a:t>
            </a:r>
            <a:r>
              <a:rPr sz="1364" spc="-17" dirty="0">
                <a:latin typeface="Calibri"/>
                <a:cs typeface="Calibri"/>
              </a:rPr>
              <a:t> </a:t>
            </a:r>
            <a:r>
              <a:rPr sz="1364" dirty="0">
                <a:latin typeface="Calibri"/>
                <a:cs typeface="Calibri"/>
              </a:rPr>
              <a:t>home</a:t>
            </a:r>
            <a:r>
              <a:rPr sz="1364" spc="-31" dirty="0">
                <a:latin typeface="Calibri"/>
                <a:cs typeface="Calibri"/>
              </a:rPr>
              <a:t> </a:t>
            </a:r>
            <a:r>
              <a:rPr sz="1364" spc="-7" dirty="0">
                <a:latin typeface="Calibri"/>
                <a:cs typeface="Calibri"/>
              </a:rPr>
              <a:t>because </a:t>
            </a:r>
            <a:r>
              <a:rPr sz="1364" dirty="0">
                <a:latin typeface="Calibri"/>
                <a:cs typeface="Calibri"/>
              </a:rPr>
              <a:t>of</a:t>
            </a:r>
            <a:r>
              <a:rPr sz="1364" spc="-37" dirty="0">
                <a:latin typeface="Calibri"/>
                <a:cs typeface="Calibri"/>
              </a:rPr>
              <a:t> </a:t>
            </a:r>
            <a:r>
              <a:rPr sz="1364" dirty="0">
                <a:latin typeface="Calibri"/>
                <a:cs typeface="Calibri"/>
              </a:rPr>
              <a:t>their</a:t>
            </a:r>
            <a:r>
              <a:rPr sz="1364" spc="-24" dirty="0">
                <a:latin typeface="Calibri"/>
                <a:cs typeface="Calibri"/>
              </a:rPr>
              <a:t> </a:t>
            </a:r>
            <a:r>
              <a:rPr sz="1364" dirty="0">
                <a:latin typeface="Calibri"/>
                <a:cs typeface="Calibri"/>
              </a:rPr>
              <a:t>sexual</a:t>
            </a:r>
            <a:r>
              <a:rPr sz="1364" spc="-7" dirty="0">
                <a:latin typeface="Calibri"/>
                <a:cs typeface="Calibri"/>
              </a:rPr>
              <a:t> </a:t>
            </a:r>
            <a:r>
              <a:rPr sz="1364" dirty="0">
                <a:latin typeface="Calibri"/>
                <a:cs typeface="Calibri"/>
              </a:rPr>
              <a:t>orientation</a:t>
            </a:r>
            <a:r>
              <a:rPr sz="1364" spc="-17" dirty="0">
                <a:latin typeface="Calibri"/>
                <a:cs typeface="Calibri"/>
              </a:rPr>
              <a:t> </a:t>
            </a:r>
            <a:r>
              <a:rPr sz="1364" dirty="0">
                <a:latin typeface="Calibri"/>
                <a:cs typeface="Calibri"/>
              </a:rPr>
              <a:t>or</a:t>
            </a:r>
            <a:r>
              <a:rPr sz="1364" spc="-34" dirty="0">
                <a:latin typeface="Calibri"/>
                <a:cs typeface="Calibri"/>
              </a:rPr>
              <a:t> </a:t>
            </a:r>
            <a:r>
              <a:rPr sz="1364" dirty="0">
                <a:latin typeface="Calibri"/>
                <a:cs typeface="Calibri"/>
              </a:rPr>
              <a:t>gender</a:t>
            </a:r>
            <a:r>
              <a:rPr sz="1364" spc="-34" dirty="0">
                <a:latin typeface="Calibri"/>
                <a:cs typeface="Calibri"/>
              </a:rPr>
              <a:t> </a:t>
            </a:r>
            <a:r>
              <a:rPr sz="1364" spc="-7" dirty="0">
                <a:latin typeface="Calibri"/>
                <a:cs typeface="Calibri"/>
              </a:rPr>
              <a:t>identity</a:t>
            </a:r>
            <a:endParaRPr sz="1364">
              <a:latin typeface="Calibri"/>
              <a:cs typeface="Calibri"/>
            </a:endParaRPr>
          </a:p>
          <a:p>
            <a:pPr marL="352416" marR="209544" indent="-155859">
              <a:spcBef>
                <a:spcPts val="324"/>
              </a:spcBef>
              <a:buClr>
                <a:srgbClr val="FF66FF"/>
              </a:buClr>
              <a:buFont typeface="Arial"/>
              <a:buChar char="•"/>
              <a:tabLst>
                <a:tab pos="352416" algn="l"/>
                <a:tab pos="352849" algn="l"/>
              </a:tabLst>
            </a:pPr>
            <a:r>
              <a:rPr sz="1364" dirty="0">
                <a:latin typeface="Calibri"/>
                <a:cs typeface="Calibri"/>
              </a:rPr>
              <a:t>Over</a:t>
            </a:r>
            <a:r>
              <a:rPr sz="1364" spc="-41" dirty="0">
                <a:latin typeface="Calibri"/>
                <a:cs typeface="Calibri"/>
              </a:rPr>
              <a:t> </a:t>
            </a:r>
            <a:r>
              <a:rPr sz="1364" b="1" dirty="0">
                <a:solidFill>
                  <a:srgbClr val="B100B1"/>
                </a:solidFill>
                <a:latin typeface="Calibri"/>
                <a:cs typeface="Calibri"/>
              </a:rPr>
              <a:t>30%</a:t>
            </a:r>
            <a:r>
              <a:rPr sz="1364" b="1" spc="-41" dirty="0">
                <a:solidFill>
                  <a:srgbClr val="B100B1"/>
                </a:solidFill>
                <a:latin typeface="Calibri"/>
                <a:cs typeface="Calibri"/>
              </a:rPr>
              <a:t> </a:t>
            </a:r>
            <a:r>
              <a:rPr sz="1364" dirty="0">
                <a:latin typeface="Calibri"/>
                <a:cs typeface="Calibri"/>
              </a:rPr>
              <a:t>of</a:t>
            </a:r>
            <a:r>
              <a:rPr sz="1364" spc="-34" dirty="0">
                <a:latin typeface="Calibri"/>
                <a:cs typeface="Calibri"/>
              </a:rPr>
              <a:t> </a:t>
            </a:r>
            <a:r>
              <a:rPr sz="1364" spc="-14" dirty="0">
                <a:latin typeface="Calibri"/>
                <a:cs typeface="Calibri"/>
              </a:rPr>
              <a:t>LGBTQ</a:t>
            </a:r>
            <a:r>
              <a:rPr sz="1364" spc="-24" dirty="0">
                <a:latin typeface="Calibri"/>
                <a:cs typeface="Calibri"/>
              </a:rPr>
              <a:t> </a:t>
            </a:r>
            <a:r>
              <a:rPr sz="1364" dirty="0">
                <a:latin typeface="Calibri"/>
                <a:cs typeface="Calibri"/>
              </a:rPr>
              <a:t>youth</a:t>
            </a:r>
            <a:r>
              <a:rPr sz="1364" spc="-48" dirty="0">
                <a:latin typeface="Calibri"/>
                <a:cs typeface="Calibri"/>
              </a:rPr>
              <a:t> </a:t>
            </a:r>
            <a:r>
              <a:rPr sz="1364" dirty="0">
                <a:latin typeface="Calibri"/>
                <a:cs typeface="Calibri"/>
              </a:rPr>
              <a:t>reported</a:t>
            </a:r>
            <a:r>
              <a:rPr sz="1364" spc="-34" dirty="0">
                <a:latin typeface="Calibri"/>
                <a:cs typeface="Calibri"/>
              </a:rPr>
              <a:t> </a:t>
            </a:r>
            <a:r>
              <a:rPr sz="1364" dirty="0">
                <a:latin typeface="Calibri"/>
                <a:cs typeface="Calibri"/>
              </a:rPr>
              <a:t>suffering</a:t>
            </a:r>
            <a:r>
              <a:rPr sz="1364" spc="-20" dirty="0">
                <a:latin typeface="Calibri"/>
                <a:cs typeface="Calibri"/>
              </a:rPr>
              <a:t> </a:t>
            </a:r>
            <a:r>
              <a:rPr sz="1364" b="1" dirty="0">
                <a:solidFill>
                  <a:srgbClr val="B100B1"/>
                </a:solidFill>
                <a:latin typeface="Calibri"/>
                <a:cs typeface="Calibri"/>
              </a:rPr>
              <a:t>physical</a:t>
            </a:r>
            <a:r>
              <a:rPr sz="1364" b="1" spc="-44" dirty="0">
                <a:solidFill>
                  <a:srgbClr val="B100B1"/>
                </a:solidFill>
                <a:latin typeface="Calibri"/>
                <a:cs typeface="Calibri"/>
              </a:rPr>
              <a:t> </a:t>
            </a:r>
            <a:r>
              <a:rPr sz="1364" b="1" dirty="0">
                <a:solidFill>
                  <a:srgbClr val="B100B1"/>
                </a:solidFill>
                <a:latin typeface="Calibri"/>
                <a:cs typeface="Calibri"/>
              </a:rPr>
              <a:t>violence</a:t>
            </a:r>
            <a:r>
              <a:rPr sz="1364" b="1" spc="-34" dirty="0">
                <a:solidFill>
                  <a:srgbClr val="B100B1"/>
                </a:solidFill>
                <a:latin typeface="Calibri"/>
                <a:cs typeface="Calibri"/>
              </a:rPr>
              <a:t> </a:t>
            </a:r>
            <a:r>
              <a:rPr sz="1364" b="1" dirty="0">
                <a:solidFill>
                  <a:srgbClr val="B100B1"/>
                </a:solidFill>
                <a:latin typeface="Calibri"/>
                <a:cs typeface="Calibri"/>
              </a:rPr>
              <a:t>at</a:t>
            </a:r>
            <a:r>
              <a:rPr sz="1364" b="1" spc="-34" dirty="0">
                <a:solidFill>
                  <a:srgbClr val="B100B1"/>
                </a:solidFill>
                <a:latin typeface="Calibri"/>
                <a:cs typeface="Calibri"/>
              </a:rPr>
              <a:t> </a:t>
            </a:r>
            <a:r>
              <a:rPr sz="1364" b="1" spc="-17" dirty="0">
                <a:solidFill>
                  <a:srgbClr val="B100B1"/>
                </a:solidFill>
                <a:latin typeface="Calibri"/>
                <a:cs typeface="Calibri"/>
              </a:rPr>
              <a:t>the </a:t>
            </a:r>
            <a:r>
              <a:rPr sz="1364" b="1" dirty="0">
                <a:solidFill>
                  <a:srgbClr val="B100B1"/>
                </a:solidFill>
                <a:latin typeface="Calibri"/>
                <a:cs typeface="Calibri"/>
              </a:rPr>
              <a:t>hands</a:t>
            </a:r>
            <a:r>
              <a:rPr sz="1364" b="1" spc="-24" dirty="0">
                <a:solidFill>
                  <a:srgbClr val="B100B1"/>
                </a:solidFill>
                <a:latin typeface="Calibri"/>
                <a:cs typeface="Calibri"/>
              </a:rPr>
              <a:t> </a:t>
            </a:r>
            <a:r>
              <a:rPr sz="1364" b="1" dirty="0">
                <a:solidFill>
                  <a:srgbClr val="B100B1"/>
                </a:solidFill>
                <a:latin typeface="Calibri"/>
                <a:cs typeface="Calibri"/>
              </a:rPr>
              <a:t>of</a:t>
            </a:r>
            <a:r>
              <a:rPr sz="1364" b="1" spc="-14" dirty="0">
                <a:solidFill>
                  <a:srgbClr val="B100B1"/>
                </a:solidFill>
                <a:latin typeface="Calibri"/>
                <a:cs typeface="Calibri"/>
              </a:rPr>
              <a:t> </a:t>
            </a:r>
            <a:r>
              <a:rPr sz="1364" b="1" dirty="0">
                <a:solidFill>
                  <a:srgbClr val="B100B1"/>
                </a:solidFill>
                <a:latin typeface="Calibri"/>
                <a:cs typeface="Calibri"/>
              </a:rPr>
              <a:t>a</a:t>
            </a:r>
            <a:r>
              <a:rPr sz="1364" b="1" spc="-20" dirty="0">
                <a:solidFill>
                  <a:srgbClr val="B100B1"/>
                </a:solidFill>
                <a:latin typeface="Calibri"/>
                <a:cs typeface="Calibri"/>
              </a:rPr>
              <a:t> </a:t>
            </a:r>
            <a:r>
              <a:rPr sz="1364" b="1" dirty="0">
                <a:solidFill>
                  <a:srgbClr val="B100B1"/>
                </a:solidFill>
                <a:latin typeface="Calibri"/>
                <a:cs typeface="Calibri"/>
              </a:rPr>
              <a:t>family</a:t>
            </a:r>
            <a:r>
              <a:rPr sz="1364" b="1" spc="-20" dirty="0">
                <a:solidFill>
                  <a:srgbClr val="B100B1"/>
                </a:solidFill>
                <a:latin typeface="Calibri"/>
                <a:cs typeface="Calibri"/>
              </a:rPr>
              <a:t> </a:t>
            </a:r>
            <a:r>
              <a:rPr sz="1364" b="1" dirty="0">
                <a:solidFill>
                  <a:srgbClr val="B100B1"/>
                </a:solidFill>
                <a:latin typeface="Calibri"/>
                <a:cs typeface="Calibri"/>
              </a:rPr>
              <a:t>member</a:t>
            </a:r>
            <a:r>
              <a:rPr sz="1364" b="1" spc="-24" dirty="0">
                <a:solidFill>
                  <a:srgbClr val="B100B1"/>
                </a:solidFill>
                <a:latin typeface="Calibri"/>
                <a:cs typeface="Calibri"/>
              </a:rPr>
              <a:t> </a:t>
            </a:r>
            <a:r>
              <a:rPr sz="1364" dirty="0">
                <a:latin typeface="Calibri"/>
                <a:cs typeface="Calibri"/>
              </a:rPr>
              <a:t>after</a:t>
            </a:r>
            <a:r>
              <a:rPr sz="1364" spc="-7" dirty="0">
                <a:latin typeface="Calibri"/>
                <a:cs typeface="Calibri"/>
              </a:rPr>
              <a:t> </a:t>
            </a:r>
            <a:r>
              <a:rPr sz="1364" dirty="0">
                <a:latin typeface="Calibri"/>
                <a:cs typeface="Calibri"/>
              </a:rPr>
              <a:t>coming</a:t>
            </a:r>
            <a:r>
              <a:rPr sz="1364" spc="-20" dirty="0">
                <a:latin typeface="Calibri"/>
                <a:cs typeface="Calibri"/>
              </a:rPr>
              <a:t> </a:t>
            </a:r>
            <a:r>
              <a:rPr sz="1364" spc="-17" dirty="0">
                <a:latin typeface="Calibri"/>
                <a:cs typeface="Calibri"/>
              </a:rPr>
              <a:t>out</a:t>
            </a:r>
            <a:endParaRPr sz="1364">
              <a:latin typeface="Calibri"/>
              <a:cs typeface="Calibri"/>
            </a:endParaRPr>
          </a:p>
          <a:p>
            <a:pPr marL="555032" lvl="1" indent="-156292">
              <a:spcBef>
                <a:spcPts val="303"/>
              </a:spcBef>
              <a:buClr>
                <a:srgbClr val="FF66FF"/>
              </a:buClr>
              <a:buFont typeface="Arial"/>
              <a:buChar char="•"/>
              <a:tabLst>
                <a:tab pos="555032" algn="l"/>
                <a:tab pos="555466" algn="l"/>
              </a:tabLst>
            </a:pPr>
            <a:r>
              <a:rPr sz="1227" spc="-14" dirty="0">
                <a:latin typeface="Calibri"/>
                <a:cs typeface="Calibri"/>
              </a:rPr>
              <a:t>Devastatingly,</a:t>
            </a:r>
            <a:r>
              <a:rPr sz="1227" spc="-7" dirty="0">
                <a:latin typeface="Calibri"/>
                <a:cs typeface="Calibri"/>
              </a:rPr>
              <a:t> </a:t>
            </a:r>
            <a:r>
              <a:rPr sz="1227" b="1" dirty="0">
                <a:solidFill>
                  <a:srgbClr val="2290FF"/>
                </a:solidFill>
                <a:latin typeface="Calibri"/>
                <a:cs typeface="Calibri"/>
              </a:rPr>
              <a:t>78%</a:t>
            </a:r>
            <a:r>
              <a:rPr sz="1227" b="1" spc="-7" dirty="0">
                <a:solidFill>
                  <a:srgbClr val="2290FF"/>
                </a:solidFill>
                <a:latin typeface="Calibri"/>
                <a:cs typeface="Calibri"/>
              </a:rPr>
              <a:t> </a:t>
            </a:r>
            <a:r>
              <a:rPr sz="1227" dirty="0">
                <a:latin typeface="Calibri"/>
                <a:cs typeface="Calibri"/>
              </a:rPr>
              <a:t>of</a:t>
            </a:r>
            <a:r>
              <a:rPr sz="1227" spc="-3" dirty="0">
                <a:latin typeface="Calibri"/>
                <a:cs typeface="Calibri"/>
              </a:rPr>
              <a:t> </a:t>
            </a:r>
            <a:r>
              <a:rPr sz="1227" dirty="0">
                <a:latin typeface="Calibri"/>
                <a:cs typeface="Calibri"/>
              </a:rPr>
              <a:t>these</a:t>
            </a:r>
            <a:r>
              <a:rPr sz="1227" spc="-17" dirty="0">
                <a:latin typeface="Calibri"/>
                <a:cs typeface="Calibri"/>
              </a:rPr>
              <a:t> </a:t>
            </a:r>
            <a:r>
              <a:rPr sz="1227" dirty="0">
                <a:latin typeface="Calibri"/>
                <a:cs typeface="Calibri"/>
              </a:rPr>
              <a:t>youth</a:t>
            </a:r>
            <a:r>
              <a:rPr sz="1227" spc="-3" dirty="0">
                <a:latin typeface="Calibri"/>
                <a:cs typeface="Calibri"/>
              </a:rPr>
              <a:t> </a:t>
            </a:r>
            <a:r>
              <a:rPr sz="1227" dirty="0">
                <a:latin typeface="Calibri"/>
                <a:cs typeface="Calibri"/>
              </a:rPr>
              <a:t>then endure</a:t>
            </a:r>
            <a:r>
              <a:rPr sz="1227" spc="10" dirty="0">
                <a:latin typeface="Calibri"/>
                <a:cs typeface="Calibri"/>
              </a:rPr>
              <a:t> </a:t>
            </a:r>
            <a:r>
              <a:rPr sz="1227" b="1" dirty="0">
                <a:solidFill>
                  <a:srgbClr val="2290FF"/>
                </a:solidFill>
                <a:latin typeface="Calibri"/>
                <a:cs typeface="Calibri"/>
              </a:rPr>
              <a:t>further</a:t>
            </a:r>
            <a:r>
              <a:rPr sz="1227" b="1" spc="-24" dirty="0">
                <a:solidFill>
                  <a:srgbClr val="2290FF"/>
                </a:solidFill>
                <a:latin typeface="Calibri"/>
                <a:cs typeface="Calibri"/>
              </a:rPr>
              <a:t> </a:t>
            </a:r>
            <a:r>
              <a:rPr sz="1227" b="1" dirty="0">
                <a:solidFill>
                  <a:srgbClr val="2290FF"/>
                </a:solidFill>
                <a:latin typeface="Calibri"/>
                <a:cs typeface="Calibri"/>
              </a:rPr>
              <a:t>harassment</a:t>
            </a:r>
            <a:r>
              <a:rPr sz="1227" b="1" spc="-27" dirty="0">
                <a:solidFill>
                  <a:srgbClr val="2290FF"/>
                </a:solidFill>
                <a:latin typeface="Calibri"/>
                <a:cs typeface="Calibri"/>
              </a:rPr>
              <a:t> </a:t>
            </a:r>
            <a:r>
              <a:rPr sz="1227" b="1" dirty="0">
                <a:solidFill>
                  <a:srgbClr val="2290FF"/>
                </a:solidFill>
                <a:latin typeface="Calibri"/>
                <a:cs typeface="Calibri"/>
              </a:rPr>
              <a:t>or</a:t>
            </a:r>
            <a:r>
              <a:rPr sz="1227" b="1" spc="-7" dirty="0">
                <a:solidFill>
                  <a:srgbClr val="2290FF"/>
                </a:solidFill>
                <a:latin typeface="Calibri"/>
                <a:cs typeface="Calibri"/>
              </a:rPr>
              <a:t> abuse</a:t>
            </a:r>
            <a:endParaRPr sz="1227">
              <a:latin typeface="Calibri"/>
              <a:cs typeface="Calibri"/>
            </a:endParaRPr>
          </a:p>
          <a:p>
            <a:pPr marL="555032"/>
            <a:r>
              <a:rPr sz="1227" dirty="0">
                <a:latin typeface="Calibri"/>
                <a:cs typeface="Calibri"/>
              </a:rPr>
              <a:t>after</a:t>
            </a:r>
            <a:r>
              <a:rPr sz="1227" spc="-3" dirty="0">
                <a:latin typeface="Calibri"/>
                <a:cs typeface="Calibri"/>
              </a:rPr>
              <a:t> </a:t>
            </a:r>
            <a:r>
              <a:rPr sz="1227" dirty="0">
                <a:latin typeface="Calibri"/>
                <a:cs typeface="Calibri"/>
              </a:rPr>
              <a:t>being placed in</a:t>
            </a:r>
            <a:r>
              <a:rPr sz="1227" spc="-3" dirty="0">
                <a:latin typeface="Calibri"/>
                <a:cs typeface="Calibri"/>
              </a:rPr>
              <a:t> </a:t>
            </a:r>
            <a:r>
              <a:rPr sz="1227" dirty="0">
                <a:latin typeface="Calibri"/>
                <a:cs typeface="Calibri"/>
              </a:rPr>
              <a:t>out-</a:t>
            </a:r>
            <a:r>
              <a:rPr sz="1227" spc="-7" dirty="0">
                <a:latin typeface="Calibri"/>
                <a:cs typeface="Calibri"/>
              </a:rPr>
              <a:t>of-</a:t>
            </a:r>
            <a:r>
              <a:rPr sz="1227" dirty="0">
                <a:latin typeface="Calibri"/>
                <a:cs typeface="Calibri"/>
              </a:rPr>
              <a:t>home </a:t>
            </a:r>
            <a:r>
              <a:rPr sz="1227" spc="-14" dirty="0">
                <a:latin typeface="Calibri"/>
                <a:cs typeface="Calibri"/>
              </a:rPr>
              <a:t>care</a:t>
            </a:r>
            <a:endParaRPr sz="1227">
              <a:latin typeface="Calibri"/>
              <a:cs typeface="Calibri"/>
            </a:endParaRPr>
          </a:p>
          <a:p>
            <a:pPr marL="555032" marR="414759" lvl="1" indent="-155859">
              <a:spcBef>
                <a:spcPts val="293"/>
              </a:spcBef>
              <a:buClr>
                <a:srgbClr val="FF66FF"/>
              </a:buClr>
              <a:buFont typeface="Arial"/>
              <a:buChar char="•"/>
              <a:tabLst>
                <a:tab pos="555032" algn="l"/>
                <a:tab pos="555466" algn="l"/>
              </a:tabLst>
            </a:pPr>
            <a:r>
              <a:rPr sz="1227" b="1" dirty="0">
                <a:solidFill>
                  <a:srgbClr val="2290FF"/>
                </a:solidFill>
                <a:latin typeface="Calibri"/>
                <a:cs typeface="Calibri"/>
              </a:rPr>
              <a:t>70%</a:t>
            </a:r>
            <a:r>
              <a:rPr sz="1227" b="1" spc="-20" dirty="0">
                <a:solidFill>
                  <a:srgbClr val="2290FF"/>
                </a:solidFill>
                <a:latin typeface="Calibri"/>
                <a:cs typeface="Calibri"/>
              </a:rPr>
              <a:t> </a:t>
            </a:r>
            <a:r>
              <a:rPr sz="1227" dirty="0">
                <a:latin typeface="Calibri"/>
                <a:cs typeface="Calibri"/>
              </a:rPr>
              <a:t>of</a:t>
            </a:r>
            <a:r>
              <a:rPr sz="1227" spc="-20" dirty="0">
                <a:latin typeface="Calibri"/>
                <a:cs typeface="Calibri"/>
              </a:rPr>
              <a:t> </a:t>
            </a:r>
            <a:r>
              <a:rPr sz="1227" spc="-7" dirty="0">
                <a:latin typeface="Calibri"/>
                <a:cs typeface="Calibri"/>
              </a:rPr>
              <a:t>LGBTQ</a:t>
            </a:r>
            <a:r>
              <a:rPr sz="1227" spc="-27" dirty="0">
                <a:latin typeface="Calibri"/>
                <a:cs typeface="Calibri"/>
              </a:rPr>
              <a:t> </a:t>
            </a:r>
            <a:r>
              <a:rPr sz="1227" dirty="0">
                <a:latin typeface="Calibri"/>
                <a:cs typeface="Calibri"/>
              </a:rPr>
              <a:t>youth</a:t>
            </a:r>
            <a:r>
              <a:rPr sz="1227" spc="-10" dirty="0">
                <a:latin typeface="Calibri"/>
                <a:cs typeface="Calibri"/>
              </a:rPr>
              <a:t> </a:t>
            </a:r>
            <a:r>
              <a:rPr sz="1227" dirty="0">
                <a:latin typeface="Calibri"/>
                <a:cs typeface="Calibri"/>
              </a:rPr>
              <a:t>in</a:t>
            </a:r>
            <a:r>
              <a:rPr sz="1227" spc="-10" dirty="0">
                <a:latin typeface="Calibri"/>
                <a:cs typeface="Calibri"/>
              </a:rPr>
              <a:t> </a:t>
            </a:r>
            <a:r>
              <a:rPr sz="1227" dirty="0">
                <a:latin typeface="Calibri"/>
                <a:cs typeface="Calibri"/>
              </a:rPr>
              <a:t>group</a:t>
            </a:r>
            <a:r>
              <a:rPr sz="1227" spc="-17" dirty="0">
                <a:latin typeface="Calibri"/>
                <a:cs typeface="Calibri"/>
              </a:rPr>
              <a:t> </a:t>
            </a:r>
            <a:r>
              <a:rPr sz="1227" dirty="0">
                <a:latin typeface="Calibri"/>
                <a:cs typeface="Calibri"/>
              </a:rPr>
              <a:t>homes</a:t>
            </a:r>
            <a:r>
              <a:rPr sz="1227" spc="-17" dirty="0">
                <a:latin typeface="Calibri"/>
                <a:cs typeface="Calibri"/>
              </a:rPr>
              <a:t> </a:t>
            </a:r>
            <a:r>
              <a:rPr sz="1227" dirty="0">
                <a:latin typeface="Calibri"/>
                <a:cs typeface="Calibri"/>
              </a:rPr>
              <a:t>reported</a:t>
            </a:r>
            <a:r>
              <a:rPr sz="1227" spc="10" dirty="0">
                <a:latin typeface="Calibri"/>
                <a:cs typeface="Calibri"/>
              </a:rPr>
              <a:t> </a:t>
            </a:r>
            <a:r>
              <a:rPr sz="1227" b="1" dirty="0">
                <a:solidFill>
                  <a:srgbClr val="2290FF"/>
                </a:solidFill>
                <a:latin typeface="Calibri"/>
                <a:cs typeface="Calibri"/>
              </a:rPr>
              <a:t>violence</a:t>
            </a:r>
            <a:r>
              <a:rPr sz="1227" b="1" spc="-41" dirty="0">
                <a:solidFill>
                  <a:srgbClr val="2290FF"/>
                </a:solidFill>
                <a:latin typeface="Calibri"/>
                <a:cs typeface="Calibri"/>
              </a:rPr>
              <a:t> </a:t>
            </a:r>
            <a:r>
              <a:rPr sz="1227" dirty="0">
                <a:latin typeface="Calibri"/>
                <a:cs typeface="Calibri"/>
              </a:rPr>
              <a:t>based</a:t>
            </a:r>
            <a:r>
              <a:rPr sz="1227" spc="-10" dirty="0">
                <a:latin typeface="Calibri"/>
                <a:cs typeface="Calibri"/>
              </a:rPr>
              <a:t> </a:t>
            </a:r>
            <a:r>
              <a:rPr sz="1227" dirty="0">
                <a:latin typeface="Calibri"/>
                <a:cs typeface="Calibri"/>
              </a:rPr>
              <a:t>on</a:t>
            </a:r>
            <a:r>
              <a:rPr sz="1227" spc="-10" dirty="0">
                <a:latin typeface="Calibri"/>
                <a:cs typeface="Calibri"/>
              </a:rPr>
              <a:t> </a:t>
            </a:r>
            <a:r>
              <a:rPr sz="1227" spc="-7" dirty="0">
                <a:latin typeface="Calibri"/>
                <a:cs typeface="Calibri"/>
              </a:rPr>
              <a:t>their LGBTQ</a:t>
            </a:r>
            <a:r>
              <a:rPr sz="1227" spc="-58" dirty="0">
                <a:latin typeface="Calibri"/>
                <a:cs typeface="Calibri"/>
              </a:rPr>
              <a:t> </a:t>
            </a:r>
            <a:r>
              <a:rPr sz="1227" spc="-7" dirty="0">
                <a:latin typeface="Calibri"/>
                <a:cs typeface="Calibri"/>
              </a:rPr>
              <a:t>status</a:t>
            </a:r>
            <a:endParaRPr sz="1227">
              <a:latin typeface="Calibri"/>
              <a:cs typeface="Calibri"/>
            </a:endParaRPr>
          </a:p>
          <a:p>
            <a:pPr lvl="1">
              <a:spcBef>
                <a:spcPts val="10"/>
              </a:spcBef>
              <a:buClr>
                <a:srgbClr val="FF66FF"/>
              </a:buClr>
              <a:buFont typeface="Arial"/>
              <a:buChar char="•"/>
            </a:pPr>
            <a:endParaRPr sz="1705">
              <a:latin typeface="Calibri"/>
              <a:cs typeface="Calibri"/>
            </a:endParaRPr>
          </a:p>
          <a:p>
            <a:pPr marL="352416" marR="3464" indent="-155859">
              <a:buClr>
                <a:srgbClr val="FF66FF"/>
              </a:buClr>
              <a:buFont typeface="Arial"/>
              <a:buChar char="•"/>
              <a:tabLst>
                <a:tab pos="352416" algn="l"/>
                <a:tab pos="352849" algn="l"/>
              </a:tabLst>
            </a:pPr>
            <a:r>
              <a:rPr sz="1364" dirty="0">
                <a:latin typeface="Calibri"/>
                <a:cs typeface="Calibri"/>
              </a:rPr>
              <a:t>Nearly</a:t>
            </a:r>
            <a:r>
              <a:rPr sz="1364" spc="-27" dirty="0">
                <a:latin typeface="Calibri"/>
                <a:cs typeface="Calibri"/>
              </a:rPr>
              <a:t> </a:t>
            </a:r>
            <a:r>
              <a:rPr sz="1364" b="1" dirty="0">
                <a:solidFill>
                  <a:srgbClr val="2290FF"/>
                </a:solidFill>
                <a:latin typeface="Calibri"/>
                <a:cs typeface="Calibri"/>
              </a:rPr>
              <a:t>80%</a:t>
            </a:r>
            <a:r>
              <a:rPr sz="1364" b="1" spc="-34" dirty="0">
                <a:solidFill>
                  <a:srgbClr val="2290FF"/>
                </a:solidFill>
                <a:latin typeface="Calibri"/>
                <a:cs typeface="Calibri"/>
              </a:rPr>
              <a:t> </a:t>
            </a:r>
            <a:r>
              <a:rPr sz="1364" dirty="0">
                <a:latin typeface="Calibri"/>
                <a:cs typeface="Calibri"/>
              </a:rPr>
              <a:t>of</a:t>
            </a:r>
            <a:r>
              <a:rPr sz="1364" spc="-27" dirty="0">
                <a:latin typeface="Calibri"/>
                <a:cs typeface="Calibri"/>
              </a:rPr>
              <a:t> </a:t>
            </a:r>
            <a:r>
              <a:rPr sz="1364" spc="-14" dirty="0">
                <a:latin typeface="Calibri"/>
                <a:cs typeface="Calibri"/>
              </a:rPr>
              <a:t>LGBTQ </a:t>
            </a:r>
            <a:r>
              <a:rPr sz="1364" dirty="0">
                <a:latin typeface="Calibri"/>
                <a:cs typeface="Calibri"/>
              </a:rPr>
              <a:t>youth</a:t>
            </a:r>
            <a:r>
              <a:rPr sz="1364" spc="-41" dirty="0">
                <a:latin typeface="Calibri"/>
                <a:cs typeface="Calibri"/>
              </a:rPr>
              <a:t> </a:t>
            </a:r>
            <a:r>
              <a:rPr sz="1364" dirty="0">
                <a:latin typeface="Calibri"/>
                <a:cs typeface="Calibri"/>
              </a:rPr>
              <a:t>surveyed</a:t>
            </a:r>
            <a:r>
              <a:rPr sz="1364" spc="-24" dirty="0">
                <a:latin typeface="Calibri"/>
                <a:cs typeface="Calibri"/>
              </a:rPr>
              <a:t> </a:t>
            </a:r>
            <a:r>
              <a:rPr sz="1364" dirty="0">
                <a:latin typeface="Calibri"/>
                <a:cs typeface="Calibri"/>
              </a:rPr>
              <a:t>in</a:t>
            </a:r>
            <a:r>
              <a:rPr sz="1364" spc="-24" dirty="0">
                <a:latin typeface="Calibri"/>
                <a:cs typeface="Calibri"/>
              </a:rPr>
              <a:t> </a:t>
            </a:r>
            <a:r>
              <a:rPr sz="1364" dirty="0">
                <a:latin typeface="Calibri"/>
                <a:cs typeface="Calibri"/>
              </a:rPr>
              <a:t>one</a:t>
            </a:r>
            <a:r>
              <a:rPr sz="1364" spc="-31" dirty="0">
                <a:latin typeface="Calibri"/>
                <a:cs typeface="Calibri"/>
              </a:rPr>
              <a:t> </a:t>
            </a:r>
            <a:r>
              <a:rPr sz="1364" dirty="0">
                <a:latin typeface="Calibri"/>
                <a:cs typeface="Calibri"/>
              </a:rPr>
              <a:t>study</a:t>
            </a:r>
            <a:r>
              <a:rPr sz="1364" spc="-20" dirty="0">
                <a:latin typeface="Calibri"/>
                <a:cs typeface="Calibri"/>
              </a:rPr>
              <a:t> </a:t>
            </a:r>
            <a:r>
              <a:rPr sz="1364" dirty="0">
                <a:latin typeface="Calibri"/>
                <a:cs typeface="Calibri"/>
              </a:rPr>
              <a:t>were</a:t>
            </a:r>
            <a:r>
              <a:rPr sz="1364" spc="-10" dirty="0">
                <a:latin typeface="Calibri"/>
                <a:cs typeface="Calibri"/>
              </a:rPr>
              <a:t> </a:t>
            </a:r>
            <a:r>
              <a:rPr sz="1364" b="1" dirty="0">
                <a:solidFill>
                  <a:srgbClr val="2290FF"/>
                </a:solidFill>
                <a:latin typeface="Calibri"/>
                <a:cs typeface="Calibri"/>
              </a:rPr>
              <a:t>removed</a:t>
            </a:r>
            <a:r>
              <a:rPr sz="1364" b="1" spc="-24" dirty="0">
                <a:solidFill>
                  <a:srgbClr val="2290FF"/>
                </a:solidFill>
                <a:latin typeface="Calibri"/>
                <a:cs typeface="Calibri"/>
              </a:rPr>
              <a:t> </a:t>
            </a:r>
            <a:r>
              <a:rPr sz="1364" b="1" dirty="0">
                <a:solidFill>
                  <a:srgbClr val="2290FF"/>
                </a:solidFill>
                <a:latin typeface="Calibri"/>
                <a:cs typeface="Calibri"/>
              </a:rPr>
              <a:t>or</a:t>
            </a:r>
            <a:r>
              <a:rPr sz="1364" b="1" spc="-27" dirty="0">
                <a:solidFill>
                  <a:srgbClr val="2290FF"/>
                </a:solidFill>
                <a:latin typeface="Calibri"/>
                <a:cs typeface="Calibri"/>
              </a:rPr>
              <a:t> </a:t>
            </a:r>
            <a:r>
              <a:rPr sz="1364" b="1" spc="-17" dirty="0">
                <a:solidFill>
                  <a:srgbClr val="2290FF"/>
                </a:solidFill>
                <a:latin typeface="Calibri"/>
                <a:cs typeface="Calibri"/>
              </a:rPr>
              <a:t>ran </a:t>
            </a:r>
            <a:r>
              <a:rPr sz="1364" b="1" dirty="0">
                <a:solidFill>
                  <a:srgbClr val="2290FF"/>
                </a:solidFill>
                <a:latin typeface="Calibri"/>
                <a:cs typeface="Calibri"/>
              </a:rPr>
              <a:t>away</a:t>
            </a:r>
            <a:r>
              <a:rPr sz="1364" b="1" spc="-31" dirty="0">
                <a:solidFill>
                  <a:srgbClr val="2290FF"/>
                </a:solidFill>
                <a:latin typeface="Calibri"/>
                <a:cs typeface="Calibri"/>
              </a:rPr>
              <a:t> </a:t>
            </a:r>
            <a:r>
              <a:rPr sz="1364" dirty="0">
                <a:latin typeface="Calibri"/>
                <a:cs typeface="Calibri"/>
              </a:rPr>
              <a:t>from</a:t>
            </a:r>
            <a:r>
              <a:rPr sz="1364" spc="-27" dirty="0">
                <a:latin typeface="Calibri"/>
                <a:cs typeface="Calibri"/>
              </a:rPr>
              <a:t> </a:t>
            </a:r>
            <a:r>
              <a:rPr sz="1364" dirty="0">
                <a:latin typeface="Calibri"/>
                <a:cs typeface="Calibri"/>
              </a:rPr>
              <a:t>their</a:t>
            </a:r>
            <a:r>
              <a:rPr sz="1364" spc="-20" dirty="0">
                <a:latin typeface="Calibri"/>
                <a:cs typeface="Calibri"/>
              </a:rPr>
              <a:t> </a:t>
            </a:r>
            <a:r>
              <a:rPr sz="1364" spc="-7" dirty="0">
                <a:latin typeface="Calibri"/>
                <a:cs typeface="Calibri"/>
              </a:rPr>
              <a:t>foster</a:t>
            </a:r>
            <a:r>
              <a:rPr sz="1364" spc="-27" dirty="0">
                <a:latin typeface="Calibri"/>
                <a:cs typeface="Calibri"/>
              </a:rPr>
              <a:t> </a:t>
            </a:r>
            <a:r>
              <a:rPr sz="1364" dirty="0">
                <a:latin typeface="Calibri"/>
                <a:cs typeface="Calibri"/>
              </a:rPr>
              <a:t>placements</a:t>
            </a:r>
            <a:r>
              <a:rPr sz="1364" spc="-17" dirty="0">
                <a:latin typeface="Calibri"/>
                <a:cs typeface="Calibri"/>
              </a:rPr>
              <a:t> </a:t>
            </a:r>
            <a:r>
              <a:rPr sz="1364" dirty="0">
                <a:latin typeface="Calibri"/>
                <a:cs typeface="Calibri"/>
              </a:rPr>
              <a:t>as</a:t>
            </a:r>
            <a:r>
              <a:rPr sz="1364" spc="-20" dirty="0">
                <a:latin typeface="Calibri"/>
                <a:cs typeface="Calibri"/>
              </a:rPr>
              <a:t> </a:t>
            </a:r>
            <a:r>
              <a:rPr sz="1364" dirty="0">
                <a:latin typeface="Calibri"/>
                <a:cs typeface="Calibri"/>
              </a:rPr>
              <a:t>a</a:t>
            </a:r>
            <a:r>
              <a:rPr sz="1364" spc="-20" dirty="0">
                <a:latin typeface="Calibri"/>
                <a:cs typeface="Calibri"/>
              </a:rPr>
              <a:t> </a:t>
            </a:r>
            <a:r>
              <a:rPr sz="1364" dirty="0">
                <a:latin typeface="Calibri"/>
                <a:cs typeface="Calibri"/>
              </a:rPr>
              <a:t>result</a:t>
            </a:r>
            <a:r>
              <a:rPr sz="1364" spc="-20" dirty="0">
                <a:latin typeface="Calibri"/>
                <a:cs typeface="Calibri"/>
              </a:rPr>
              <a:t> </a:t>
            </a:r>
            <a:r>
              <a:rPr sz="1364" dirty="0">
                <a:latin typeface="Calibri"/>
                <a:cs typeface="Calibri"/>
              </a:rPr>
              <a:t>of</a:t>
            </a:r>
            <a:r>
              <a:rPr sz="1364" spc="-24" dirty="0">
                <a:latin typeface="Calibri"/>
                <a:cs typeface="Calibri"/>
              </a:rPr>
              <a:t> </a:t>
            </a:r>
            <a:r>
              <a:rPr sz="1364" b="1" dirty="0">
                <a:solidFill>
                  <a:srgbClr val="2290FF"/>
                </a:solidFill>
                <a:latin typeface="Calibri"/>
                <a:cs typeface="Calibri"/>
              </a:rPr>
              <a:t>hostility</a:t>
            </a:r>
            <a:r>
              <a:rPr sz="1364" b="1" spc="-48" dirty="0">
                <a:solidFill>
                  <a:srgbClr val="2290FF"/>
                </a:solidFill>
                <a:latin typeface="Calibri"/>
                <a:cs typeface="Calibri"/>
              </a:rPr>
              <a:t> </a:t>
            </a:r>
            <a:r>
              <a:rPr sz="1364" b="1" spc="-7" dirty="0">
                <a:solidFill>
                  <a:srgbClr val="2290FF"/>
                </a:solidFill>
                <a:latin typeface="Calibri"/>
                <a:cs typeface="Calibri"/>
              </a:rPr>
              <a:t>toward</a:t>
            </a:r>
            <a:r>
              <a:rPr sz="1364" b="1" spc="-34" dirty="0">
                <a:solidFill>
                  <a:srgbClr val="2290FF"/>
                </a:solidFill>
                <a:latin typeface="Calibri"/>
                <a:cs typeface="Calibri"/>
              </a:rPr>
              <a:t> </a:t>
            </a:r>
            <a:r>
              <a:rPr sz="1364" b="1" spc="-7" dirty="0">
                <a:solidFill>
                  <a:srgbClr val="2290FF"/>
                </a:solidFill>
                <a:latin typeface="Calibri"/>
                <a:cs typeface="Calibri"/>
              </a:rPr>
              <a:t>their </a:t>
            </a:r>
            <a:r>
              <a:rPr sz="1364" b="1" dirty="0">
                <a:solidFill>
                  <a:srgbClr val="2290FF"/>
                </a:solidFill>
                <a:latin typeface="Calibri"/>
                <a:cs typeface="Calibri"/>
              </a:rPr>
              <a:t>sexual</a:t>
            </a:r>
            <a:r>
              <a:rPr sz="1364" b="1" spc="-41" dirty="0">
                <a:solidFill>
                  <a:srgbClr val="2290FF"/>
                </a:solidFill>
                <a:latin typeface="Calibri"/>
                <a:cs typeface="Calibri"/>
              </a:rPr>
              <a:t> </a:t>
            </a:r>
            <a:r>
              <a:rPr sz="1364" b="1" dirty="0">
                <a:solidFill>
                  <a:srgbClr val="2290FF"/>
                </a:solidFill>
                <a:latin typeface="Calibri"/>
                <a:cs typeface="Calibri"/>
              </a:rPr>
              <a:t>orientation</a:t>
            </a:r>
            <a:r>
              <a:rPr sz="1364" b="1" spc="-37" dirty="0">
                <a:solidFill>
                  <a:srgbClr val="2290FF"/>
                </a:solidFill>
                <a:latin typeface="Calibri"/>
                <a:cs typeface="Calibri"/>
              </a:rPr>
              <a:t> </a:t>
            </a:r>
            <a:r>
              <a:rPr sz="1364" b="1" dirty="0">
                <a:solidFill>
                  <a:srgbClr val="2290FF"/>
                </a:solidFill>
                <a:latin typeface="Calibri"/>
                <a:cs typeface="Calibri"/>
              </a:rPr>
              <a:t>or</a:t>
            </a:r>
            <a:r>
              <a:rPr sz="1364" b="1" spc="-37" dirty="0">
                <a:solidFill>
                  <a:srgbClr val="2290FF"/>
                </a:solidFill>
                <a:latin typeface="Calibri"/>
                <a:cs typeface="Calibri"/>
              </a:rPr>
              <a:t> </a:t>
            </a:r>
            <a:r>
              <a:rPr sz="1364" b="1" dirty="0">
                <a:solidFill>
                  <a:srgbClr val="2290FF"/>
                </a:solidFill>
                <a:latin typeface="Calibri"/>
                <a:cs typeface="Calibri"/>
              </a:rPr>
              <a:t>gender</a:t>
            </a:r>
            <a:r>
              <a:rPr sz="1364" b="1" spc="-27" dirty="0">
                <a:solidFill>
                  <a:srgbClr val="2290FF"/>
                </a:solidFill>
                <a:latin typeface="Calibri"/>
                <a:cs typeface="Calibri"/>
              </a:rPr>
              <a:t> </a:t>
            </a:r>
            <a:r>
              <a:rPr sz="1364" b="1" spc="-7" dirty="0">
                <a:solidFill>
                  <a:srgbClr val="2290FF"/>
                </a:solidFill>
                <a:latin typeface="Calibri"/>
                <a:cs typeface="Calibri"/>
              </a:rPr>
              <a:t>identity.</a:t>
            </a:r>
            <a:endParaRPr sz="1364">
              <a:latin typeface="Calibri"/>
              <a:cs typeface="Calibri"/>
            </a:endParaRPr>
          </a:p>
          <a:p>
            <a:pPr>
              <a:spcBef>
                <a:spcPts val="3"/>
              </a:spcBef>
              <a:buClr>
                <a:srgbClr val="FF66FF"/>
              </a:buClr>
              <a:buFont typeface="Arial"/>
              <a:buChar char="•"/>
            </a:pPr>
            <a:endParaRPr sz="1875">
              <a:latin typeface="Calibri"/>
              <a:cs typeface="Calibri"/>
            </a:endParaRPr>
          </a:p>
          <a:p>
            <a:pPr marL="352416" marR="256735" indent="-155859">
              <a:buClr>
                <a:srgbClr val="FF66FF"/>
              </a:buClr>
              <a:buFont typeface="Arial"/>
              <a:buChar char="•"/>
              <a:tabLst>
                <a:tab pos="352416" algn="l"/>
                <a:tab pos="352849" algn="l"/>
              </a:tabLst>
            </a:pPr>
            <a:r>
              <a:rPr sz="1364" dirty="0">
                <a:latin typeface="Calibri"/>
                <a:cs typeface="Calibri"/>
              </a:rPr>
              <a:t>In</a:t>
            </a:r>
            <a:r>
              <a:rPr sz="1364" spc="-31" dirty="0">
                <a:latin typeface="Calibri"/>
                <a:cs typeface="Calibri"/>
              </a:rPr>
              <a:t> </a:t>
            </a:r>
            <a:r>
              <a:rPr sz="1364" dirty="0">
                <a:latin typeface="Calibri"/>
                <a:cs typeface="Calibri"/>
              </a:rPr>
              <a:t>a</a:t>
            </a:r>
            <a:r>
              <a:rPr sz="1364" spc="-34" dirty="0">
                <a:latin typeface="Calibri"/>
                <a:cs typeface="Calibri"/>
              </a:rPr>
              <a:t> </a:t>
            </a:r>
            <a:r>
              <a:rPr sz="1364" dirty="0">
                <a:latin typeface="Calibri"/>
                <a:cs typeface="Calibri"/>
              </a:rPr>
              <a:t>survey</a:t>
            </a:r>
            <a:r>
              <a:rPr sz="1364" spc="-20" dirty="0">
                <a:latin typeface="Calibri"/>
                <a:cs typeface="Calibri"/>
              </a:rPr>
              <a:t> </a:t>
            </a:r>
            <a:r>
              <a:rPr sz="1364" dirty="0">
                <a:latin typeface="Calibri"/>
                <a:cs typeface="Calibri"/>
              </a:rPr>
              <a:t>by</a:t>
            </a:r>
            <a:r>
              <a:rPr sz="1364" spc="-34" dirty="0">
                <a:latin typeface="Calibri"/>
                <a:cs typeface="Calibri"/>
              </a:rPr>
              <a:t> </a:t>
            </a:r>
            <a:r>
              <a:rPr sz="1364" dirty="0">
                <a:latin typeface="Calibri"/>
                <a:cs typeface="Calibri"/>
              </a:rPr>
              <a:t>the</a:t>
            </a:r>
            <a:r>
              <a:rPr sz="1364" spc="-27" dirty="0">
                <a:latin typeface="Calibri"/>
                <a:cs typeface="Calibri"/>
              </a:rPr>
              <a:t> </a:t>
            </a:r>
            <a:r>
              <a:rPr sz="1364" dirty="0">
                <a:latin typeface="Calibri"/>
                <a:cs typeface="Calibri"/>
              </a:rPr>
              <a:t>Center</a:t>
            </a:r>
            <a:r>
              <a:rPr sz="1364" spc="-17" dirty="0">
                <a:latin typeface="Calibri"/>
                <a:cs typeface="Calibri"/>
              </a:rPr>
              <a:t> </a:t>
            </a:r>
            <a:r>
              <a:rPr sz="1364" dirty="0">
                <a:latin typeface="Calibri"/>
                <a:cs typeface="Calibri"/>
              </a:rPr>
              <a:t>for</a:t>
            </a:r>
            <a:r>
              <a:rPr sz="1364" spc="-34" dirty="0">
                <a:latin typeface="Calibri"/>
                <a:cs typeface="Calibri"/>
              </a:rPr>
              <a:t> </a:t>
            </a:r>
            <a:r>
              <a:rPr sz="1364" dirty="0">
                <a:latin typeface="Calibri"/>
                <a:cs typeface="Calibri"/>
              </a:rPr>
              <a:t>American</a:t>
            </a:r>
            <a:r>
              <a:rPr sz="1364" spc="-20" dirty="0">
                <a:latin typeface="Calibri"/>
                <a:cs typeface="Calibri"/>
              </a:rPr>
              <a:t> </a:t>
            </a:r>
            <a:r>
              <a:rPr sz="1364" dirty="0">
                <a:latin typeface="Calibri"/>
                <a:cs typeface="Calibri"/>
              </a:rPr>
              <a:t>Progress</a:t>
            </a:r>
            <a:r>
              <a:rPr sz="1364" spc="-20" dirty="0">
                <a:latin typeface="Calibri"/>
                <a:cs typeface="Calibri"/>
              </a:rPr>
              <a:t> </a:t>
            </a:r>
            <a:r>
              <a:rPr sz="1364" dirty="0">
                <a:latin typeface="Calibri"/>
                <a:cs typeface="Calibri"/>
              </a:rPr>
              <a:t>across</a:t>
            </a:r>
            <a:r>
              <a:rPr sz="1364" spc="-20" dirty="0">
                <a:latin typeface="Calibri"/>
                <a:cs typeface="Calibri"/>
              </a:rPr>
              <a:t> </a:t>
            </a:r>
            <a:r>
              <a:rPr sz="1364" dirty="0">
                <a:latin typeface="Calibri"/>
                <a:cs typeface="Calibri"/>
              </a:rPr>
              <a:t>4</a:t>
            </a:r>
            <a:r>
              <a:rPr sz="1364" spc="-24" dirty="0">
                <a:latin typeface="Calibri"/>
                <a:cs typeface="Calibri"/>
              </a:rPr>
              <a:t> </a:t>
            </a:r>
            <a:r>
              <a:rPr sz="1364" dirty="0">
                <a:latin typeface="Calibri"/>
                <a:cs typeface="Calibri"/>
              </a:rPr>
              <a:t>states,</a:t>
            </a:r>
            <a:r>
              <a:rPr sz="1364" spc="3" dirty="0">
                <a:latin typeface="Calibri"/>
                <a:cs typeface="Calibri"/>
              </a:rPr>
              <a:t> </a:t>
            </a:r>
            <a:r>
              <a:rPr sz="1364" b="1" spc="-14" dirty="0">
                <a:solidFill>
                  <a:srgbClr val="B100B1"/>
                </a:solidFill>
                <a:latin typeface="Calibri"/>
                <a:cs typeface="Calibri"/>
              </a:rPr>
              <a:t>only </a:t>
            </a:r>
            <a:r>
              <a:rPr sz="1364" b="1" dirty="0">
                <a:solidFill>
                  <a:srgbClr val="B100B1"/>
                </a:solidFill>
                <a:latin typeface="Calibri"/>
                <a:cs typeface="Calibri"/>
              </a:rPr>
              <a:t>30%</a:t>
            </a:r>
            <a:r>
              <a:rPr sz="1364" b="1" spc="-48" dirty="0">
                <a:solidFill>
                  <a:srgbClr val="B100B1"/>
                </a:solidFill>
                <a:latin typeface="Calibri"/>
                <a:cs typeface="Calibri"/>
              </a:rPr>
              <a:t> </a:t>
            </a:r>
            <a:r>
              <a:rPr sz="1364" dirty="0">
                <a:latin typeface="Calibri"/>
                <a:cs typeface="Calibri"/>
              </a:rPr>
              <a:t>of</a:t>
            </a:r>
            <a:r>
              <a:rPr sz="1364" spc="-41" dirty="0">
                <a:latin typeface="Calibri"/>
                <a:cs typeface="Calibri"/>
              </a:rPr>
              <a:t> </a:t>
            </a:r>
            <a:r>
              <a:rPr sz="1364" dirty="0">
                <a:latin typeface="Calibri"/>
                <a:cs typeface="Calibri"/>
              </a:rPr>
              <a:t>shelters</a:t>
            </a:r>
            <a:r>
              <a:rPr sz="1364" spc="-14" dirty="0">
                <a:latin typeface="Calibri"/>
                <a:cs typeface="Calibri"/>
              </a:rPr>
              <a:t> </a:t>
            </a:r>
            <a:r>
              <a:rPr sz="1364" dirty="0">
                <a:latin typeface="Calibri"/>
                <a:cs typeface="Calibri"/>
              </a:rPr>
              <a:t>correctly</a:t>
            </a:r>
            <a:r>
              <a:rPr sz="1364" spc="-48" dirty="0">
                <a:latin typeface="Calibri"/>
                <a:cs typeface="Calibri"/>
              </a:rPr>
              <a:t> </a:t>
            </a:r>
            <a:r>
              <a:rPr sz="1364" spc="-7" dirty="0">
                <a:latin typeface="Calibri"/>
                <a:cs typeface="Calibri"/>
              </a:rPr>
              <a:t>offered</a:t>
            </a:r>
            <a:r>
              <a:rPr sz="1364" spc="-31" dirty="0">
                <a:latin typeface="Calibri"/>
                <a:cs typeface="Calibri"/>
              </a:rPr>
              <a:t> </a:t>
            </a:r>
            <a:r>
              <a:rPr sz="1364" dirty="0">
                <a:latin typeface="Calibri"/>
                <a:cs typeface="Calibri"/>
              </a:rPr>
              <a:t>shelter</a:t>
            </a:r>
            <a:r>
              <a:rPr sz="1364" spc="-20" dirty="0">
                <a:latin typeface="Calibri"/>
                <a:cs typeface="Calibri"/>
              </a:rPr>
              <a:t> </a:t>
            </a:r>
            <a:r>
              <a:rPr sz="1364" dirty="0">
                <a:latin typeface="Calibri"/>
                <a:cs typeface="Calibri"/>
              </a:rPr>
              <a:t>to</a:t>
            </a:r>
            <a:r>
              <a:rPr sz="1364" spc="-41" dirty="0">
                <a:latin typeface="Calibri"/>
                <a:cs typeface="Calibri"/>
              </a:rPr>
              <a:t> </a:t>
            </a:r>
            <a:r>
              <a:rPr sz="1364" dirty="0">
                <a:latin typeface="Calibri"/>
                <a:cs typeface="Calibri"/>
              </a:rPr>
              <a:t>test</a:t>
            </a:r>
            <a:r>
              <a:rPr sz="1364" spc="-17" dirty="0">
                <a:latin typeface="Calibri"/>
                <a:cs typeface="Calibri"/>
              </a:rPr>
              <a:t> </a:t>
            </a:r>
            <a:r>
              <a:rPr sz="1364" dirty="0">
                <a:latin typeface="Calibri"/>
                <a:cs typeface="Calibri"/>
              </a:rPr>
              <a:t>callers</a:t>
            </a:r>
            <a:r>
              <a:rPr sz="1364" spc="-27" dirty="0">
                <a:latin typeface="Calibri"/>
                <a:cs typeface="Calibri"/>
              </a:rPr>
              <a:t> </a:t>
            </a:r>
            <a:r>
              <a:rPr sz="1364" dirty="0">
                <a:latin typeface="Calibri"/>
                <a:cs typeface="Calibri"/>
              </a:rPr>
              <a:t>identified</a:t>
            </a:r>
            <a:r>
              <a:rPr sz="1364" spc="-20" dirty="0">
                <a:latin typeface="Calibri"/>
                <a:cs typeface="Calibri"/>
              </a:rPr>
              <a:t> </a:t>
            </a:r>
            <a:r>
              <a:rPr sz="1364" spc="-17" dirty="0">
                <a:latin typeface="Calibri"/>
                <a:cs typeface="Calibri"/>
              </a:rPr>
              <a:t>as </a:t>
            </a:r>
            <a:r>
              <a:rPr sz="1364" spc="-7" dirty="0">
                <a:latin typeface="Calibri"/>
                <a:cs typeface="Calibri"/>
              </a:rPr>
              <a:t>transgender.</a:t>
            </a:r>
            <a:endParaRPr sz="1364">
              <a:latin typeface="Calibri"/>
              <a:cs typeface="Calibri"/>
            </a:endParaRPr>
          </a:p>
          <a:p>
            <a:pPr>
              <a:spcBef>
                <a:spcPts val="14"/>
              </a:spcBef>
            </a:pPr>
            <a:endParaRPr sz="1023">
              <a:latin typeface="Calibri"/>
              <a:cs typeface="Calibri"/>
            </a:endParaRPr>
          </a:p>
          <a:p>
            <a:pPr marL="8659"/>
            <a:r>
              <a:rPr sz="682" dirty="0">
                <a:latin typeface="Calibri"/>
                <a:cs typeface="Calibri"/>
              </a:rPr>
              <a:t>U.S.</a:t>
            </a:r>
            <a:r>
              <a:rPr sz="682" spc="-10" dirty="0">
                <a:latin typeface="Calibri"/>
                <a:cs typeface="Calibri"/>
              </a:rPr>
              <a:t> </a:t>
            </a:r>
            <a:r>
              <a:rPr sz="682" dirty="0">
                <a:latin typeface="Calibri"/>
                <a:cs typeface="Calibri"/>
              </a:rPr>
              <a:t>Dept.</a:t>
            </a:r>
            <a:r>
              <a:rPr sz="682" spc="-7" dirty="0">
                <a:latin typeface="Calibri"/>
                <a:cs typeface="Calibri"/>
              </a:rPr>
              <a:t> </a:t>
            </a:r>
            <a:r>
              <a:rPr sz="682" dirty="0">
                <a:latin typeface="Calibri"/>
                <a:cs typeface="Calibri"/>
              </a:rPr>
              <a:t>of</a:t>
            </a:r>
            <a:r>
              <a:rPr sz="682" spc="-14" dirty="0">
                <a:latin typeface="Calibri"/>
                <a:cs typeface="Calibri"/>
              </a:rPr>
              <a:t> </a:t>
            </a:r>
            <a:r>
              <a:rPr sz="682" dirty="0">
                <a:latin typeface="Calibri"/>
                <a:cs typeface="Calibri"/>
              </a:rPr>
              <a:t>Health</a:t>
            </a:r>
            <a:r>
              <a:rPr sz="682" spc="-14" dirty="0">
                <a:latin typeface="Calibri"/>
                <a:cs typeface="Calibri"/>
              </a:rPr>
              <a:t> </a:t>
            </a:r>
            <a:r>
              <a:rPr sz="682" dirty="0">
                <a:latin typeface="Calibri"/>
                <a:cs typeface="Calibri"/>
              </a:rPr>
              <a:t>&amp;</a:t>
            </a:r>
            <a:r>
              <a:rPr sz="682" spc="-7" dirty="0">
                <a:latin typeface="Calibri"/>
                <a:cs typeface="Calibri"/>
              </a:rPr>
              <a:t> </a:t>
            </a:r>
            <a:r>
              <a:rPr sz="682" dirty="0">
                <a:latin typeface="Calibri"/>
                <a:cs typeface="Calibri"/>
              </a:rPr>
              <a:t>Human</a:t>
            </a:r>
            <a:r>
              <a:rPr sz="682" spc="7" dirty="0">
                <a:latin typeface="Calibri"/>
                <a:cs typeface="Calibri"/>
              </a:rPr>
              <a:t> </a:t>
            </a:r>
            <a:r>
              <a:rPr sz="682" dirty="0">
                <a:latin typeface="Calibri"/>
                <a:cs typeface="Calibri"/>
              </a:rPr>
              <a:t>Servs.,</a:t>
            </a:r>
            <a:r>
              <a:rPr sz="682" spc="10" dirty="0">
                <a:latin typeface="Calibri"/>
                <a:cs typeface="Calibri"/>
              </a:rPr>
              <a:t> </a:t>
            </a:r>
            <a:r>
              <a:rPr sz="682" dirty="0">
                <a:latin typeface="Calibri"/>
                <a:cs typeface="Calibri"/>
              </a:rPr>
              <a:t>Admin</a:t>
            </a:r>
            <a:r>
              <a:rPr sz="682" spc="-14" dirty="0">
                <a:latin typeface="Calibri"/>
                <a:cs typeface="Calibri"/>
              </a:rPr>
              <a:t> </a:t>
            </a:r>
            <a:r>
              <a:rPr sz="682" dirty="0">
                <a:latin typeface="Calibri"/>
                <a:cs typeface="Calibri"/>
              </a:rPr>
              <a:t>on</a:t>
            </a:r>
            <a:r>
              <a:rPr sz="682" spc="-10" dirty="0">
                <a:latin typeface="Calibri"/>
                <a:cs typeface="Calibri"/>
              </a:rPr>
              <a:t> </a:t>
            </a:r>
            <a:r>
              <a:rPr sz="682" spc="-7" dirty="0">
                <a:latin typeface="Calibri"/>
                <a:cs typeface="Calibri"/>
              </a:rPr>
              <a:t>Children,</a:t>
            </a:r>
            <a:r>
              <a:rPr sz="682" spc="-14" dirty="0">
                <a:latin typeface="Calibri"/>
                <a:cs typeface="Calibri"/>
              </a:rPr>
              <a:t> </a:t>
            </a:r>
            <a:r>
              <a:rPr sz="682" dirty="0">
                <a:latin typeface="Calibri"/>
                <a:cs typeface="Calibri"/>
              </a:rPr>
              <a:t>Youth</a:t>
            </a:r>
            <a:r>
              <a:rPr sz="682" spc="-3" dirty="0">
                <a:latin typeface="Calibri"/>
                <a:cs typeface="Calibri"/>
              </a:rPr>
              <a:t> </a:t>
            </a:r>
            <a:r>
              <a:rPr sz="682" dirty="0">
                <a:latin typeface="Calibri"/>
                <a:cs typeface="Calibri"/>
              </a:rPr>
              <a:t>&amp;</a:t>
            </a:r>
            <a:r>
              <a:rPr sz="682" spc="-3" dirty="0">
                <a:latin typeface="Calibri"/>
                <a:cs typeface="Calibri"/>
              </a:rPr>
              <a:t> </a:t>
            </a:r>
            <a:r>
              <a:rPr sz="682" dirty="0">
                <a:latin typeface="Calibri"/>
                <a:cs typeface="Calibri"/>
              </a:rPr>
              <a:t>Families, </a:t>
            </a:r>
            <a:r>
              <a:rPr sz="682" spc="-7" dirty="0">
                <a:latin typeface="Calibri"/>
                <a:cs typeface="Calibri"/>
              </a:rPr>
              <a:t>Information</a:t>
            </a:r>
            <a:r>
              <a:rPr sz="682" spc="-10" dirty="0">
                <a:latin typeface="Calibri"/>
                <a:cs typeface="Calibri"/>
              </a:rPr>
              <a:t> </a:t>
            </a:r>
            <a:r>
              <a:rPr sz="682" spc="-7" dirty="0">
                <a:latin typeface="Calibri"/>
                <a:cs typeface="Calibri"/>
              </a:rPr>
              <a:t>Memorandum</a:t>
            </a:r>
            <a:r>
              <a:rPr sz="682" spc="-10" dirty="0">
                <a:latin typeface="Calibri"/>
                <a:cs typeface="Calibri"/>
              </a:rPr>
              <a:t> </a:t>
            </a:r>
            <a:r>
              <a:rPr sz="682" spc="-7" dirty="0">
                <a:latin typeface="Calibri"/>
                <a:cs typeface="Calibri"/>
              </a:rPr>
              <a:t>ACYF-CB-IM-11-</a:t>
            </a:r>
            <a:r>
              <a:rPr sz="682" dirty="0">
                <a:latin typeface="Calibri"/>
                <a:cs typeface="Calibri"/>
              </a:rPr>
              <a:t>03,</a:t>
            </a:r>
            <a:r>
              <a:rPr sz="682" spc="34" dirty="0">
                <a:latin typeface="Calibri"/>
                <a:cs typeface="Calibri"/>
              </a:rPr>
              <a:t> </a:t>
            </a:r>
            <a:r>
              <a:rPr sz="682" i="1" spc="-7" dirty="0">
                <a:latin typeface="Calibri"/>
                <a:cs typeface="Calibri"/>
              </a:rPr>
              <a:t>Lesbian,</a:t>
            </a:r>
            <a:endParaRPr sz="682">
              <a:latin typeface="Calibri"/>
              <a:cs typeface="Calibri"/>
            </a:endParaRPr>
          </a:p>
          <a:p>
            <a:pPr marL="8659"/>
            <a:r>
              <a:rPr sz="682" i="1" dirty="0">
                <a:latin typeface="Calibri"/>
                <a:cs typeface="Calibri"/>
              </a:rPr>
              <a:t>Gay,</a:t>
            </a:r>
            <a:r>
              <a:rPr sz="682" i="1" spc="-3" dirty="0">
                <a:latin typeface="Calibri"/>
                <a:cs typeface="Calibri"/>
              </a:rPr>
              <a:t> </a:t>
            </a:r>
            <a:r>
              <a:rPr sz="682" i="1" spc="-7" dirty="0">
                <a:latin typeface="Calibri"/>
                <a:cs typeface="Calibri"/>
              </a:rPr>
              <a:t>Bisexual,</a:t>
            </a:r>
            <a:r>
              <a:rPr sz="682" i="1" spc="-3" dirty="0">
                <a:latin typeface="Calibri"/>
                <a:cs typeface="Calibri"/>
              </a:rPr>
              <a:t> </a:t>
            </a:r>
            <a:r>
              <a:rPr sz="682" i="1" spc="-7" dirty="0">
                <a:latin typeface="Calibri"/>
                <a:cs typeface="Calibri"/>
              </a:rPr>
              <a:t>Transgender</a:t>
            </a:r>
            <a:r>
              <a:rPr sz="682" i="1" spc="-24" dirty="0">
                <a:latin typeface="Calibri"/>
                <a:cs typeface="Calibri"/>
              </a:rPr>
              <a:t> </a:t>
            </a:r>
            <a:r>
              <a:rPr sz="682" i="1" dirty="0">
                <a:latin typeface="Calibri"/>
                <a:cs typeface="Calibri"/>
              </a:rPr>
              <a:t>and</a:t>
            </a:r>
            <a:r>
              <a:rPr sz="682" i="1" spc="-10" dirty="0">
                <a:latin typeface="Calibri"/>
                <a:cs typeface="Calibri"/>
              </a:rPr>
              <a:t> </a:t>
            </a:r>
            <a:r>
              <a:rPr sz="682" i="1" spc="-7" dirty="0">
                <a:latin typeface="Calibri"/>
                <a:cs typeface="Calibri"/>
              </a:rPr>
              <a:t>Questioning</a:t>
            </a:r>
            <a:r>
              <a:rPr sz="682" i="1" spc="-17" dirty="0">
                <a:latin typeface="Calibri"/>
                <a:cs typeface="Calibri"/>
              </a:rPr>
              <a:t> </a:t>
            </a:r>
            <a:r>
              <a:rPr sz="682" i="1" dirty="0">
                <a:latin typeface="Calibri"/>
                <a:cs typeface="Calibri"/>
              </a:rPr>
              <a:t>Youth</a:t>
            </a:r>
            <a:r>
              <a:rPr sz="682" i="1" spc="-3" dirty="0">
                <a:latin typeface="Calibri"/>
                <a:cs typeface="Calibri"/>
              </a:rPr>
              <a:t> </a:t>
            </a:r>
            <a:r>
              <a:rPr sz="682" i="1" dirty="0">
                <a:latin typeface="Calibri"/>
                <a:cs typeface="Calibri"/>
              </a:rPr>
              <a:t>in</a:t>
            </a:r>
            <a:r>
              <a:rPr sz="682" i="1" spc="-10" dirty="0">
                <a:latin typeface="Calibri"/>
                <a:cs typeface="Calibri"/>
              </a:rPr>
              <a:t> </a:t>
            </a:r>
            <a:r>
              <a:rPr sz="682" i="1" spc="-7" dirty="0">
                <a:latin typeface="Calibri"/>
                <a:cs typeface="Calibri"/>
              </a:rPr>
              <a:t>Foster</a:t>
            </a:r>
            <a:r>
              <a:rPr sz="682" i="1" spc="-10" dirty="0">
                <a:latin typeface="Calibri"/>
                <a:cs typeface="Calibri"/>
              </a:rPr>
              <a:t> </a:t>
            </a:r>
            <a:r>
              <a:rPr sz="682" i="1" dirty="0">
                <a:latin typeface="Calibri"/>
                <a:cs typeface="Calibri"/>
              </a:rPr>
              <a:t>Care</a:t>
            </a:r>
            <a:r>
              <a:rPr sz="682" i="1" spc="10" dirty="0">
                <a:latin typeface="Calibri"/>
                <a:cs typeface="Calibri"/>
              </a:rPr>
              <a:t> </a:t>
            </a:r>
            <a:r>
              <a:rPr sz="682" dirty="0">
                <a:latin typeface="Calibri"/>
                <a:cs typeface="Calibri"/>
              </a:rPr>
              <a:t>and</a:t>
            </a:r>
            <a:r>
              <a:rPr sz="682" spc="-10" dirty="0">
                <a:latin typeface="Calibri"/>
                <a:cs typeface="Calibri"/>
              </a:rPr>
              <a:t> </a:t>
            </a:r>
            <a:r>
              <a:rPr sz="682" spc="-7" dirty="0">
                <a:latin typeface="Calibri"/>
                <a:cs typeface="Calibri"/>
              </a:rPr>
              <a:t>National</a:t>
            </a:r>
            <a:r>
              <a:rPr sz="682" spc="-17" dirty="0">
                <a:latin typeface="Calibri"/>
                <a:cs typeface="Calibri"/>
              </a:rPr>
              <a:t> </a:t>
            </a:r>
            <a:r>
              <a:rPr sz="682" dirty="0">
                <a:latin typeface="Calibri"/>
                <a:cs typeface="Calibri"/>
              </a:rPr>
              <a:t>Center</a:t>
            </a:r>
            <a:r>
              <a:rPr sz="682" spc="14" dirty="0">
                <a:latin typeface="Calibri"/>
                <a:cs typeface="Calibri"/>
              </a:rPr>
              <a:t> </a:t>
            </a:r>
            <a:r>
              <a:rPr sz="682" dirty="0">
                <a:latin typeface="Calibri"/>
                <a:cs typeface="Calibri"/>
              </a:rPr>
              <a:t>for</a:t>
            </a:r>
            <a:r>
              <a:rPr sz="682" spc="-3" dirty="0">
                <a:latin typeface="Calibri"/>
                <a:cs typeface="Calibri"/>
              </a:rPr>
              <a:t> </a:t>
            </a:r>
            <a:r>
              <a:rPr sz="682" spc="-7" dirty="0">
                <a:latin typeface="Calibri"/>
                <a:cs typeface="Calibri"/>
              </a:rPr>
              <a:t>Transgender</a:t>
            </a:r>
            <a:r>
              <a:rPr sz="682" spc="3" dirty="0">
                <a:latin typeface="Calibri"/>
                <a:cs typeface="Calibri"/>
              </a:rPr>
              <a:t> </a:t>
            </a:r>
            <a:r>
              <a:rPr sz="682" spc="-7" dirty="0">
                <a:latin typeface="Calibri"/>
                <a:cs typeface="Calibri"/>
              </a:rPr>
              <a:t>Equality</a:t>
            </a:r>
            <a:endParaRPr sz="682">
              <a:latin typeface="Calibri"/>
              <a:cs typeface="Calibri"/>
            </a:endParaRPr>
          </a:p>
        </p:txBody>
      </p:sp>
    </p:spTree>
    <p:extLst>
      <p:ext uri="{BB962C8B-B14F-4D97-AF65-F5344CB8AC3E}">
        <p14:creationId xmlns:p14="http://schemas.microsoft.com/office/powerpoint/2010/main" val="173759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45682" y="4208318"/>
            <a:ext cx="467591" cy="467591"/>
          </a:xfrm>
          <a:custGeom>
            <a:avLst/>
            <a:gdLst/>
            <a:ahLst/>
            <a:cxnLst/>
            <a:rect l="l" t="t" r="r" b="b"/>
            <a:pathLst>
              <a:path w="685800" h="685800">
                <a:moveTo>
                  <a:pt x="0" y="685799"/>
                </a:moveTo>
                <a:lnTo>
                  <a:pt x="685800" y="685799"/>
                </a:lnTo>
                <a:lnTo>
                  <a:pt x="685800" y="0"/>
                </a:lnTo>
                <a:lnTo>
                  <a:pt x="0" y="0"/>
                </a:lnTo>
                <a:lnTo>
                  <a:pt x="0" y="685799"/>
                </a:lnTo>
                <a:close/>
              </a:path>
            </a:pathLst>
          </a:custGeom>
          <a:solidFill>
            <a:srgbClr val="2E5796"/>
          </a:solidFill>
        </p:spPr>
        <p:txBody>
          <a:bodyPr wrap="square" lIns="0" tIns="0" rIns="0" bIns="0" rtlCol="0"/>
          <a:lstStyle/>
          <a:p>
            <a:endParaRPr sz="1227"/>
          </a:p>
        </p:txBody>
      </p:sp>
      <p:grpSp>
        <p:nvGrpSpPr>
          <p:cNvPr id="3" name="object 3"/>
          <p:cNvGrpSpPr/>
          <p:nvPr/>
        </p:nvGrpSpPr>
        <p:grpSpPr>
          <a:xfrm>
            <a:off x="8745682" y="0"/>
            <a:ext cx="467591" cy="4208318"/>
            <a:chOff x="8458200" y="0"/>
            <a:chExt cx="685800" cy="6172200"/>
          </a:xfrm>
        </p:grpSpPr>
        <p:sp>
          <p:nvSpPr>
            <p:cNvPr id="4" name="object 4"/>
            <p:cNvSpPr/>
            <p:nvPr/>
          </p:nvSpPr>
          <p:spPr>
            <a:xfrm>
              <a:off x="8458200" y="0"/>
              <a:ext cx="685800" cy="5486400"/>
            </a:xfrm>
            <a:custGeom>
              <a:avLst/>
              <a:gdLst/>
              <a:ahLst/>
              <a:cxnLst/>
              <a:rect l="l" t="t" r="r" b="b"/>
              <a:pathLst>
                <a:path w="685800" h="5486400">
                  <a:moveTo>
                    <a:pt x="0" y="5486400"/>
                  </a:moveTo>
                  <a:lnTo>
                    <a:pt x="685800" y="5486400"/>
                  </a:lnTo>
                  <a:lnTo>
                    <a:pt x="685800" y="0"/>
                  </a:lnTo>
                  <a:lnTo>
                    <a:pt x="0" y="0"/>
                  </a:lnTo>
                  <a:lnTo>
                    <a:pt x="0" y="5486400"/>
                  </a:lnTo>
                  <a:close/>
                </a:path>
              </a:pathLst>
            </a:custGeom>
            <a:solidFill>
              <a:srgbClr val="2E5796"/>
            </a:solidFill>
          </p:spPr>
          <p:txBody>
            <a:bodyPr wrap="square" lIns="0" tIns="0" rIns="0" bIns="0" rtlCol="0"/>
            <a:lstStyle/>
            <a:p>
              <a:endParaRPr sz="1227"/>
            </a:p>
          </p:txBody>
        </p:sp>
        <p:sp>
          <p:nvSpPr>
            <p:cNvPr id="5" name="object 5"/>
            <p:cNvSpPr/>
            <p:nvPr/>
          </p:nvSpPr>
          <p:spPr>
            <a:xfrm>
              <a:off x="8458200" y="5486400"/>
              <a:ext cx="685800" cy="685800"/>
            </a:xfrm>
            <a:custGeom>
              <a:avLst/>
              <a:gdLst/>
              <a:ahLst/>
              <a:cxnLst/>
              <a:rect l="l" t="t" r="r" b="b"/>
              <a:pathLst>
                <a:path w="685800" h="685800">
                  <a:moveTo>
                    <a:pt x="685800" y="0"/>
                  </a:moveTo>
                  <a:lnTo>
                    <a:pt x="0" y="0"/>
                  </a:lnTo>
                  <a:lnTo>
                    <a:pt x="0" y="685800"/>
                  </a:lnTo>
                  <a:lnTo>
                    <a:pt x="685800" y="685800"/>
                  </a:lnTo>
                  <a:lnTo>
                    <a:pt x="685800" y="0"/>
                  </a:lnTo>
                  <a:close/>
                </a:path>
              </a:pathLst>
            </a:custGeom>
            <a:solidFill>
              <a:srgbClr val="FF66FF"/>
            </a:solidFill>
          </p:spPr>
          <p:txBody>
            <a:bodyPr wrap="square" lIns="0" tIns="0" rIns="0" bIns="0" rtlCol="0"/>
            <a:lstStyle/>
            <a:p>
              <a:endParaRPr sz="1227"/>
            </a:p>
          </p:txBody>
        </p:sp>
      </p:grpSp>
      <p:grpSp>
        <p:nvGrpSpPr>
          <p:cNvPr id="6" name="object 6"/>
          <p:cNvGrpSpPr/>
          <p:nvPr/>
        </p:nvGrpSpPr>
        <p:grpSpPr>
          <a:xfrm>
            <a:off x="3149132" y="228584"/>
            <a:ext cx="5506316" cy="4259407"/>
            <a:chOff x="249927" y="335257"/>
            <a:chExt cx="8075930" cy="6247130"/>
          </a:xfrm>
        </p:grpSpPr>
        <p:pic>
          <p:nvPicPr>
            <p:cNvPr id="7" name="object 7"/>
            <p:cNvPicPr/>
            <p:nvPr/>
          </p:nvPicPr>
          <p:blipFill>
            <a:blip r:embed="rId2" cstate="print"/>
            <a:stretch>
              <a:fillRect/>
            </a:stretch>
          </p:blipFill>
          <p:spPr>
            <a:xfrm>
              <a:off x="249927" y="335257"/>
              <a:ext cx="8075693" cy="6246909"/>
            </a:xfrm>
            <a:prstGeom prst="rect">
              <a:avLst/>
            </a:prstGeom>
          </p:spPr>
        </p:pic>
        <p:pic>
          <p:nvPicPr>
            <p:cNvPr id="8" name="object 8"/>
            <p:cNvPicPr/>
            <p:nvPr/>
          </p:nvPicPr>
          <p:blipFill>
            <a:blip r:embed="rId3" cstate="print"/>
            <a:stretch>
              <a:fillRect/>
            </a:stretch>
          </p:blipFill>
          <p:spPr>
            <a:xfrm>
              <a:off x="304800" y="380999"/>
              <a:ext cx="7915656" cy="6096000"/>
            </a:xfrm>
            <a:prstGeom prst="rect">
              <a:avLst/>
            </a:prstGeom>
          </p:spPr>
        </p:pic>
        <p:sp>
          <p:nvSpPr>
            <p:cNvPr id="9" name="object 9"/>
            <p:cNvSpPr/>
            <p:nvPr/>
          </p:nvSpPr>
          <p:spPr>
            <a:xfrm>
              <a:off x="285750" y="361949"/>
              <a:ext cx="7954009" cy="6134100"/>
            </a:xfrm>
            <a:custGeom>
              <a:avLst/>
              <a:gdLst/>
              <a:ahLst/>
              <a:cxnLst/>
              <a:rect l="l" t="t" r="r" b="b"/>
              <a:pathLst>
                <a:path w="7954009" h="6134100">
                  <a:moveTo>
                    <a:pt x="0" y="6134100"/>
                  </a:moveTo>
                  <a:lnTo>
                    <a:pt x="7953756" y="6134100"/>
                  </a:lnTo>
                  <a:lnTo>
                    <a:pt x="7953756" y="0"/>
                  </a:lnTo>
                  <a:lnTo>
                    <a:pt x="0" y="0"/>
                  </a:lnTo>
                  <a:lnTo>
                    <a:pt x="0" y="6134100"/>
                  </a:lnTo>
                  <a:close/>
                </a:path>
              </a:pathLst>
            </a:custGeom>
            <a:ln w="38100">
              <a:solidFill>
                <a:srgbClr val="000000"/>
              </a:solidFill>
            </a:ln>
          </p:spPr>
          <p:txBody>
            <a:bodyPr wrap="square" lIns="0" tIns="0" rIns="0" bIns="0" rtlCol="0"/>
            <a:lstStyle/>
            <a:p>
              <a:endParaRPr sz="1227"/>
            </a:p>
          </p:txBody>
        </p:sp>
      </p:grpSp>
    </p:spTree>
    <p:extLst>
      <p:ext uri="{BB962C8B-B14F-4D97-AF65-F5344CB8AC3E}">
        <p14:creationId xmlns:p14="http://schemas.microsoft.com/office/powerpoint/2010/main" val="2662225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45682" y="4208318"/>
            <a:ext cx="467591" cy="467591"/>
          </a:xfrm>
          <a:custGeom>
            <a:avLst/>
            <a:gdLst/>
            <a:ahLst/>
            <a:cxnLst/>
            <a:rect l="l" t="t" r="r" b="b"/>
            <a:pathLst>
              <a:path w="685800" h="685800">
                <a:moveTo>
                  <a:pt x="0" y="685799"/>
                </a:moveTo>
                <a:lnTo>
                  <a:pt x="685800" y="685799"/>
                </a:lnTo>
                <a:lnTo>
                  <a:pt x="685800" y="0"/>
                </a:lnTo>
                <a:lnTo>
                  <a:pt x="0" y="0"/>
                </a:lnTo>
                <a:lnTo>
                  <a:pt x="0" y="685799"/>
                </a:lnTo>
                <a:close/>
              </a:path>
            </a:pathLst>
          </a:custGeom>
          <a:solidFill>
            <a:srgbClr val="2E5796"/>
          </a:solidFill>
        </p:spPr>
        <p:txBody>
          <a:bodyPr wrap="square" lIns="0" tIns="0" rIns="0" bIns="0" rtlCol="0"/>
          <a:lstStyle/>
          <a:p>
            <a:endParaRPr sz="1227"/>
          </a:p>
        </p:txBody>
      </p:sp>
      <p:grpSp>
        <p:nvGrpSpPr>
          <p:cNvPr id="3" name="object 3"/>
          <p:cNvGrpSpPr/>
          <p:nvPr/>
        </p:nvGrpSpPr>
        <p:grpSpPr>
          <a:xfrm>
            <a:off x="8745682" y="0"/>
            <a:ext cx="467591" cy="4208318"/>
            <a:chOff x="8458200" y="0"/>
            <a:chExt cx="685800" cy="6172200"/>
          </a:xfrm>
        </p:grpSpPr>
        <p:sp>
          <p:nvSpPr>
            <p:cNvPr id="4" name="object 4"/>
            <p:cNvSpPr/>
            <p:nvPr/>
          </p:nvSpPr>
          <p:spPr>
            <a:xfrm>
              <a:off x="8458200" y="0"/>
              <a:ext cx="685800" cy="5486400"/>
            </a:xfrm>
            <a:custGeom>
              <a:avLst/>
              <a:gdLst/>
              <a:ahLst/>
              <a:cxnLst/>
              <a:rect l="l" t="t" r="r" b="b"/>
              <a:pathLst>
                <a:path w="685800" h="5486400">
                  <a:moveTo>
                    <a:pt x="0" y="5486400"/>
                  </a:moveTo>
                  <a:lnTo>
                    <a:pt x="685800" y="5486400"/>
                  </a:lnTo>
                  <a:lnTo>
                    <a:pt x="685800" y="0"/>
                  </a:lnTo>
                  <a:lnTo>
                    <a:pt x="0" y="0"/>
                  </a:lnTo>
                  <a:lnTo>
                    <a:pt x="0" y="5486400"/>
                  </a:lnTo>
                  <a:close/>
                </a:path>
              </a:pathLst>
            </a:custGeom>
            <a:solidFill>
              <a:srgbClr val="2E5796"/>
            </a:solidFill>
          </p:spPr>
          <p:txBody>
            <a:bodyPr wrap="square" lIns="0" tIns="0" rIns="0" bIns="0" rtlCol="0"/>
            <a:lstStyle/>
            <a:p>
              <a:endParaRPr sz="1227"/>
            </a:p>
          </p:txBody>
        </p:sp>
        <p:sp>
          <p:nvSpPr>
            <p:cNvPr id="5" name="object 5"/>
            <p:cNvSpPr/>
            <p:nvPr/>
          </p:nvSpPr>
          <p:spPr>
            <a:xfrm>
              <a:off x="8458200" y="5486400"/>
              <a:ext cx="685800" cy="685800"/>
            </a:xfrm>
            <a:custGeom>
              <a:avLst/>
              <a:gdLst/>
              <a:ahLst/>
              <a:cxnLst/>
              <a:rect l="l" t="t" r="r" b="b"/>
              <a:pathLst>
                <a:path w="685800" h="685800">
                  <a:moveTo>
                    <a:pt x="685800" y="0"/>
                  </a:moveTo>
                  <a:lnTo>
                    <a:pt x="0" y="0"/>
                  </a:lnTo>
                  <a:lnTo>
                    <a:pt x="0" y="685800"/>
                  </a:lnTo>
                  <a:lnTo>
                    <a:pt x="685800" y="685800"/>
                  </a:lnTo>
                  <a:lnTo>
                    <a:pt x="685800" y="0"/>
                  </a:lnTo>
                  <a:close/>
                </a:path>
              </a:pathLst>
            </a:custGeom>
            <a:solidFill>
              <a:srgbClr val="FF66FF"/>
            </a:solidFill>
          </p:spPr>
          <p:txBody>
            <a:bodyPr wrap="square" lIns="0" tIns="0" rIns="0" bIns="0" rtlCol="0"/>
            <a:lstStyle/>
            <a:p>
              <a:endParaRPr sz="1227"/>
            </a:p>
          </p:txBody>
        </p:sp>
      </p:grpSp>
      <p:grpSp>
        <p:nvGrpSpPr>
          <p:cNvPr id="6" name="object 6"/>
          <p:cNvGrpSpPr/>
          <p:nvPr/>
        </p:nvGrpSpPr>
        <p:grpSpPr>
          <a:xfrm>
            <a:off x="3147060" y="64424"/>
            <a:ext cx="5512377" cy="4183640"/>
            <a:chOff x="246888" y="94488"/>
            <a:chExt cx="8084820" cy="6136005"/>
          </a:xfrm>
        </p:grpSpPr>
        <p:pic>
          <p:nvPicPr>
            <p:cNvPr id="7" name="object 7"/>
            <p:cNvPicPr/>
            <p:nvPr/>
          </p:nvPicPr>
          <p:blipFill>
            <a:blip r:embed="rId2" cstate="print"/>
            <a:stretch>
              <a:fillRect/>
            </a:stretch>
          </p:blipFill>
          <p:spPr>
            <a:xfrm>
              <a:off x="475259" y="322872"/>
              <a:ext cx="7670691" cy="5796055"/>
            </a:xfrm>
            <a:prstGeom prst="rect">
              <a:avLst/>
            </a:prstGeom>
          </p:spPr>
        </p:pic>
        <p:sp>
          <p:nvSpPr>
            <p:cNvPr id="8" name="object 8"/>
            <p:cNvSpPr/>
            <p:nvPr/>
          </p:nvSpPr>
          <p:spPr>
            <a:xfrm>
              <a:off x="275844" y="123444"/>
              <a:ext cx="8027034" cy="6078220"/>
            </a:xfrm>
            <a:custGeom>
              <a:avLst/>
              <a:gdLst/>
              <a:ahLst/>
              <a:cxnLst/>
              <a:rect l="l" t="t" r="r" b="b"/>
              <a:pathLst>
                <a:path w="8027034" h="6078220">
                  <a:moveTo>
                    <a:pt x="0" y="6077711"/>
                  </a:moveTo>
                  <a:lnTo>
                    <a:pt x="8026908" y="6077711"/>
                  </a:lnTo>
                  <a:lnTo>
                    <a:pt x="8026908" y="0"/>
                  </a:lnTo>
                  <a:lnTo>
                    <a:pt x="0" y="0"/>
                  </a:lnTo>
                  <a:lnTo>
                    <a:pt x="0" y="6077711"/>
                  </a:lnTo>
                  <a:close/>
                </a:path>
              </a:pathLst>
            </a:custGeom>
            <a:ln w="57912">
              <a:solidFill>
                <a:srgbClr val="000000"/>
              </a:solidFill>
            </a:ln>
          </p:spPr>
          <p:txBody>
            <a:bodyPr wrap="square" lIns="0" tIns="0" rIns="0" bIns="0" rtlCol="0"/>
            <a:lstStyle/>
            <a:p>
              <a:endParaRPr sz="1227"/>
            </a:p>
          </p:txBody>
        </p:sp>
      </p:grpSp>
    </p:spTree>
    <p:extLst>
      <p:ext uri="{BB962C8B-B14F-4D97-AF65-F5344CB8AC3E}">
        <p14:creationId xmlns:p14="http://schemas.microsoft.com/office/powerpoint/2010/main" val="2166516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90974" y="187555"/>
            <a:ext cx="5195455" cy="737154"/>
          </a:xfrm>
          <a:prstGeom prst="rect">
            <a:avLst/>
          </a:prstGeom>
          <a:solidFill>
            <a:srgbClr val="224170"/>
          </a:solidFill>
          <a:ln w="25907">
            <a:solidFill>
              <a:srgbClr val="172C51"/>
            </a:solidFill>
          </a:ln>
        </p:spPr>
        <p:txBody>
          <a:bodyPr spcFirstLastPara="1" vert="horz" wrap="square" lIns="0" tIns="125124" rIns="0" bIns="0" rtlCol="0" anchor="t" anchorCtr="0">
            <a:spAutoFit/>
          </a:bodyPr>
          <a:lstStyle/>
          <a:p>
            <a:pPr marL="7360" algn="ctr">
              <a:spcBef>
                <a:spcPts val="985"/>
              </a:spcBef>
            </a:pPr>
            <a:r>
              <a:rPr spc="-41" dirty="0">
                <a:solidFill>
                  <a:srgbClr val="FFFFFF"/>
                </a:solidFill>
                <a:latin typeface="Calibri"/>
                <a:cs typeface="Calibri"/>
              </a:rPr>
              <a:t>Intersectionality</a:t>
            </a:r>
          </a:p>
        </p:txBody>
      </p:sp>
      <p:sp>
        <p:nvSpPr>
          <p:cNvPr id="3" name="object 3"/>
          <p:cNvSpPr txBox="1"/>
          <p:nvPr/>
        </p:nvSpPr>
        <p:spPr>
          <a:xfrm>
            <a:off x="3422073" y="1102563"/>
            <a:ext cx="4992398" cy="1213765"/>
          </a:xfrm>
          <a:prstGeom prst="rect">
            <a:avLst/>
          </a:prstGeom>
        </p:spPr>
        <p:txBody>
          <a:bodyPr vert="horz" wrap="square" lIns="0" tIns="8226" rIns="0" bIns="0" rtlCol="0">
            <a:spAutoFit/>
          </a:bodyPr>
          <a:lstStyle/>
          <a:p>
            <a:pPr marL="164518" marR="3464" indent="-155859">
              <a:spcBef>
                <a:spcPts val="65"/>
              </a:spcBef>
              <a:buClr>
                <a:srgbClr val="FF66FF"/>
              </a:buClr>
              <a:buFont typeface="Arial"/>
              <a:buChar char="•"/>
              <a:tabLst>
                <a:tab pos="164085" algn="l"/>
                <a:tab pos="164518" algn="l"/>
              </a:tabLst>
            </a:pPr>
            <a:r>
              <a:rPr sz="1500" dirty="0">
                <a:latin typeface="Calibri"/>
                <a:cs typeface="Calibri"/>
              </a:rPr>
              <a:t>"The</a:t>
            </a:r>
            <a:r>
              <a:rPr sz="1500" spc="-20" dirty="0">
                <a:latin typeface="Calibri"/>
                <a:cs typeface="Calibri"/>
              </a:rPr>
              <a:t> </a:t>
            </a:r>
            <a:r>
              <a:rPr sz="1500" spc="-7" dirty="0">
                <a:latin typeface="Calibri"/>
                <a:cs typeface="Calibri"/>
              </a:rPr>
              <a:t>complex,</a:t>
            </a:r>
            <a:r>
              <a:rPr sz="1500" spc="-27" dirty="0">
                <a:latin typeface="Calibri"/>
                <a:cs typeface="Calibri"/>
              </a:rPr>
              <a:t> </a:t>
            </a:r>
            <a:r>
              <a:rPr sz="1500" spc="-7" dirty="0">
                <a:latin typeface="Calibri"/>
                <a:cs typeface="Calibri"/>
              </a:rPr>
              <a:t>cumulative</a:t>
            </a:r>
            <a:r>
              <a:rPr sz="1500" spc="-34" dirty="0">
                <a:latin typeface="Calibri"/>
                <a:cs typeface="Calibri"/>
              </a:rPr>
              <a:t> </a:t>
            </a:r>
            <a:r>
              <a:rPr sz="1500" dirty="0">
                <a:latin typeface="Calibri"/>
                <a:cs typeface="Calibri"/>
              </a:rPr>
              <a:t>way</a:t>
            </a:r>
            <a:r>
              <a:rPr sz="1500" spc="-34" dirty="0">
                <a:latin typeface="Calibri"/>
                <a:cs typeface="Calibri"/>
              </a:rPr>
              <a:t> </a:t>
            </a:r>
            <a:r>
              <a:rPr sz="1500" dirty="0">
                <a:latin typeface="Calibri"/>
                <a:cs typeface="Calibri"/>
              </a:rPr>
              <a:t>in</a:t>
            </a:r>
            <a:r>
              <a:rPr sz="1500" spc="-34" dirty="0">
                <a:latin typeface="Calibri"/>
                <a:cs typeface="Calibri"/>
              </a:rPr>
              <a:t> </a:t>
            </a:r>
            <a:r>
              <a:rPr sz="1500" dirty="0">
                <a:latin typeface="Calibri"/>
                <a:cs typeface="Calibri"/>
              </a:rPr>
              <a:t>which</a:t>
            </a:r>
            <a:r>
              <a:rPr sz="1500" spc="-41" dirty="0">
                <a:latin typeface="Calibri"/>
                <a:cs typeface="Calibri"/>
              </a:rPr>
              <a:t> </a:t>
            </a:r>
            <a:r>
              <a:rPr sz="1500" dirty="0">
                <a:latin typeface="Calibri"/>
                <a:cs typeface="Calibri"/>
              </a:rPr>
              <a:t>the</a:t>
            </a:r>
            <a:r>
              <a:rPr sz="1500" spc="-24" dirty="0">
                <a:latin typeface="Calibri"/>
                <a:cs typeface="Calibri"/>
              </a:rPr>
              <a:t> </a:t>
            </a:r>
            <a:r>
              <a:rPr sz="1500" spc="-7" dirty="0">
                <a:latin typeface="Calibri"/>
                <a:cs typeface="Calibri"/>
              </a:rPr>
              <a:t>effects</a:t>
            </a:r>
            <a:r>
              <a:rPr sz="1500" spc="-17" dirty="0">
                <a:latin typeface="Calibri"/>
                <a:cs typeface="Calibri"/>
              </a:rPr>
              <a:t> </a:t>
            </a:r>
            <a:r>
              <a:rPr sz="1500" dirty="0">
                <a:latin typeface="Calibri"/>
                <a:cs typeface="Calibri"/>
              </a:rPr>
              <a:t>of</a:t>
            </a:r>
            <a:r>
              <a:rPr sz="1500" spc="-34" dirty="0">
                <a:latin typeface="Calibri"/>
                <a:cs typeface="Calibri"/>
              </a:rPr>
              <a:t> </a:t>
            </a:r>
            <a:r>
              <a:rPr sz="1500" spc="-7" dirty="0">
                <a:latin typeface="Calibri"/>
                <a:cs typeface="Calibri"/>
              </a:rPr>
              <a:t>multiple </a:t>
            </a:r>
            <a:r>
              <a:rPr sz="1500" dirty="0">
                <a:latin typeface="Calibri"/>
                <a:cs typeface="Calibri"/>
              </a:rPr>
              <a:t>forms</a:t>
            </a:r>
            <a:r>
              <a:rPr sz="1500" spc="-37" dirty="0">
                <a:latin typeface="Calibri"/>
                <a:cs typeface="Calibri"/>
              </a:rPr>
              <a:t> </a:t>
            </a:r>
            <a:r>
              <a:rPr sz="1500" dirty="0">
                <a:latin typeface="Calibri"/>
                <a:cs typeface="Calibri"/>
              </a:rPr>
              <a:t>of</a:t>
            </a:r>
            <a:r>
              <a:rPr sz="1500" spc="-41" dirty="0">
                <a:latin typeface="Calibri"/>
                <a:cs typeface="Calibri"/>
              </a:rPr>
              <a:t> </a:t>
            </a:r>
            <a:r>
              <a:rPr sz="1500" spc="-7" dirty="0">
                <a:latin typeface="Calibri"/>
                <a:cs typeface="Calibri"/>
              </a:rPr>
              <a:t>discrimination</a:t>
            </a:r>
            <a:r>
              <a:rPr sz="1500" spc="-51" dirty="0">
                <a:latin typeface="Calibri"/>
                <a:cs typeface="Calibri"/>
              </a:rPr>
              <a:t> </a:t>
            </a:r>
            <a:r>
              <a:rPr sz="1500" dirty="0">
                <a:latin typeface="Calibri"/>
                <a:cs typeface="Calibri"/>
              </a:rPr>
              <a:t>(such</a:t>
            </a:r>
            <a:r>
              <a:rPr sz="1500" spc="-48" dirty="0">
                <a:latin typeface="Calibri"/>
                <a:cs typeface="Calibri"/>
              </a:rPr>
              <a:t> </a:t>
            </a:r>
            <a:r>
              <a:rPr sz="1500" dirty="0">
                <a:latin typeface="Calibri"/>
                <a:cs typeface="Calibri"/>
              </a:rPr>
              <a:t>as</a:t>
            </a:r>
            <a:r>
              <a:rPr sz="1500" spc="-44" dirty="0">
                <a:latin typeface="Calibri"/>
                <a:cs typeface="Calibri"/>
              </a:rPr>
              <a:t> </a:t>
            </a:r>
            <a:r>
              <a:rPr sz="1500" dirty="0">
                <a:latin typeface="Calibri"/>
                <a:cs typeface="Calibri"/>
              </a:rPr>
              <a:t>racism,</a:t>
            </a:r>
            <a:r>
              <a:rPr sz="1500" spc="-41" dirty="0">
                <a:latin typeface="Calibri"/>
                <a:cs typeface="Calibri"/>
              </a:rPr>
              <a:t> </a:t>
            </a:r>
            <a:r>
              <a:rPr sz="1500" dirty="0">
                <a:latin typeface="Calibri"/>
                <a:cs typeface="Calibri"/>
              </a:rPr>
              <a:t>sexism,</a:t>
            </a:r>
            <a:r>
              <a:rPr sz="1500" spc="-31" dirty="0">
                <a:latin typeface="Calibri"/>
                <a:cs typeface="Calibri"/>
              </a:rPr>
              <a:t> </a:t>
            </a:r>
            <a:r>
              <a:rPr sz="1500" dirty="0">
                <a:latin typeface="Calibri"/>
                <a:cs typeface="Calibri"/>
              </a:rPr>
              <a:t>and</a:t>
            </a:r>
            <a:r>
              <a:rPr sz="1500" spc="-44" dirty="0">
                <a:latin typeface="Calibri"/>
                <a:cs typeface="Calibri"/>
              </a:rPr>
              <a:t> </a:t>
            </a:r>
            <a:r>
              <a:rPr sz="1500" spc="-7" dirty="0">
                <a:latin typeface="Calibri"/>
                <a:cs typeface="Calibri"/>
              </a:rPr>
              <a:t>classism) </a:t>
            </a:r>
            <a:r>
              <a:rPr sz="1500" dirty="0">
                <a:latin typeface="Calibri"/>
                <a:cs typeface="Calibri"/>
              </a:rPr>
              <a:t>combine,</a:t>
            </a:r>
            <a:r>
              <a:rPr sz="1500" spc="-34" dirty="0">
                <a:latin typeface="Calibri"/>
                <a:cs typeface="Calibri"/>
              </a:rPr>
              <a:t> </a:t>
            </a:r>
            <a:r>
              <a:rPr sz="1500" dirty="0">
                <a:latin typeface="Calibri"/>
                <a:cs typeface="Calibri"/>
              </a:rPr>
              <a:t>overlap,</a:t>
            </a:r>
            <a:r>
              <a:rPr sz="1500" spc="-55" dirty="0">
                <a:latin typeface="Calibri"/>
                <a:cs typeface="Calibri"/>
              </a:rPr>
              <a:t> </a:t>
            </a:r>
            <a:r>
              <a:rPr sz="1500" dirty="0">
                <a:latin typeface="Calibri"/>
                <a:cs typeface="Calibri"/>
              </a:rPr>
              <a:t>or</a:t>
            </a:r>
            <a:r>
              <a:rPr sz="1500" spc="-44" dirty="0">
                <a:latin typeface="Calibri"/>
                <a:cs typeface="Calibri"/>
              </a:rPr>
              <a:t> </a:t>
            </a:r>
            <a:r>
              <a:rPr sz="1500" spc="-7" dirty="0">
                <a:latin typeface="Calibri"/>
                <a:cs typeface="Calibri"/>
              </a:rPr>
              <a:t>intersect,</a:t>
            </a:r>
            <a:r>
              <a:rPr sz="1500" spc="-37" dirty="0">
                <a:latin typeface="Calibri"/>
                <a:cs typeface="Calibri"/>
              </a:rPr>
              <a:t> </a:t>
            </a:r>
            <a:r>
              <a:rPr sz="1500" dirty="0">
                <a:latin typeface="Calibri"/>
                <a:cs typeface="Calibri"/>
              </a:rPr>
              <a:t>especially</a:t>
            </a:r>
            <a:r>
              <a:rPr sz="1500" spc="-41" dirty="0">
                <a:latin typeface="Calibri"/>
                <a:cs typeface="Calibri"/>
              </a:rPr>
              <a:t> </a:t>
            </a:r>
            <a:r>
              <a:rPr sz="1500" dirty="0">
                <a:latin typeface="Calibri"/>
                <a:cs typeface="Calibri"/>
              </a:rPr>
              <a:t>in</a:t>
            </a:r>
            <a:r>
              <a:rPr sz="1500" spc="-48" dirty="0">
                <a:latin typeface="Calibri"/>
                <a:cs typeface="Calibri"/>
              </a:rPr>
              <a:t> </a:t>
            </a:r>
            <a:r>
              <a:rPr sz="1500" dirty="0">
                <a:latin typeface="Calibri"/>
                <a:cs typeface="Calibri"/>
              </a:rPr>
              <a:t>the</a:t>
            </a:r>
            <a:r>
              <a:rPr sz="1500" spc="-37" dirty="0">
                <a:latin typeface="Calibri"/>
                <a:cs typeface="Calibri"/>
              </a:rPr>
              <a:t> </a:t>
            </a:r>
            <a:r>
              <a:rPr sz="1500" spc="-7" dirty="0">
                <a:latin typeface="Calibri"/>
                <a:cs typeface="Calibri"/>
              </a:rPr>
              <a:t>experiences</a:t>
            </a:r>
            <a:r>
              <a:rPr sz="1500" spc="-34" dirty="0">
                <a:latin typeface="Calibri"/>
                <a:cs typeface="Calibri"/>
              </a:rPr>
              <a:t> </a:t>
            </a:r>
            <a:r>
              <a:rPr sz="1500" spc="-17" dirty="0">
                <a:latin typeface="Calibri"/>
                <a:cs typeface="Calibri"/>
              </a:rPr>
              <a:t>of </a:t>
            </a:r>
            <a:r>
              <a:rPr sz="1500" spc="-7" dirty="0">
                <a:latin typeface="Calibri"/>
                <a:cs typeface="Calibri"/>
              </a:rPr>
              <a:t>marginalized</a:t>
            </a:r>
            <a:r>
              <a:rPr sz="1500" spc="-24" dirty="0">
                <a:latin typeface="Calibri"/>
                <a:cs typeface="Calibri"/>
              </a:rPr>
              <a:t> </a:t>
            </a:r>
            <a:r>
              <a:rPr sz="1500" spc="-7" dirty="0">
                <a:latin typeface="Calibri"/>
                <a:cs typeface="Calibri"/>
              </a:rPr>
              <a:t>individuals</a:t>
            </a:r>
            <a:r>
              <a:rPr sz="1500" spc="-41" dirty="0">
                <a:latin typeface="Calibri"/>
                <a:cs typeface="Calibri"/>
              </a:rPr>
              <a:t> </a:t>
            </a:r>
            <a:r>
              <a:rPr sz="1500" dirty="0">
                <a:latin typeface="Calibri"/>
                <a:cs typeface="Calibri"/>
              </a:rPr>
              <a:t>or</a:t>
            </a:r>
            <a:r>
              <a:rPr sz="1500" spc="-20" dirty="0">
                <a:latin typeface="Calibri"/>
                <a:cs typeface="Calibri"/>
              </a:rPr>
              <a:t> </a:t>
            </a:r>
            <a:r>
              <a:rPr sz="1500" spc="-7" dirty="0">
                <a:latin typeface="Calibri"/>
                <a:cs typeface="Calibri"/>
              </a:rPr>
              <a:t>groups."</a:t>
            </a:r>
            <a:endParaRPr sz="1500">
              <a:latin typeface="Calibri"/>
              <a:cs typeface="Calibri"/>
            </a:endParaRPr>
          </a:p>
          <a:p>
            <a:pPr marL="2424914">
              <a:spcBef>
                <a:spcPts val="361"/>
              </a:spcBef>
            </a:pPr>
            <a:r>
              <a:rPr sz="1500" dirty="0">
                <a:latin typeface="Calibri"/>
                <a:cs typeface="Calibri"/>
              </a:rPr>
              <a:t>—</a:t>
            </a:r>
            <a:r>
              <a:rPr sz="1500" spc="-14" dirty="0">
                <a:latin typeface="Calibri"/>
                <a:cs typeface="Calibri"/>
              </a:rPr>
              <a:t> </a:t>
            </a:r>
            <a:r>
              <a:rPr sz="1500" i="1" spc="-14" dirty="0">
                <a:latin typeface="Calibri"/>
                <a:cs typeface="Calibri"/>
              </a:rPr>
              <a:t>Merriam-</a:t>
            </a:r>
            <a:r>
              <a:rPr sz="1500" i="1" spc="-17" dirty="0">
                <a:latin typeface="Calibri"/>
                <a:cs typeface="Calibri"/>
              </a:rPr>
              <a:t>Webster</a:t>
            </a:r>
            <a:r>
              <a:rPr sz="1500" i="1" spc="-10" dirty="0">
                <a:latin typeface="Calibri"/>
                <a:cs typeface="Calibri"/>
              </a:rPr>
              <a:t> </a:t>
            </a:r>
            <a:r>
              <a:rPr sz="1500" i="1" spc="-7" dirty="0">
                <a:latin typeface="Calibri"/>
                <a:cs typeface="Calibri"/>
              </a:rPr>
              <a:t>Dictionary</a:t>
            </a:r>
            <a:endParaRPr sz="1500">
              <a:latin typeface="Calibri"/>
              <a:cs typeface="Calibri"/>
            </a:endParaRPr>
          </a:p>
        </p:txBody>
      </p:sp>
      <p:grpSp>
        <p:nvGrpSpPr>
          <p:cNvPr id="4" name="object 4"/>
          <p:cNvGrpSpPr/>
          <p:nvPr/>
        </p:nvGrpSpPr>
        <p:grpSpPr>
          <a:xfrm>
            <a:off x="3453566" y="2112472"/>
            <a:ext cx="3836410" cy="2485592"/>
            <a:chOff x="696429" y="3098292"/>
            <a:chExt cx="5626735" cy="3645535"/>
          </a:xfrm>
        </p:grpSpPr>
        <p:pic>
          <p:nvPicPr>
            <p:cNvPr id="5" name="object 5"/>
            <p:cNvPicPr/>
            <p:nvPr/>
          </p:nvPicPr>
          <p:blipFill>
            <a:blip r:embed="rId2" cstate="print"/>
            <a:stretch>
              <a:fillRect/>
            </a:stretch>
          </p:blipFill>
          <p:spPr>
            <a:xfrm>
              <a:off x="696429" y="3994378"/>
              <a:ext cx="2167204" cy="2142795"/>
            </a:xfrm>
            <a:prstGeom prst="rect">
              <a:avLst/>
            </a:prstGeom>
          </p:spPr>
        </p:pic>
        <p:sp>
          <p:nvSpPr>
            <p:cNvPr id="6" name="object 6"/>
            <p:cNvSpPr/>
            <p:nvPr/>
          </p:nvSpPr>
          <p:spPr>
            <a:xfrm>
              <a:off x="720852" y="4044696"/>
              <a:ext cx="2071370" cy="2047239"/>
            </a:xfrm>
            <a:custGeom>
              <a:avLst/>
              <a:gdLst/>
              <a:ahLst/>
              <a:cxnLst/>
              <a:rect l="l" t="t" r="r" b="b"/>
              <a:pathLst>
                <a:path w="2071370" h="2047239">
                  <a:moveTo>
                    <a:pt x="1035558" y="0"/>
                  </a:moveTo>
                  <a:lnTo>
                    <a:pt x="986809" y="1113"/>
                  </a:lnTo>
                  <a:lnTo>
                    <a:pt x="938641" y="4423"/>
                  </a:lnTo>
                  <a:lnTo>
                    <a:pt x="891103" y="9878"/>
                  </a:lnTo>
                  <a:lnTo>
                    <a:pt x="844244" y="17430"/>
                  </a:lnTo>
                  <a:lnTo>
                    <a:pt x="798115" y="27029"/>
                  </a:lnTo>
                  <a:lnTo>
                    <a:pt x="752764" y="38628"/>
                  </a:lnTo>
                  <a:lnTo>
                    <a:pt x="708243" y="52175"/>
                  </a:lnTo>
                  <a:lnTo>
                    <a:pt x="664599" y="67623"/>
                  </a:lnTo>
                  <a:lnTo>
                    <a:pt x="621884" y="84922"/>
                  </a:lnTo>
                  <a:lnTo>
                    <a:pt x="580147" y="104022"/>
                  </a:lnTo>
                  <a:lnTo>
                    <a:pt x="539437" y="124876"/>
                  </a:lnTo>
                  <a:lnTo>
                    <a:pt x="499805" y="147433"/>
                  </a:lnTo>
                  <a:lnTo>
                    <a:pt x="461300" y="171644"/>
                  </a:lnTo>
                  <a:lnTo>
                    <a:pt x="423972" y="197461"/>
                  </a:lnTo>
                  <a:lnTo>
                    <a:pt x="387870" y="224834"/>
                  </a:lnTo>
                  <a:lnTo>
                    <a:pt x="353045" y="253714"/>
                  </a:lnTo>
                  <a:lnTo>
                    <a:pt x="319546" y="284051"/>
                  </a:lnTo>
                  <a:lnTo>
                    <a:pt x="287422" y="315797"/>
                  </a:lnTo>
                  <a:lnTo>
                    <a:pt x="256724" y="348903"/>
                  </a:lnTo>
                  <a:lnTo>
                    <a:pt x="227501" y="383319"/>
                  </a:lnTo>
                  <a:lnTo>
                    <a:pt x="199803" y="418996"/>
                  </a:lnTo>
                  <a:lnTo>
                    <a:pt x="173680" y="455885"/>
                  </a:lnTo>
                  <a:lnTo>
                    <a:pt x="149181" y="493937"/>
                  </a:lnTo>
                  <a:lnTo>
                    <a:pt x="126356" y="533102"/>
                  </a:lnTo>
                  <a:lnTo>
                    <a:pt x="105255" y="573332"/>
                  </a:lnTo>
                  <a:lnTo>
                    <a:pt x="85928" y="614578"/>
                  </a:lnTo>
                  <a:lnTo>
                    <a:pt x="68424" y="656789"/>
                  </a:lnTo>
                  <a:lnTo>
                    <a:pt x="52793" y="699918"/>
                  </a:lnTo>
                  <a:lnTo>
                    <a:pt x="39085" y="743914"/>
                  </a:lnTo>
                  <a:lnTo>
                    <a:pt x="27350" y="788729"/>
                  </a:lnTo>
                  <a:lnTo>
                    <a:pt x="17636" y="834314"/>
                  </a:lnTo>
                  <a:lnTo>
                    <a:pt x="9995" y="880619"/>
                  </a:lnTo>
                  <a:lnTo>
                    <a:pt x="4475" y="927596"/>
                  </a:lnTo>
                  <a:lnTo>
                    <a:pt x="1127" y="975194"/>
                  </a:lnTo>
                  <a:lnTo>
                    <a:pt x="0" y="1023365"/>
                  </a:lnTo>
                  <a:lnTo>
                    <a:pt x="1127" y="1071540"/>
                  </a:lnTo>
                  <a:lnTo>
                    <a:pt x="4475" y="1119141"/>
                  </a:lnTo>
                  <a:lnTo>
                    <a:pt x="9995" y="1166120"/>
                  </a:lnTo>
                  <a:lnTo>
                    <a:pt x="17636" y="1212427"/>
                  </a:lnTo>
                  <a:lnTo>
                    <a:pt x="27350" y="1258014"/>
                  </a:lnTo>
                  <a:lnTo>
                    <a:pt x="39085" y="1302830"/>
                  </a:lnTo>
                  <a:lnTo>
                    <a:pt x="52793" y="1346828"/>
                  </a:lnTo>
                  <a:lnTo>
                    <a:pt x="68424" y="1389957"/>
                  </a:lnTo>
                  <a:lnTo>
                    <a:pt x="85928" y="1432170"/>
                  </a:lnTo>
                  <a:lnTo>
                    <a:pt x="105255" y="1473415"/>
                  </a:lnTo>
                  <a:lnTo>
                    <a:pt x="126356" y="1513646"/>
                  </a:lnTo>
                  <a:lnTo>
                    <a:pt x="149181" y="1552811"/>
                  </a:lnTo>
                  <a:lnTo>
                    <a:pt x="173680" y="1590863"/>
                  </a:lnTo>
                  <a:lnTo>
                    <a:pt x="199803" y="1627752"/>
                  </a:lnTo>
                  <a:lnTo>
                    <a:pt x="227501" y="1663428"/>
                  </a:lnTo>
                  <a:lnTo>
                    <a:pt x="256724" y="1697843"/>
                  </a:lnTo>
                  <a:lnTo>
                    <a:pt x="287422" y="1730948"/>
                  </a:lnTo>
                  <a:lnTo>
                    <a:pt x="319546" y="1762694"/>
                  </a:lnTo>
                  <a:lnTo>
                    <a:pt x="353045" y="1793030"/>
                  </a:lnTo>
                  <a:lnTo>
                    <a:pt x="387870" y="1821909"/>
                  </a:lnTo>
                  <a:lnTo>
                    <a:pt x="423972" y="1849281"/>
                  </a:lnTo>
                  <a:lnTo>
                    <a:pt x="461300" y="1875096"/>
                  </a:lnTo>
                  <a:lnTo>
                    <a:pt x="499805" y="1899307"/>
                  </a:lnTo>
                  <a:lnTo>
                    <a:pt x="539437" y="1921863"/>
                  </a:lnTo>
                  <a:lnTo>
                    <a:pt x="580147" y="1942715"/>
                  </a:lnTo>
                  <a:lnTo>
                    <a:pt x="621884" y="1961815"/>
                  </a:lnTo>
                  <a:lnTo>
                    <a:pt x="664599" y="1979113"/>
                  </a:lnTo>
                  <a:lnTo>
                    <a:pt x="708243" y="1994559"/>
                  </a:lnTo>
                  <a:lnTo>
                    <a:pt x="752764" y="2008106"/>
                  </a:lnTo>
                  <a:lnTo>
                    <a:pt x="798115" y="2019704"/>
                  </a:lnTo>
                  <a:lnTo>
                    <a:pt x="844244" y="2029303"/>
                  </a:lnTo>
                  <a:lnTo>
                    <a:pt x="891103" y="2036854"/>
                  </a:lnTo>
                  <a:lnTo>
                    <a:pt x="938641" y="2042309"/>
                  </a:lnTo>
                  <a:lnTo>
                    <a:pt x="986809" y="2045618"/>
                  </a:lnTo>
                  <a:lnTo>
                    <a:pt x="1035558" y="2046731"/>
                  </a:lnTo>
                  <a:lnTo>
                    <a:pt x="1084303" y="2045618"/>
                  </a:lnTo>
                  <a:lnTo>
                    <a:pt x="1132468" y="2042309"/>
                  </a:lnTo>
                  <a:lnTo>
                    <a:pt x="1180004" y="2036854"/>
                  </a:lnTo>
                  <a:lnTo>
                    <a:pt x="1226861" y="2029303"/>
                  </a:lnTo>
                  <a:lnTo>
                    <a:pt x="1272988" y="2019704"/>
                  </a:lnTo>
                  <a:lnTo>
                    <a:pt x="1318337" y="2008106"/>
                  </a:lnTo>
                  <a:lnTo>
                    <a:pt x="1362858" y="1994559"/>
                  </a:lnTo>
                  <a:lnTo>
                    <a:pt x="1406500" y="1979113"/>
                  </a:lnTo>
                  <a:lnTo>
                    <a:pt x="1449215" y="1961815"/>
                  </a:lnTo>
                  <a:lnTo>
                    <a:pt x="1490951" y="1942715"/>
                  </a:lnTo>
                  <a:lnTo>
                    <a:pt x="1531661" y="1921863"/>
                  </a:lnTo>
                  <a:lnTo>
                    <a:pt x="1571293" y="1899307"/>
                  </a:lnTo>
                  <a:lnTo>
                    <a:pt x="1609798" y="1875096"/>
                  </a:lnTo>
                  <a:lnTo>
                    <a:pt x="1647127" y="1849281"/>
                  </a:lnTo>
                  <a:lnTo>
                    <a:pt x="1683229" y="1821909"/>
                  </a:lnTo>
                  <a:lnTo>
                    <a:pt x="1718055" y="1793030"/>
                  </a:lnTo>
                  <a:lnTo>
                    <a:pt x="1751555" y="1762694"/>
                  </a:lnTo>
                  <a:lnTo>
                    <a:pt x="1783679" y="1730948"/>
                  </a:lnTo>
                  <a:lnTo>
                    <a:pt x="1814378" y="1697843"/>
                  </a:lnTo>
                  <a:lnTo>
                    <a:pt x="1843602" y="1663428"/>
                  </a:lnTo>
                  <a:lnTo>
                    <a:pt x="1871301" y="1627752"/>
                  </a:lnTo>
                  <a:lnTo>
                    <a:pt x="1897425" y="1590863"/>
                  </a:lnTo>
                  <a:lnTo>
                    <a:pt x="1921925" y="1552811"/>
                  </a:lnTo>
                  <a:lnTo>
                    <a:pt x="1944751" y="1513646"/>
                  </a:lnTo>
                  <a:lnTo>
                    <a:pt x="1965853" y="1473415"/>
                  </a:lnTo>
                  <a:lnTo>
                    <a:pt x="1985181" y="1432170"/>
                  </a:lnTo>
                  <a:lnTo>
                    <a:pt x="2002686" y="1389957"/>
                  </a:lnTo>
                  <a:lnTo>
                    <a:pt x="2018318" y="1346828"/>
                  </a:lnTo>
                  <a:lnTo>
                    <a:pt x="2032027" y="1302830"/>
                  </a:lnTo>
                  <a:lnTo>
                    <a:pt x="2043763" y="1258014"/>
                  </a:lnTo>
                  <a:lnTo>
                    <a:pt x="2053478" y="1212427"/>
                  </a:lnTo>
                  <a:lnTo>
                    <a:pt x="2061120" y="1166120"/>
                  </a:lnTo>
                  <a:lnTo>
                    <a:pt x="2066640" y="1119141"/>
                  </a:lnTo>
                  <a:lnTo>
                    <a:pt x="2069988" y="1071540"/>
                  </a:lnTo>
                  <a:lnTo>
                    <a:pt x="2071116" y="1023365"/>
                  </a:lnTo>
                  <a:lnTo>
                    <a:pt x="2069988" y="975194"/>
                  </a:lnTo>
                  <a:lnTo>
                    <a:pt x="2066640" y="927596"/>
                  </a:lnTo>
                  <a:lnTo>
                    <a:pt x="2061120" y="880619"/>
                  </a:lnTo>
                  <a:lnTo>
                    <a:pt x="2053478" y="834314"/>
                  </a:lnTo>
                  <a:lnTo>
                    <a:pt x="2043763" y="788729"/>
                  </a:lnTo>
                  <a:lnTo>
                    <a:pt x="2032027" y="743914"/>
                  </a:lnTo>
                  <a:lnTo>
                    <a:pt x="2018318" y="699918"/>
                  </a:lnTo>
                  <a:lnTo>
                    <a:pt x="2002686" y="656789"/>
                  </a:lnTo>
                  <a:lnTo>
                    <a:pt x="1985181" y="614578"/>
                  </a:lnTo>
                  <a:lnTo>
                    <a:pt x="1965853" y="573332"/>
                  </a:lnTo>
                  <a:lnTo>
                    <a:pt x="1944751" y="533102"/>
                  </a:lnTo>
                  <a:lnTo>
                    <a:pt x="1921925" y="493937"/>
                  </a:lnTo>
                  <a:lnTo>
                    <a:pt x="1897425" y="455885"/>
                  </a:lnTo>
                  <a:lnTo>
                    <a:pt x="1871301" y="418996"/>
                  </a:lnTo>
                  <a:lnTo>
                    <a:pt x="1843602" y="383319"/>
                  </a:lnTo>
                  <a:lnTo>
                    <a:pt x="1814378" y="348903"/>
                  </a:lnTo>
                  <a:lnTo>
                    <a:pt x="1783679" y="315797"/>
                  </a:lnTo>
                  <a:lnTo>
                    <a:pt x="1751555" y="284051"/>
                  </a:lnTo>
                  <a:lnTo>
                    <a:pt x="1718055" y="253714"/>
                  </a:lnTo>
                  <a:lnTo>
                    <a:pt x="1683229" y="224834"/>
                  </a:lnTo>
                  <a:lnTo>
                    <a:pt x="1647127" y="197461"/>
                  </a:lnTo>
                  <a:lnTo>
                    <a:pt x="1609798" y="171644"/>
                  </a:lnTo>
                  <a:lnTo>
                    <a:pt x="1571293" y="147433"/>
                  </a:lnTo>
                  <a:lnTo>
                    <a:pt x="1531661" y="124876"/>
                  </a:lnTo>
                  <a:lnTo>
                    <a:pt x="1490951" y="104022"/>
                  </a:lnTo>
                  <a:lnTo>
                    <a:pt x="1449215" y="84922"/>
                  </a:lnTo>
                  <a:lnTo>
                    <a:pt x="1406500" y="67623"/>
                  </a:lnTo>
                  <a:lnTo>
                    <a:pt x="1362858" y="52175"/>
                  </a:lnTo>
                  <a:lnTo>
                    <a:pt x="1318337" y="38628"/>
                  </a:lnTo>
                  <a:lnTo>
                    <a:pt x="1272988" y="27029"/>
                  </a:lnTo>
                  <a:lnTo>
                    <a:pt x="1226861" y="17430"/>
                  </a:lnTo>
                  <a:lnTo>
                    <a:pt x="1180004" y="9878"/>
                  </a:lnTo>
                  <a:lnTo>
                    <a:pt x="1132468" y="4423"/>
                  </a:lnTo>
                  <a:lnTo>
                    <a:pt x="1084303" y="1113"/>
                  </a:lnTo>
                  <a:lnTo>
                    <a:pt x="1035558" y="0"/>
                  </a:lnTo>
                  <a:close/>
                </a:path>
              </a:pathLst>
            </a:custGeom>
            <a:solidFill>
              <a:srgbClr val="0000FF">
                <a:alpha val="39999"/>
              </a:srgbClr>
            </a:solidFill>
          </p:spPr>
          <p:txBody>
            <a:bodyPr wrap="square" lIns="0" tIns="0" rIns="0" bIns="0" rtlCol="0"/>
            <a:lstStyle/>
            <a:p>
              <a:endParaRPr sz="1227"/>
            </a:p>
          </p:txBody>
        </p:sp>
        <p:sp>
          <p:nvSpPr>
            <p:cNvPr id="7" name="object 7"/>
            <p:cNvSpPr/>
            <p:nvPr/>
          </p:nvSpPr>
          <p:spPr>
            <a:xfrm>
              <a:off x="720852" y="4044696"/>
              <a:ext cx="2071370" cy="2047239"/>
            </a:xfrm>
            <a:custGeom>
              <a:avLst/>
              <a:gdLst/>
              <a:ahLst/>
              <a:cxnLst/>
              <a:rect l="l" t="t" r="r" b="b"/>
              <a:pathLst>
                <a:path w="2071370" h="2047239">
                  <a:moveTo>
                    <a:pt x="0" y="1023365"/>
                  </a:moveTo>
                  <a:lnTo>
                    <a:pt x="1127" y="975194"/>
                  </a:lnTo>
                  <a:lnTo>
                    <a:pt x="4475" y="927596"/>
                  </a:lnTo>
                  <a:lnTo>
                    <a:pt x="9995" y="880619"/>
                  </a:lnTo>
                  <a:lnTo>
                    <a:pt x="17636" y="834314"/>
                  </a:lnTo>
                  <a:lnTo>
                    <a:pt x="27350" y="788729"/>
                  </a:lnTo>
                  <a:lnTo>
                    <a:pt x="39085" y="743914"/>
                  </a:lnTo>
                  <a:lnTo>
                    <a:pt x="52793" y="699918"/>
                  </a:lnTo>
                  <a:lnTo>
                    <a:pt x="68424" y="656789"/>
                  </a:lnTo>
                  <a:lnTo>
                    <a:pt x="85928" y="614578"/>
                  </a:lnTo>
                  <a:lnTo>
                    <a:pt x="105255" y="573332"/>
                  </a:lnTo>
                  <a:lnTo>
                    <a:pt x="126356" y="533102"/>
                  </a:lnTo>
                  <a:lnTo>
                    <a:pt x="149181" y="493937"/>
                  </a:lnTo>
                  <a:lnTo>
                    <a:pt x="173680" y="455885"/>
                  </a:lnTo>
                  <a:lnTo>
                    <a:pt x="199803" y="418996"/>
                  </a:lnTo>
                  <a:lnTo>
                    <a:pt x="227501" y="383319"/>
                  </a:lnTo>
                  <a:lnTo>
                    <a:pt x="256724" y="348903"/>
                  </a:lnTo>
                  <a:lnTo>
                    <a:pt x="287422" y="315797"/>
                  </a:lnTo>
                  <a:lnTo>
                    <a:pt x="319546" y="284051"/>
                  </a:lnTo>
                  <a:lnTo>
                    <a:pt x="353045" y="253714"/>
                  </a:lnTo>
                  <a:lnTo>
                    <a:pt x="387870" y="224834"/>
                  </a:lnTo>
                  <a:lnTo>
                    <a:pt x="423972" y="197461"/>
                  </a:lnTo>
                  <a:lnTo>
                    <a:pt x="461300" y="171644"/>
                  </a:lnTo>
                  <a:lnTo>
                    <a:pt x="499805" y="147433"/>
                  </a:lnTo>
                  <a:lnTo>
                    <a:pt x="539437" y="124876"/>
                  </a:lnTo>
                  <a:lnTo>
                    <a:pt x="580147" y="104022"/>
                  </a:lnTo>
                  <a:lnTo>
                    <a:pt x="621884" y="84922"/>
                  </a:lnTo>
                  <a:lnTo>
                    <a:pt x="664599" y="67623"/>
                  </a:lnTo>
                  <a:lnTo>
                    <a:pt x="708243" y="52175"/>
                  </a:lnTo>
                  <a:lnTo>
                    <a:pt x="752764" y="38628"/>
                  </a:lnTo>
                  <a:lnTo>
                    <a:pt x="798115" y="27029"/>
                  </a:lnTo>
                  <a:lnTo>
                    <a:pt x="844244" y="17430"/>
                  </a:lnTo>
                  <a:lnTo>
                    <a:pt x="891103" y="9878"/>
                  </a:lnTo>
                  <a:lnTo>
                    <a:pt x="938641" y="4423"/>
                  </a:lnTo>
                  <a:lnTo>
                    <a:pt x="986809" y="1113"/>
                  </a:lnTo>
                  <a:lnTo>
                    <a:pt x="1035558" y="0"/>
                  </a:lnTo>
                  <a:lnTo>
                    <a:pt x="1084303" y="1113"/>
                  </a:lnTo>
                  <a:lnTo>
                    <a:pt x="1132468" y="4423"/>
                  </a:lnTo>
                  <a:lnTo>
                    <a:pt x="1180004" y="9878"/>
                  </a:lnTo>
                  <a:lnTo>
                    <a:pt x="1226861" y="17430"/>
                  </a:lnTo>
                  <a:lnTo>
                    <a:pt x="1272988" y="27029"/>
                  </a:lnTo>
                  <a:lnTo>
                    <a:pt x="1318337" y="38628"/>
                  </a:lnTo>
                  <a:lnTo>
                    <a:pt x="1362858" y="52175"/>
                  </a:lnTo>
                  <a:lnTo>
                    <a:pt x="1406500" y="67623"/>
                  </a:lnTo>
                  <a:lnTo>
                    <a:pt x="1449215" y="84922"/>
                  </a:lnTo>
                  <a:lnTo>
                    <a:pt x="1490951" y="104022"/>
                  </a:lnTo>
                  <a:lnTo>
                    <a:pt x="1531661" y="124876"/>
                  </a:lnTo>
                  <a:lnTo>
                    <a:pt x="1571293" y="147433"/>
                  </a:lnTo>
                  <a:lnTo>
                    <a:pt x="1609798" y="171644"/>
                  </a:lnTo>
                  <a:lnTo>
                    <a:pt x="1647127" y="197461"/>
                  </a:lnTo>
                  <a:lnTo>
                    <a:pt x="1683229" y="224834"/>
                  </a:lnTo>
                  <a:lnTo>
                    <a:pt x="1718055" y="253714"/>
                  </a:lnTo>
                  <a:lnTo>
                    <a:pt x="1751555" y="284051"/>
                  </a:lnTo>
                  <a:lnTo>
                    <a:pt x="1783679" y="315797"/>
                  </a:lnTo>
                  <a:lnTo>
                    <a:pt x="1814378" y="348903"/>
                  </a:lnTo>
                  <a:lnTo>
                    <a:pt x="1843602" y="383319"/>
                  </a:lnTo>
                  <a:lnTo>
                    <a:pt x="1871301" y="418996"/>
                  </a:lnTo>
                  <a:lnTo>
                    <a:pt x="1897425" y="455885"/>
                  </a:lnTo>
                  <a:lnTo>
                    <a:pt x="1921925" y="493937"/>
                  </a:lnTo>
                  <a:lnTo>
                    <a:pt x="1944751" y="533102"/>
                  </a:lnTo>
                  <a:lnTo>
                    <a:pt x="1965853" y="573332"/>
                  </a:lnTo>
                  <a:lnTo>
                    <a:pt x="1985181" y="614578"/>
                  </a:lnTo>
                  <a:lnTo>
                    <a:pt x="2002686" y="656789"/>
                  </a:lnTo>
                  <a:lnTo>
                    <a:pt x="2018318" y="699918"/>
                  </a:lnTo>
                  <a:lnTo>
                    <a:pt x="2032027" y="743914"/>
                  </a:lnTo>
                  <a:lnTo>
                    <a:pt x="2043763" y="788729"/>
                  </a:lnTo>
                  <a:lnTo>
                    <a:pt x="2053478" y="834314"/>
                  </a:lnTo>
                  <a:lnTo>
                    <a:pt x="2061120" y="880619"/>
                  </a:lnTo>
                  <a:lnTo>
                    <a:pt x="2066640" y="927596"/>
                  </a:lnTo>
                  <a:lnTo>
                    <a:pt x="2069988" y="975194"/>
                  </a:lnTo>
                  <a:lnTo>
                    <a:pt x="2071116" y="1023365"/>
                  </a:lnTo>
                  <a:lnTo>
                    <a:pt x="2069988" y="1071540"/>
                  </a:lnTo>
                  <a:lnTo>
                    <a:pt x="2066640" y="1119141"/>
                  </a:lnTo>
                  <a:lnTo>
                    <a:pt x="2061120" y="1166120"/>
                  </a:lnTo>
                  <a:lnTo>
                    <a:pt x="2053478" y="1212427"/>
                  </a:lnTo>
                  <a:lnTo>
                    <a:pt x="2043763" y="1258014"/>
                  </a:lnTo>
                  <a:lnTo>
                    <a:pt x="2032027" y="1302830"/>
                  </a:lnTo>
                  <a:lnTo>
                    <a:pt x="2018318" y="1346828"/>
                  </a:lnTo>
                  <a:lnTo>
                    <a:pt x="2002686" y="1389957"/>
                  </a:lnTo>
                  <a:lnTo>
                    <a:pt x="1985181" y="1432170"/>
                  </a:lnTo>
                  <a:lnTo>
                    <a:pt x="1965853" y="1473415"/>
                  </a:lnTo>
                  <a:lnTo>
                    <a:pt x="1944751" y="1513646"/>
                  </a:lnTo>
                  <a:lnTo>
                    <a:pt x="1921925" y="1552811"/>
                  </a:lnTo>
                  <a:lnTo>
                    <a:pt x="1897425" y="1590863"/>
                  </a:lnTo>
                  <a:lnTo>
                    <a:pt x="1871301" y="1627752"/>
                  </a:lnTo>
                  <a:lnTo>
                    <a:pt x="1843602" y="1663428"/>
                  </a:lnTo>
                  <a:lnTo>
                    <a:pt x="1814378" y="1697843"/>
                  </a:lnTo>
                  <a:lnTo>
                    <a:pt x="1783679" y="1730948"/>
                  </a:lnTo>
                  <a:lnTo>
                    <a:pt x="1751555" y="1762694"/>
                  </a:lnTo>
                  <a:lnTo>
                    <a:pt x="1718055" y="1793030"/>
                  </a:lnTo>
                  <a:lnTo>
                    <a:pt x="1683229" y="1821909"/>
                  </a:lnTo>
                  <a:lnTo>
                    <a:pt x="1647127" y="1849281"/>
                  </a:lnTo>
                  <a:lnTo>
                    <a:pt x="1609798" y="1875096"/>
                  </a:lnTo>
                  <a:lnTo>
                    <a:pt x="1571293" y="1899307"/>
                  </a:lnTo>
                  <a:lnTo>
                    <a:pt x="1531661" y="1921863"/>
                  </a:lnTo>
                  <a:lnTo>
                    <a:pt x="1490951" y="1942715"/>
                  </a:lnTo>
                  <a:lnTo>
                    <a:pt x="1449215" y="1961815"/>
                  </a:lnTo>
                  <a:lnTo>
                    <a:pt x="1406500" y="1979113"/>
                  </a:lnTo>
                  <a:lnTo>
                    <a:pt x="1362858" y="1994559"/>
                  </a:lnTo>
                  <a:lnTo>
                    <a:pt x="1318337" y="2008106"/>
                  </a:lnTo>
                  <a:lnTo>
                    <a:pt x="1272988" y="2019704"/>
                  </a:lnTo>
                  <a:lnTo>
                    <a:pt x="1226861" y="2029303"/>
                  </a:lnTo>
                  <a:lnTo>
                    <a:pt x="1180004" y="2036854"/>
                  </a:lnTo>
                  <a:lnTo>
                    <a:pt x="1132468" y="2042309"/>
                  </a:lnTo>
                  <a:lnTo>
                    <a:pt x="1084303" y="2045618"/>
                  </a:lnTo>
                  <a:lnTo>
                    <a:pt x="1035558" y="2046731"/>
                  </a:lnTo>
                  <a:lnTo>
                    <a:pt x="986809" y="2045618"/>
                  </a:lnTo>
                  <a:lnTo>
                    <a:pt x="938641" y="2042309"/>
                  </a:lnTo>
                  <a:lnTo>
                    <a:pt x="891103" y="2036854"/>
                  </a:lnTo>
                  <a:lnTo>
                    <a:pt x="844244" y="2029303"/>
                  </a:lnTo>
                  <a:lnTo>
                    <a:pt x="798115" y="2019704"/>
                  </a:lnTo>
                  <a:lnTo>
                    <a:pt x="752764" y="2008106"/>
                  </a:lnTo>
                  <a:lnTo>
                    <a:pt x="708243" y="1994559"/>
                  </a:lnTo>
                  <a:lnTo>
                    <a:pt x="664599" y="1979113"/>
                  </a:lnTo>
                  <a:lnTo>
                    <a:pt x="621884" y="1961815"/>
                  </a:lnTo>
                  <a:lnTo>
                    <a:pt x="580147" y="1942715"/>
                  </a:lnTo>
                  <a:lnTo>
                    <a:pt x="539437" y="1921863"/>
                  </a:lnTo>
                  <a:lnTo>
                    <a:pt x="499805" y="1899307"/>
                  </a:lnTo>
                  <a:lnTo>
                    <a:pt x="461300" y="1875096"/>
                  </a:lnTo>
                  <a:lnTo>
                    <a:pt x="423972" y="1849281"/>
                  </a:lnTo>
                  <a:lnTo>
                    <a:pt x="387870" y="1821909"/>
                  </a:lnTo>
                  <a:lnTo>
                    <a:pt x="353045" y="1793030"/>
                  </a:lnTo>
                  <a:lnTo>
                    <a:pt x="319546" y="1762694"/>
                  </a:lnTo>
                  <a:lnTo>
                    <a:pt x="287422" y="1730948"/>
                  </a:lnTo>
                  <a:lnTo>
                    <a:pt x="256724" y="1697843"/>
                  </a:lnTo>
                  <a:lnTo>
                    <a:pt x="227501" y="1663428"/>
                  </a:lnTo>
                  <a:lnTo>
                    <a:pt x="199803" y="1627752"/>
                  </a:lnTo>
                  <a:lnTo>
                    <a:pt x="173680" y="1590863"/>
                  </a:lnTo>
                  <a:lnTo>
                    <a:pt x="149181" y="1552811"/>
                  </a:lnTo>
                  <a:lnTo>
                    <a:pt x="126356" y="1513646"/>
                  </a:lnTo>
                  <a:lnTo>
                    <a:pt x="105255" y="1473415"/>
                  </a:lnTo>
                  <a:lnTo>
                    <a:pt x="85928" y="1432170"/>
                  </a:lnTo>
                  <a:lnTo>
                    <a:pt x="68424" y="1389957"/>
                  </a:lnTo>
                  <a:lnTo>
                    <a:pt x="52793" y="1346828"/>
                  </a:lnTo>
                  <a:lnTo>
                    <a:pt x="39085" y="1302830"/>
                  </a:lnTo>
                  <a:lnTo>
                    <a:pt x="27350" y="1258014"/>
                  </a:lnTo>
                  <a:lnTo>
                    <a:pt x="17636" y="1212427"/>
                  </a:lnTo>
                  <a:lnTo>
                    <a:pt x="9995" y="1166120"/>
                  </a:lnTo>
                  <a:lnTo>
                    <a:pt x="4475" y="1119141"/>
                  </a:lnTo>
                  <a:lnTo>
                    <a:pt x="1127" y="1071540"/>
                  </a:lnTo>
                  <a:lnTo>
                    <a:pt x="0" y="1023365"/>
                  </a:lnTo>
                  <a:close/>
                </a:path>
              </a:pathLst>
            </a:custGeom>
            <a:ln w="12192">
              <a:solidFill>
                <a:srgbClr val="FC5FFC"/>
              </a:solidFill>
            </a:ln>
          </p:spPr>
          <p:txBody>
            <a:bodyPr wrap="square" lIns="0" tIns="0" rIns="0" bIns="0" rtlCol="0"/>
            <a:lstStyle/>
            <a:p>
              <a:endParaRPr sz="1227"/>
            </a:p>
          </p:txBody>
        </p:sp>
        <p:pic>
          <p:nvPicPr>
            <p:cNvPr id="8" name="object 8"/>
            <p:cNvPicPr/>
            <p:nvPr/>
          </p:nvPicPr>
          <p:blipFill>
            <a:blip r:embed="rId3" cstate="print"/>
            <a:stretch>
              <a:fillRect/>
            </a:stretch>
          </p:blipFill>
          <p:spPr>
            <a:xfrm>
              <a:off x="3904470" y="4823427"/>
              <a:ext cx="2418622" cy="1920325"/>
            </a:xfrm>
            <a:prstGeom prst="rect">
              <a:avLst/>
            </a:prstGeom>
          </p:spPr>
        </p:pic>
        <p:sp>
          <p:nvSpPr>
            <p:cNvPr id="9" name="object 9"/>
            <p:cNvSpPr/>
            <p:nvPr/>
          </p:nvSpPr>
          <p:spPr>
            <a:xfrm>
              <a:off x="3928871" y="4873752"/>
              <a:ext cx="2322830" cy="1824355"/>
            </a:xfrm>
            <a:custGeom>
              <a:avLst/>
              <a:gdLst/>
              <a:ahLst/>
              <a:cxnLst/>
              <a:rect l="l" t="t" r="r" b="b"/>
              <a:pathLst>
                <a:path w="2322829" h="1824354">
                  <a:moveTo>
                    <a:pt x="1161288" y="0"/>
                  </a:moveTo>
                  <a:lnTo>
                    <a:pt x="1108131" y="938"/>
                  </a:lnTo>
                  <a:lnTo>
                    <a:pt x="1055588" y="3726"/>
                  </a:lnTo>
                  <a:lnTo>
                    <a:pt x="1003710" y="8325"/>
                  </a:lnTo>
                  <a:lnTo>
                    <a:pt x="952548" y="14693"/>
                  </a:lnTo>
                  <a:lnTo>
                    <a:pt x="902152" y="22790"/>
                  </a:lnTo>
                  <a:lnTo>
                    <a:pt x="852575" y="32577"/>
                  </a:lnTo>
                  <a:lnTo>
                    <a:pt x="803868" y="44012"/>
                  </a:lnTo>
                  <a:lnTo>
                    <a:pt x="756081" y="57056"/>
                  </a:lnTo>
                  <a:lnTo>
                    <a:pt x="709267" y="71669"/>
                  </a:lnTo>
                  <a:lnTo>
                    <a:pt x="663476" y="87810"/>
                  </a:lnTo>
                  <a:lnTo>
                    <a:pt x="618759" y="105439"/>
                  </a:lnTo>
                  <a:lnTo>
                    <a:pt x="575168" y="124516"/>
                  </a:lnTo>
                  <a:lnTo>
                    <a:pt x="532755" y="145000"/>
                  </a:lnTo>
                  <a:lnTo>
                    <a:pt x="491570" y="166852"/>
                  </a:lnTo>
                  <a:lnTo>
                    <a:pt x="451664" y="190031"/>
                  </a:lnTo>
                  <a:lnTo>
                    <a:pt x="413089" y="214497"/>
                  </a:lnTo>
                  <a:lnTo>
                    <a:pt x="375897" y="240209"/>
                  </a:lnTo>
                  <a:lnTo>
                    <a:pt x="340137" y="267128"/>
                  </a:lnTo>
                  <a:lnTo>
                    <a:pt x="305863" y="295213"/>
                  </a:lnTo>
                  <a:lnTo>
                    <a:pt x="273124" y="324424"/>
                  </a:lnTo>
                  <a:lnTo>
                    <a:pt x="241972" y="354721"/>
                  </a:lnTo>
                  <a:lnTo>
                    <a:pt x="212459" y="386064"/>
                  </a:lnTo>
                  <a:lnTo>
                    <a:pt x="184635" y="418412"/>
                  </a:lnTo>
                  <a:lnTo>
                    <a:pt x="158552" y="451724"/>
                  </a:lnTo>
                  <a:lnTo>
                    <a:pt x="134261" y="485962"/>
                  </a:lnTo>
                  <a:lnTo>
                    <a:pt x="111814" y="521084"/>
                  </a:lnTo>
                  <a:lnTo>
                    <a:pt x="91261" y="557051"/>
                  </a:lnTo>
                  <a:lnTo>
                    <a:pt x="72654" y="593822"/>
                  </a:lnTo>
                  <a:lnTo>
                    <a:pt x="56044" y="631357"/>
                  </a:lnTo>
                  <a:lnTo>
                    <a:pt x="41483" y="669616"/>
                  </a:lnTo>
                  <a:lnTo>
                    <a:pt x="29021" y="708558"/>
                  </a:lnTo>
                  <a:lnTo>
                    <a:pt x="18710" y="748143"/>
                  </a:lnTo>
                  <a:lnTo>
                    <a:pt x="10601" y="788332"/>
                  </a:lnTo>
                  <a:lnTo>
                    <a:pt x="4745" y="829083"/>
                  </a:lnTo>
                  <a:lnTo>
                    <a:pt x="1195" y="870357"/>
                  </a:lnTo>
                  <a:lnTo>
                    <a:pt x="0" y="912114"/>
                  </a:lnTo>
                  <a:lnTo>
                    <a:pt x="1195" y="953865"/>
                  </a:lnTo>
                  <a:lnTo>
                    <a:pt x="4745" y="995134"/>
                  </a:lnTo>
                  <a:lnTo>
                    <a:pt x="10601" y="1035882"/>
                  </a:lnTo>
                  <a:lnTo>
                    <a:pt x="18710" y="1076067"/>
                  </a:lnTo>
                  <a:lnTo>
                    <a:pt x="29021" y="1115649"/>
                  </a:lnTo>
                  <a:lnTo>
                    <a:pt x="41483" y="1154589"/>
                  </a:lnTo>
                  <a:lnTo>
                    <a:pt x="56044" y="1192846"/>
                  </a:lnTo>
                  <a:lnTo>
                    <a:pt x="72654" y="1230379"/>
                  </a:lnTo>
                  <a:lnTo>
                    <a:pt x="91261" y="1267149"/>
                  </a:lnTo>
                  <a:lnTo>
                    <a:pt x="111814" y="1303115"/>
                  </a:lnTo>
                  <a:lnTo>
                    <a:pt x="134261" y="1338237"/>
                  </a:lnTo>
                  <a:lnTo>
                    <a:pt x="158552" y="1372474"/>
                  </a:lnTo>
                  <a:lnTo>
                    <a:pt x="184635" y="1405787"/>
                  </a:lnTo>
                  <a:lnTo>
                    <a:pt x="212459" y="1438136"/>
                  </a:lnTo>
                  <a:lnTo>
                    <a:pt x="241972" y="1469479"/>
                  </a:lnTo>
                  <a:lnTo>
                    <a:pt x="273124" y="1499776"/>
                  </a:lnTo>
                  <a:lnTo>
                    <a:pt x="305863" y="1528989"/>
                  </a:lnTo>
                  <a:lnTo>
                    <a:pt x="340137" y="1557075"/>
                  </a:lnTo>
                  <a:lnTo>
                    <a:pt x="375897" y="1583995"/>
                  </a:lnTo>
                  <a:lnTo>
                    <a:pt x="413089" y="1609709"/>
                  </a:lnTo>
                  <a:lnTo>
                    <a:pt x="451664" y="1634177"/>
                  </a:lnTo>
                  <a:lnTo>
                    <a:pt x="491570" y="1657357"/>
                  </a:lnTo>
                  <a:lnTo>
                    <a:pt x="532755" y="1679211"/>
                  </a:lnTo>
                  <a:lnTo>
                    <a:pt x="575168" y="1699697"/>
                  </a:lnTo>
                  <a:lnTo>
                    <a:pt x="618759" y="1718776"/>
                  </a:lnTo>
                  <a:lnTo>
                    <a:pt x="663476" y="1736406"/>
                  </a:lnTo>
                  <a:lnTo>
                    <a:pt x="709267" y="1752549"/>
                  </a:lnTo>
                  <a:lnTo>
                    <a:pt x="756081" y="1767163"/>
                  </a:lnTo>
                  <a:lnTo>
                    <a:pt x="803868" y="1780209"/>
                  </a:lnTo>
                  <a:lnTo>
                    <a:pt x="852575" y="1791646"/>
                  </a:lnTo>
                  <a:lnTo>
                    <a:pt x="902152" y="1801434"/>
                  </a:lnTo>
                  <a:lnTo>
                    <a:pt x="952548" y="1809532"/>
                  </a:lnTo>
                  <a:lnTo>
                    <a:pt x="1003710" y="1815901"/>
                  </a:lnTo>
                  <a:lnTo>
                    <a:pt x="1055588" y="1820500"/>
                  </a:lnTo>
                  <a:lnTo>
                    <a:pt x="1108131" y="1823289"/>
                  </a:lnTo>
                  <a:lnTo>
                    <a:pt x="1161288" y="1824228"/>
                  </a:lnTo>
                  <a:lnTo>
                    <a:pt x="1214444" y="1823289"/>
                  </a:lnTo>
                  <a:lnTo>
                    <a:pt x="1266987" y="1820500"/>
                  </a:lnTo>
                  <a:lnTo>
                    <a:pt x="1318865" y="1815901"/>
                  </a:lnTo>
                  <a:lnTo>
                    <a:pt x="1370027" y="1809532"/>
                  </a:lnTo>
                  <a:lnTo>
                    <a:pt x="1420423" y="1801434"/>
                  </a:lnTo>
                  <a:lnTo>
                    <a:pt x="1470000" y="1791646"/>
                  </a:lnTo>
                  <a:lnTo>
                    <a:pt x="1518707" y="1780209"/>
                  </a:lnTo>
                  <a:lnTo>
                    <a:pt x="1566494" y="1767163"/>
                  </a:lnTo>
                  <a:lnTo>
                    <a:pt x="1613308" y="1752549"/>
                  </a:lnTo>
                  <a:lnTo>
                    <a:pt x="1659099" y="1736406"/>
                  </a:lnTo>
                  <a:lnTo>
                    <a:pt x="1703816" y="1718776"/>
                  </a:lnTo>
                  <a:lnTo>
                    <a:pt x="1747407" y="1699697"/>
                  </a:lnTo>
                  <a:lnTo>
                    <a:pt x="1789820" y="1679211"/>
                  </a:lnTo>
                  <a:lnTo>
                    <a:pt x="1831005" y="1657357"/>
                  </a:lnTo>
                  <a:lnTo>
                    <a:pt x="1870911" y="1634177"/>
                  </a:lnTo>
                  <a:lnTo>
                    <a:pt x="1909486" y="1609709"/>
                  </a:lnTo>
                  <a:lnTo>
                    <a:pt x="1946678" y="1583995"/>
                  </a:lnTo>
                  <a:lnTo>
                    <a:pt x="1982438" y="1557075"/>
                  </a:lnTo>
                  <a:lnTo>
                    <a:pt x="2016712" y="1528989"/>
                  </a:lnTo>
                  <a:lnTo>
                    <a:pt x="2049451" y="1499776"/>
                  </a:lnTo>
                  <a:lnTo>
                    <a:pt x="2080603" y="1469479"/>
                  </a:lnTo>
                  <a:lnTo>
                    <a:pt x="2110116" y="1438136"/>
                  </a:lnTo>
                  <a:lnTo>
                    <a:pt x="2137940" y="1405787"/>
                  </a:lnTo>
                  <a:lnTo>
                    <a:pt x="2164023" y="1372474"/>
                  </a:lnTo>
                  <a:lnTo>
                    <a:pt x="2188314" y="1338237"/>
                  </a:lnTo>
                  <a:lnTo>
                    <a:pt x="2210761" y="1303115"/>
                  </a:lnTo>
                  <a:lnTo>
                    <a:pt x="2231314" y="1267149"/>
                  </a:lnTo>
                  <a:lnTo>
                    <a:pt x="2249921" y="1230379"/>
                  </a:lnTo>
                  <a:lnTo>
                    <a:pt x="2266531" y="1192846"/>
                  </a:lnTo>
                  <a:lnTo>
                    <a:pt x="2281092" y="1154589"/>
                  </a:lnTo>
                  <a:lnTo>
                    <a:pt x="2293554" y="1115649"/>
                  </a:lnTo>
                  <a:lnTo>
                    <a:pt x="2303865" y="1076067"/>
                  </a:lnTo>
                  <a:lnTo>
                    <a:pt x="2311974" y="1035882"/>
                  </a:lnTo>
                  <a:lnTo>
                    <a:pt x="2317830" y="995134"/>
                  </a:lnTo>
                  <a:lnTo>
                    <a:pt x="2321380" y="953865"/>
                  </a:lnTo>
                  <a:lnTo>
                    <a:pt x="2322576" y="912114"/>
                  </a:lnTo>
                  <a:lnTo>
                    <a:pt x="2321380" y="870357"/>
                  </a:lnTo>
                  <a:lnTo>
                    <a:pt x="2317830" y="829083"/>
                  </a:lnTo>
                  <a:lnTo>
                    <a:pt x="2311974" y="788332"/>
                  </a:lnTo>
                  <a:lnTo>
                    <a:pt x="2303865" y="748143"/>
                  </a:lnTo>
                  <a:lnTo>
                    <a:pt x="2293554" y="708558"/>
                  </a:lnTo>
                  <a:lnTo>
                    <a:pt x="2281092" y="669616"/>
                  </a:lnTo>
                  <a:lnTo>
                    <a:pt x="2266531" y="631357"/>
                  </a:lnTo>
                  <a:lnTo>
                    <a:pt x="2249921" y="593822"/>
                  </a:lnTo>
                  <a:lnTo>
                    <a:pt x="2231314" y="557051"/>
                  </a:lnTo>
                  <a:lnTo>
                    <a:pt x="2210761" y="521084"/>
                  </a:lnTo>
                  <a:lnTo>
                    <a:pt x="2188314" y="485962"/>
                  </a:lnTo>
                  <a:lnTo>
                    <a:pt x="2164023" y="451724"/>
                  </a:lnTo>
                  <a:lnTo>
                    <a:pt x="2137940" y="418412"/>
                  </a:lnTo>
                  <a:lnTo>
                    <a:pt x="2110116" y="386064"/>
                  </a:lnTo>
                  <a:lnTo>
                    <a:pt x="2080603" y="354721"/>
                  </a:lnTo>
                  <a:lnTo>
                    <a:pt x="2049451" y="324424"/>
                  </a:lnTo>
                  <a:lnTo>
                    <a:pt x="2016712" y="295213"/>
                  </a:lnTo>
                  <a:lnTo>
                    <a:pt x="1982438" y="267128"/>
                  </a:lnTo>
                  <a:lnTo>
                    <a:pt x="1946678" y="240209"/>
                  </a:lnTo>
                  <a:lnTo>
                    <a:pt x="1909486" y="214497"/>
                  </a:lnTo>
                  <a:lnTo>
                    <a:pt x="1870911" y="190031"/>
                  </a:lnTo>
                  <a:lnTo>
                    <a:pt x="1831005" y="166852"/>
                  </a:lnTo>
                  <a:lnTo>
                    <a:pt x="1789820" y="145000"/>
                  </a:lnTo>
                  <a:lnTo>
                    <a:pt x="1747407" y="124516"/>
                  </a:lnTo>
                  <a:lnTo>
                    <a:pt x="1703816" y="105439"/>
                  </a:lnTo>
                  <a:lnTo>
                    <a:pt x="1659099" y="87810"/>
                  </a:lnTo>
                  <a:lnTo>
                    <a:pt x="1613308" y="71669"/>
                  </a:lnTo>
                  <a:lnTo>
                    <a:pt x="1566494" y="57056"/>
                  </a:lnTo>
                  <a:lnTo>
                    <a:pt x="1518707" y="44012"/>
                  </a:lnTo>
                  <a:lnTo>
                    <a:pt x="1470000" y="32577"/>
                  </a:lnTo>
                  <a:lnTo>
                    <a:pt x="1420423" y="22790"/>
                  </a:lnTo>
                  <a:lnTo>
                    <a:pt x="1370027" y="14693"/>
                  </a:lnTo>
                  <a:lnTo>
                    <a:pt x="1318865" y="8325"/>
                  </a:lnTo>
                  <a:lnTo>
                    <a:pt x="1266987" y="3726"/>
                  </a:lnTo>
                  <a:lnTo>
                    <a:pt x="1214444" y="938"/>
                  </a:lnTo>
                  <a:lnTo>
                    <a:pt x="1161288" y="0"/>
                  </a:lnTo>
                  <a:close/>
                </a:path>
              </a:pathLst>
            </a:custGeom>
            <a:solidFill>
              <a:srgbClr val="FF6600">
                <a:alpha val="67842"/>
              </a:srgbClr>
            </a:solidFill>
          </p:spPr>
          <p:txBody>
            <a:bodyPr wrap="square" lIns="0" tIns="0" rIns="0" bIns="0" rtlCol="0"/>
            <a:lstStyle/>
            <a:p>
              <a:endParaRPr sz="1227"/>
            </a:p>
          </p:txBody>
        </p:sp>
        <p:sp>
          <p:nvSpPr>
            <p:cNvPr id="10" name="object 10"/>
            <p:cNvSpPr/>
            <p:nvPr/>
          </p:nvSpPr>
          <p:spPr>
            <a:xfrm>
              <a:off x="3928871" y="4873752"/>
              <a:ext cx="2322830" cy="1824355"/>
            </a:xfrm>
            <a:custGeom>
              <a:avLst/>
              <a:gdLst/>
              <a:ahLst/>
              <a:cxnLst/>
              <a:rect l="l" t="t" r="r" b="b"/>
              <a:pathLst>
                <a:path w="2322829" h="1824354">
                  <a:moveTo>
                    <a:pt x="0" y="912114"/>
                  </a:moveTo>
                  <a:lnTo>
                    <a:pt x="1195" y="870357"/>
                  </a:lnTo>
                  <a:lnTo>
                    <a:pt x="4745" y="829083"/>
                  </a:lnTo>
                  <a:lnTo>
                    <a:pt x="10601" y="788332"/>
                  </a:lnTo>
                  <a:lnTo>
                    <a:pt x="18710" y="748143"/>
                  </a:lnTo>
                  <a:lnTo>
                    <a:pt x="29021" y="708558"/>
                  </a:lnTo>
                  <a:lnTo>
                    <a:pt x="41483" y="669616"/>
                  </a:lnTo>
                  <a:lnTo>
                    <a:pt x="56044" y="631357"/>
                  </a:lnTo>
                  <a:lnTo>
                    <a:pt x="72654" y="593822"/>
                  </a:lnTo>
                  <a:lnTo>
                    <a:pt x="91261" y="557051"/>
                  </a:lnTo>
                  <a:lnTo>
                    <a:pt x="111814" y="521084"/>
                  </a:lnTo>
                  <a:lnTo>
                    <a:pt x="134261" y="485962"/>
                  </a:lnTo>
                  <a:lnTo>
                    <a:pt x="158552" y="451724"/>
                  </a:lnTo>
                  <a:lnTo>
                    <a:pt x="184635" y="418412"/>
                  </a:lnTo>
                  <a:lnTo>
                    <a:pt x="212459" y="386064"/>
                  </a:lnTo>
                  <a:lnTo>
                    <a:pt x="241972" y="354721"/>
                  </a:lnTo>
                  <a:lnTo>
                    <a:pt x="273124" y="324424"/>
                  </a:lnTo>
                  <a:lnTo>
                    <a:pt x="305863" y="295213"/>
                  </a:lnTo>
                  <a:lnTo>
                    <a:pt x="340137" y="267128"/>
                  </a:lnTo>
                  <a:lnTo>
                    <a:pt x="375897" y="240209"/>
                  </a:lnTo>
                  <a:lnTo>
                    <a:pt x="413089" y="214497"/>
                  </a:lnTo>
                  <a:lnTo>
                    <a:pt x="451664" y="190031"/>
                  </a:lnTo>
                  <a:lnTo>
                    <a:pt x="491570" y="166852"/>
                  </a:lnTo>
                  <a:lnTo>
                    <a:pt x="532755" y="145000"/>
                  </a:lnTo>
                  <a:lnTo>
                    <a:pt x="575168" y="124516"/>
                  </a:lnTo>
                  <a:lnTo>
                    <a:pt x="618759" y="105439"/>
                  </a:lnTo>
                  <a:lnTo>
                    <a:pt x="663476" y="87810"/>
                  </a:lnTo>
                  <a:lnTo>
                    <a:pt x="709267" y="71669"/>
                  </a:lnTo>
                  <a:lnTo>
                    <a:pt x="756081" y="57056"/>
                  </a:lnTo>
                  <a:lnTo>
                    <a:pt x="803868" y="44012"/>
                  </a:lnTo>
                  <a:lnTo>
                    <a:pt x="852575" y="32577"/>
                  </a:lnTo>
                  <a:lnTo>
                    <a:pt x="902152" y="22790"/>
                  </a:lnTo>
                  <a:lnTo>
                    <a:pt x="952548" y="14693"/>
                  </a:lnTo>
                  <a:lnTo>
                    <a:pt x="1003710" y="8325"/>
                  </a:lnTo>
                  <a:lnTo>
                    <a:pt x="1055588" y="3726"/>
                  </a:lnTo>
                  <a:lnTo>
                    <a:pt x="1108131" y="938"/>
                  </a:lnTo>
                  <a:lnTo>
                    <a:pt x="1161288" y="0"/>
                  </a:lnTo>
                  <a:lnTo>
                    <a:pt x="1214444" y="938"/>
                  </a:lnTo>
                  <a:lnTo>
                    <a:pt x="1266987" y="3726"/>
                  </a:lnTo>
                  <a:lnTo>
                    <a:pt x="1318865" y="8325"/>
                  </a:lnTo>
                  <a:lnTo>
                    <a:pt x="1370027" y="14693"/>
                  </a:lnTo>
                  <a:lnTo>
                    <a:pt x="1420423" y="22790"/>
                  </a:lnTo>
                  <a:lnTo>
                    <a:pt x="1470000" y="32577"/>
                  </a:lnTo>
                  <a:lnTo>
                    <a:pt x="1518707" y="44012"/>
                  </a:lnTo>
                  <a:lnTo>
                    <a:pt x="1566494" y="57056"/>
                  </a:lnTo>
                  <a:lnTo>
                    <a:pt x="1613308" y="71669"/>
                  </a:lnTo>
                  <a:lnTo>
                    <a:pt x="1659099" y="87810"/>
                  </a:lnTo>
                  <a:lnTo>
                    <a:pt x="1703816" y="105439"/>
                  </a:lnTo>
                  <a:lnTo>
                    <a:pt x="1747407" y="124516"/>
                  </a:lnTo>
                  <a:lnTo>
                    <a:pt x="1789820" y="145000"/>
                  </a:lnTo>
                  <a:lnTo>
                    <a:pt x="1831005" y="166852"/>
                  </a:lnTo>
                  <a:lnTo>
                    <a:pt x="1870911" y="190031"/>
                  </a:lnTo>
                  <a:lnTo>
                    <a:pt x="1909486" y="214497"/>
                  </a:lnTo>
                  <a:lnTo>
                    <a:pt x="1946678" y="240209"/>
                  </a:lnTo>
                  <a:lnTo>
                    <a:pt x="1982438" y="267128"/>
                  </a:lnTo>
                  <a:lnTo>
                    <a:pt x="2016712" y="295213"/>
                  </a:lnTo>
                  <a:lnTo>
                    <a:pt x="2049451" y="324424"/>
                  </a:lnTo>
                  <a:lnTo>
                    <a:pt x="2080603" y="354721"/>
                  </a:lnTo>
                  <a:lnTo>
                    <a:pt x="2110116" y="386064"/>
                  </a:lnTo>
                  <a:lnTo>
                    <a:pt x="2137940" y="418412"/>
                  </a:lnTo>
                  <a:lnTo>
                    <a:pt x="2164023" y="451724"/>
                  </a:lnTo>
                  <a:lnTo>
                    <a:pt x="2188314" y="485962"/>
                  </a:lnTo>
                  <a:lnTo>
                    <a:pt x="2210761" y="521084"/>
                  </a:lnTo>
                  <a:lnTo>
                    <a:pt x="2231314" y="557051"/>
                  </a:lnTo>
                  <a:lnTo>
                    <a:pt x="2249921" y="593822"/>
                  </a:lnTo>
                  <a:lnTo>
                    <a:pt x="2266531" y="631357"/>
                  </a:lnTo>
                  <a:lnTo>
                    <a:pt x="2281092" y="669616"/>
                  </a:lnTo>
                  <a:lnTo>
                    <a:pt x="2293554" y="708558"/>
                  </a:lnTo>
                  <a:lnTo>
                    <a:pt x="2303865" y="748143"/>
                  </a:lnTo>
                  <a:lnTo>
                    <a:pt x="2311974" y="788332"/>
                  </a:lnTo>
                  <a:lnTo>
                    <a:pt x="2317830" y="829083"/>
                  </a:lnTo>
                  <a:lnTo>
                    <a:pt x="2321380" y="870357"/>
                  </a:lnTo>
                  <a:lnTo>
                    <a:pt x="2322576" y="912114"/>
                  </a:lnTo>
                  <a:lnTo>
                    <a:pt x="2321380" y="953865"/>
                  </a:lnTo>
                  <a:lnTo>
                    <a:pt x="2317830" y="995134"/>
                  </a:lnTo>
                  <a:lnTo>
                    <a:pt x="2311974" y="1035882"/>
                  </a:lnTo>
                  <a:lnTo>
                    <a:pt x="2303865" y="1076067"/>
                  </a:lnTo>
                  <a:lnTo>
                    <a:pt x="2293554" y="1115649"/>
                  </a:lnTo>
                  <a:lnTo>
                    <a:pt x="2281092" y="1154589"/>
                  </a:lnTo>
                  <a:lnTo>
                    <a:pt x="2266531" y="1192846"/>
                  </a:lnTo>
                  <a:lnTo>
                    <a:pt x="2249921" y="1230379"/>
                  </a:lnTo>
                  <a:lnTo>
                    <a:pt x="2231314" y="1267149"/>
                  </a:lnTo>
                  <a:lnTo>
                    <a:pt x="2210761" y="1303115"/>
                  </a:lnTo>
                  <a:lnTo>
                    <a:pt x="2188314" y="1338237"/>
                  </a:lnTo>
                  <a:lnTo>
                    <a:pt x="2164023" y="1372474"/>
                  </a:lnTo>
                  <a:lnTo>
                    <a:pt x="2137940" y="1405787"/>
                  </a:lnTo>
                  <a:lnTo>
                    <a:pt x="2110116" y="1438136"/>
                  </a:lnTo>
                  <a:lnTo>
                    <a:pt x="2080603" y="1469479"/>
                  </a:lnTo>
                  <a:lnTo>
                    <a:pt x="2049451" y="1499776"/>
                  </a:lnTo>
                  <a:lnTo>
                    <a:pt x="2016712" y="1528989"/>
                  </a:lnTo>
                  <a:lnTo>
                    <a:pt x="1982438" y="1557075"/>
                  </a:lnTo>
                  <a:lnTo>
                    <a:pt x="1946678" y="1583995"/>
                  </a:lnTo>
                  <a:lnTo>
                    <a:pt x="1909486" y="1609709"/>
                  </a:lnTo>
                  <a:lnTo>
                    <a:pt x="1870911" y="1634177"/>
                  </a:lnTo>
                  <a:lnTo>
                    <a:pt x="1831005" y="1657357"/>
                  </a:lnTo>
                  <a:lnTo>
                    <a:pt x="1789820" y="1679211"/>
                  </a:lnTo>
                  <a:lnTo>
                    <a:pt x="1747407" y="1699697"/>
                  </a:lnTo>
                  <a:lnTo>
                    <a:pt x="1703816" y="1718776"/>
                  </a:lnTo>
                  <a:lnTo>
                    <a:pt x="1659099" y="1736406"/>
                  </a:lnTo>
                  <a:lnTo>
                    <a:pt x="1613308" y="1752549"/>
                  </a:lnTo>
                  <a:lnTo>
                    <a:pt x="1566494" y="1767163"/>
                  </a:lnTo>
                  <a:lnTo>
                    <a:pt x="1518707" y="1780209"/>
                  </a:lnTo>
                  <a:lnTo>
                    <a:pt x="1470000" y="1791646"/>
                  </a:lnTo>
                  <a:lnTo>
                    <a:pt x="1420423" y="1801434"/>
                  </a:lnTo>
                  <a:lnTo>
                    <a:pt x="1370027" y="1809532"/>
                  </a:lnTo>
                  <a:lnTo>
                    <a:pt x="1318865" y="1815901"/>
                  </a:lnTo>
                  <a:lnTo>
                    <a:pt x="1266987" y="1820500"/>
                  </a:lnTo>
                  <a:lnTo>
                    <a:pt x="1214444" y="1823289"/>
                  </a:lnTo>
                  <a:lnTo>
                    <a:pt x="1161288" y="1824228"/>
                  </a:lnTo>
                  <a:lnTo>
                    <a:pt x="1108131" y="1823289"/>
                  </a:lnTo>
                  <a:lnTo>
                    <a:pt x="1055588" y="1820500"/>
                  </a:lnTo>
                  <a:lnTo>
                    <a:pt x="1003710" y="1815901"/>
                  </a:lnTo>
                  <a:lnTo>
                    <a:pt x="952548" y="1809532"/>
                  </a:lnTo>
                  <a:lnTo>
                    <a:pt x="902152" y="1801434"/>
                  </a:lnTo>
                  <a:lnTo>
                    <a:pt x="852575" y="1791646"/>
                  </a:lnTo>
                  <a:lnTo>
                    <a:pt x="803868" y="1780209"/>
                  </a:lnTo>
                  <a:lnTo>
                    <a:pt x="756081" y="1767163"/>
                  </a:lnTo>
                  <a:lnTo>
                    <a:pt x="709267" y="1752549"/>
                  </a:lnTo>
                  <a:lnTo>
                    <a:pt x="663476" y="1736406"/>
                  </a:lnTo>
                  <a:lnTo>
                    <a:pt x="618759" y="1718776"/>
                  </a:lnTo>
                  <a:lnTo>
                    <a:pt x="575168" y="1699697"/>
                  </a:lnTo>
                  <a:lnTo>
                    <a:pt x="532755" y="1679211"/>
                  </a:lnTo>
                  <a:lnTo>
                    <a:pt x="491570" y="1657357"/>
                  </a:lnTo>
                  <a:lnTo>
                    <a:pt x="451664" y="1634177"/>
                  </a:lnTo>
                  <a:lnTo>
                    <a:pt x="413089" y="1609709"/>
                  </a:lnTo>
                  <a:lnTo>
                    <a:pt x="375897" y="1583995"/>
                  </a:lnTo>
                  <a:lnTo>
                    <a:pt x="340137" y="1557075"/>
                  </a:lnTo>
                  <a:lnTo>
                    <a:pt x="305863" y="1528989"/>
                  </a:lnTo>
                  <a:lnTo>
                    <a:pt x="273124" y="1499776"/>
                  </a:lnTo>
                  <a:lnTo>
                    <a:pt x="241972" y="1469479"/>
                  </a:lnTo>
                  <a:lnTo>
                    <a:pt x="212459" y="1438136"/>
                  </a:lnTo>
                  <a:lnTo>
                    <a:pt x="184635" y="1405787"/>
                  </a:lnTo>
                  <a:lnTo>
                    <a:pt x="158552" y="1372474"/>
                  </a:lnTo>
                  <a:lnTo>
                    <a:pt x="134261" y="1338237"/>
                  </a:lnTo>
                  <a:lnTo>
                    <a:pt x="111814" y="1303115"/>
                  </a:lnTo>
                  <a:lnTo>
                    <a:pt x="91261" y="1267149"/>
                  </a:lnTo>
                  <a:lnTo>
                    <a:pt x="72654" y="1230379"/>
                  </a:lnTo>
                  <a:lnTo>
                    <a:pt x="56044" y="1192846"/>
                  </a:lnTo>
                  <a:lnTo>
                    <a:pt x="41483" y="1154589"/>
                  </a:lnTo>
                  <a:lnTo>
                    <a:pt x="29021" y="1115649"/>
                  </a:lnTo>
                  <a:lnTo>
                    <a:pt x="18710" y="1076067"/>
                  </a:lnTo>
                  <a:lnTo>
                    <a:pt x="10601" y="1035882"/>
                  </a:lnTo>
                  <a:lnTo>
                    <a:pt x="4745" y="995134"/>
                  </a:lnTo>
                  <a:lnTo>
                    <a:pt x="1195" y="953865"/>
                  </a:lnTo>
                  <a:lnTo>
                    <a:pt x="0" y="912114"/>
                  </a:lnTo>
                  <a:close/>
                </a:path>
              </a:pathLst>
            </a:custGeom>
            <a:ln w="12192">
              <a:solidFill>
                <a:srgbClr val="FC5FFC"/>
              </a:solidFill>
            </a:ln>
          </p:spPr>
          <p:txBody>
            <a:bodyPr wrap="square" lIns="0" tIns="0" rIns="0" bIns="0" rtlCol="0"/>
            <a:lstStyle/>
            <a:p>
              <a:endParaRPr sz="1227"/>
            </a:p>
          </p:txBody>
        </p:sp>
        <p:pic>
          <p:nvPicPr>
            <p:cNvPr id="11" name="object 11"/>
            <p:cNvPicPr/>
            <p:nvPr/>
          </p:nvPicPr>
          <p:blipFill>
            <a:blip r:embed="rId4" cstate="print"/>
            <a:stretch>
              <a:fillRect/>
            </a:stretch>
          </p:blipFill>
          <p:spPr>
            <a:xfrm>
              <a:off x="2188464" y="4814328"/>
              <a:ext cx="2287524" cy="1801368"/>
            </a:xfrm>
            <a:prstGeom prst="rect">
              <a:avLst/>
            </a:prstGeom>
          </p:spPr>
        </p:pic>
        <p:sp>
          <p:nvSpPr>
            <p:cNvPr id="12" name="object 12"/>
            <p:cNvSpPr/>
            <p:nvPr/>
          </p:nvSpPr>
          <p:spPr>
            <a:xfrm>
              <a:off x="2221992" y="4873752"/>
              <a:ext cx="2173605" cy="1687195"/>
            </a:xfrm>
            <a:custGeom>
              <a:avLst/>
              <a:gdLst/>
              <a:ahLst/>
              <a:cxnLst/>
              <a:rect l="l" t="t" r="r" b="b"/>
              <a:pathLst>
                <a:path w="2173604" h="1687195">
                  <a:moveTo>
                    <a:pt x="1086611" y="0"/>
                  </a:moveTo>
                  <a:lnTo>
                    <a:pt x="1032382" y="1032"/>
                  </a:lnTo>
                  <a:lnTo>
                    <a:pt x="978841" y="4097"/>
                  </a:lnTo>
                  <a:lnTo>
                    <a:pt x="926050" y="9146"/>
                  </a:lnTo>
                  <a:lnTo>
                    <a:pt x="874071" y="16132"/>
                  </a:lnTo>
                  <a:lnTo>
                    <a:pt x="822967" y="25005"/>
                  </a:lnTo>
                  <a:lnTo>
                    <a:pt x="772800" y="35717"/>
                  </a:lnTo>
                  <a:lnTo>
                    <a:pt x="723632" y="48220"/>
                  </a:lnTo>
                  <a:lnTo>
                    <a:pt x="675525" y="62465"/>
                  </a:lnTo>
                  <a:lnTo>
                    <a:pt x="628542" y="78405"/>
                  </a:lnTo>
                  <a:lnTo>
                    <a:pt x="582746" y="95991"/>
                  </a:lnTo>
                  <a:lnTo>
                    <a:pt x="538197" y="115174"/>
                  </a:lnTo>
                  <a:lnTo>
                    <a:pt x="494959" y="135907"/>
                  </a:lnTo>
                  <a:lnTo>
                    <a:pt x="453094" y="158140"/>
                  </a:lnTo>
                  <a:lnTo>
                    <a:pt x="412665" y="181826"/>
                  </a:lnTo>
                  <a:lnTo>
                    <a:pt x="373732" y="206916"/>
                  </a:lnTo>
                  <a:lnTo>
                    <a:pt x="336359" y="233362"/>
                  </a:lnTo>
                  <a:lnTo>
                    <a:pt x="300609" y="261115"/>
                  </a:lnTo>
                  <a:lnTo>
                    <a:pt x="266542" y="290127"/>
                  </a:lnTo>
                  <a:lnTo>
                    <a:pt x="234222" y="320351"/>
                  </a:lnTo>
                  <a:lnTo>
                    <a:pt x="203711" y="351736"/>
                  </a:lnTo>
                  <a:lnTo>
                    <a:pt x="175071" y="384236"/>
                  </a:lnTo>
                  <a:lnTo>
                    <a:pt x="148364" y="417801"/>
                  </a:lnTo>
                  <a:lnTo>
                    <a:pt x="123652" y="452384"/>
                  </a:lnTo>
                  <a:lnTo>
                    <a:pt x="100999" y="487936"/>
                  </a:lnTo>
                  <a:lnTo>
                    <a:pt x="80466" y="524409"/>
                  </a:lnTo>
                  <a:lnTo>
                    <a:pt x="62115" y="561754"/>
                  </a:lnTo>
                  <a:lnTo>
                    <a:pt x="46009" y="599923"/>
                  </a:lnTo>
                  <a:lnTo>
                    <a:pt x="32210" y="638867"/>
                  </a:lnTo>
                  <a:lnTo>
                    <a:pt x="20780" y="678539"/>
                  </a:lnTo>
                  <a:lnTo>
                    <a:pt x="11782" y="718890"/>
                  </a:lnTo>
                  <a:lnTo>
                    <a:pt x="5278" y="759872"/>
                  </a:lnTo>
                  <a:lnTo>
                    <a:pt x="1329" y="801436"/>
                  </a:lnTo>
                  <a:lnTo>
                    <a:pt x="0" y="843534"/>
                  </a:lnTo>
                  <a:lnTo>
                    <a:pt x="1329" y="885635"/>
                  </a:lnTo>
                  <a:lnTo>
                    <a:pt x="5278" y="927201"/>
                  </a:lnTo>
                  <a:lnTo>
                    <a:pt x="11782" y="968185"/>
                  </a:lnTo>
                  <a:lnTo>
                    <a:pt x="20780" y="1008539"/>
                  </a:lnTo>
                  <a:lnTo>
                    <a:pt x="32210" y="1048212"/>
                  </a:lnTo>
                  <a:lnTo>
                    <a:pt x="46009" y="1087158"/>
                  </a:lnTo>
                  <a:lnTo>
                    <a:pt x="62115" y="1125329"/>
                  </a:lnTo>
                  <a:lnTo>
                    <a:pt x="80466" y="1162674"/>
                  </a:lnTo>
                  <a:lnTo>
                    <a:pt x="100999" y="1199148"/>
                  </a:lnTo>
                  <a:lnTo>
                    <a:pt x="123652" y="1234700"/>
                  </a:lnTo>
                  <a:lnTo>
                    <a:pt x="148364" y="1269283"/>
                  </a:lnTo>
                  <a:lnTo>
                    <a:pt x="175071" y="1302848"/>
                  </a:lnTo>
                  <a:lnTo>
                    <a:pt x="203711" y="1335347"/>
                  </a:lnTo>
                  <a:lnTo>
                    <a:pt x="234222" y="1366732"/>
                  </a:lnTo>
                  <a:lnTo>
                    <a:pt x="266542" y="1396955"/>
                  </a:lnTo>
                  <a:lnTo>
                    <a:pt x="300609" y="1425967"/>
                  </a:lnTo>
                  <a:lnTo>
                    <a:pt x="336359" y="1453719"/>
                  </a:lnTo>
                  <a:lnTo>
                    <a:pt x="373732" y="1480164"/>
                  </a:lnTo>
                  <a:lnTo>
                    <a:pt x="412665" y="1505253"/>
                  </a:lnTo>
                  <a:lnTo>
                    <a:pt x="453094" y="1528938"/>
                  </a:lnTo>
                  <a:lnTo>
                    <a:pt x="494959" y="1551170"/>
                  </a:lnTo>
                  <a:lnTo>
                    <a:pt x="538197" y="1571901"/>
                  </a:lnTo>
                  <a:lnTo>
                    <a:pt x="582746" y="1591083"/>
                  </a:lnTo>
                  <a:lnTo>
                    <a:pt x="628542" y="1608668"/>
                  </a:lnTo>
                  <a:lnTo>
                    <a:pt x="675525" y="1624607"/>
                  </a:lnTo>
                  <a:lnTo>
                    <a:pt x="723632" y="1638851"/>
                  </a:lnTo>
                  <a:lnTo>
                    <a:pt x="772800" y="1651353"/>
                  </a:lnTo>
                  <a:lnTo>
                    <a:pt x="822967" y="1662065"/>
                  </a:lnTo>
                  <a:lnTo>
                    <a:pt x="874071" y="1670937"/>
                  </a:lnTo>
                  <a:lnTo>
                    <a:pt x="926050" y="1677921"/>
                  </a:lnTo>
                  <a:lnTo>
                    <a:pt x="978841" y="1682970"/>
                  </a:lnTo>
                  <a:lnTo>
                    <a:pt x="1032382" y="1686035"/>
                  </a:lnTo>
                  <a:lnTo>
                    <a:pt x="1086611" y="1687068"/>
                  </a:lnTo>
                  <a:lnTo>
                    <a:pt x="1140841" y="1686035"/>
                  </a:lnTo>
                  <a:lnTo>
                    <a:pt x="1194382" y="1682970"/>
                  </a:lnTo>
                  <a:lnTo>
                    <a:pt x="1247173" y="1677921"/>
                  </a:lnTo>
                  <a:lnTo>
                    <a:pt x="1299152" y="1670937"/>
                  </a:lnTo>
                  <a:lnTo>
                    <a:pt x="1350256" y="1662065"/>
                  </a:lnTo>
                  <a:lnTo>
                    <a:pt x="1400423" y="1651353"/>
                  </a:lnTo>
                  <a:lnTo>
                    <a:pt x="1449591" y="1638851"/>
                  </a:lnTo>
                  <a:lnTo>
                    <a:pt x="1497698" y="1624607"/>
                  </a:lnTo>
                  <a:lnTo>
                    <a:pt x="1544681" y="1608668"/>
                  </a:lnTo>
                  <a:lnTo>
                    <a:pt x="1590477" y="1591083"/>
                  </a:lnTo>
                  <a:lnTo>
                    <a:pt x="1635026" y="1571901"/>
                  </a:lnTo>
                  <a:lnTo>
                    <a:pt x="1678264" y="1551170"/>
                  </a:lnTo>
                  <a:lnTo>
                    <a:pt x="1720129" y="1528938"/>
                  </a:lnTo>
                  <a:lnTo>
                    <a:pt x="1760558" y="1505253"/>
                  </a:lnTo>
                  <a:lnTo>
                    <a:pt x="1799491" y="1480164"/>
                  </a:lnTo>
                  <a:lnTo>
                    <a:pt x="1836864" y="1453719"/>
                  </a:lnTo>
                  <a:lnTo>
                    <a:pt x="1872614" y="1425967"/>
                  </a:lnTo>
                  <a:lnTo>
                    <a:pt x="1906681" y="1396955"/>
                  </a:lnTo>
                  <a:lnTo>
                    <a:pt x="1939001" y="1366732"/>
                  </a:lnTo>
                  <a:lnTo>
                    <a:pt x="1969512" y="1335347"/>
                  </a:lnTo>
                  <a:lnTo>
                    <a:pt x="1998152" y="1302848"/>
                  </a:lnTo>
                  <a:lnTo>
                    <a:pt x="2024859" y="1269283"/>
                  </a:lnTo>
                  <a:lnTo>
                    <a:pt x="2049571" y="1234700"/>
                  </a:lnTo>
                  <a:lnTo>
                    <a:pt x="2072224" y="1199148"/>
                  </a:lnTo>
                  <a:lnTo>
                    <a:pt x="2092757" y="1162674"/>
                  </a:lnTo>
                  <a:lnTo>
                    <a:pt x="2111108" y="1125329"/>
                  </a:lnTo>
                  <a:lnTo>
                    <a:pt x="2127214" y="1087158"/>
                  </a:lnTo>
                  <a:lnTo>
                    <a:pt x="2141013" y="1048212"/>
                  </a:lnTo>
                  <a:lnTo>
                    <a:pt x="2152443" y="1008539"/>
                  </a:lnTo>
                  <a:lnTo>
                    <a:pt x="2161441" y="968185"/>
                  </a:lnTo>
                  <a:lnTo>
                    <a:pt x="2167945" y="927201"/>
                  </a:lnTo>
                  <a:lnTo>
                    <a:pt x="2171894" y="885635"/>
                  </a:lnTo>
                  <a:lnTo>
                    <a:pt x="2173223" y="843534"/>
                  </a:lnTo>
                  <a:lnTo>
                    <a:pt x="2171894" y="801436"/>
                  </a:lnTo>
                  <a:lnTo>
                    <a:pt x="2167945" y="759872"/>
                  </a:lnTo>
                  <a:lnTo>
                    <a:pt x="2161441" y="718890"/>
                  </a:lnTo>
                  <a:lnTo>
                    <a:pt x="2152443" y="678539"/>
                  </a:lnTo>
                  <a:lnTo>
                    <a:pt x="2141013" y="638867"/>
                  </a:lnTo>
                  <a:lnTo>
                    <a:pt x="2127214" y="599923"/>
                  </a:lnTo>
                  <a:lnTo>
                    <a:pt x="2111108" y="561754"/>
                  </a:lnTo>
                  <a:lnTo>
                    <a:pt x="2092757" y="524409"/>
                  </a:lnTo>
                  <a:lnTo>
                    <a:pt x="2072224" y="487936"/>
                  </a:lnTo>
                  <a:lnTo>
                    <a:pt x="2049571" y="452384"/>
                  </a:lnTo>
                  <a:lnTo>
                    <a:pt x="2024859" y="417801"/>
                  </a:lnTo>
                  <a:lnTo>
                    <a:pt x="1998152" y="384236"/>
                  </a:lnTo>
                  <a:lnTo>
                    <a:pt x="1969512" y="351736"/>
                  </a:lnTo>
                  <a:lnTo>
                    <a:pt x="1939001" y="320351"/>
                  </a:lnTo>
                  <a:lnTo>
                    <a:pt x="1906681" y="290127"/>
                  </a:lnTo>
                  <a:lnTo>
                    <a:pt x="1872614" y="261115"/>
                  </a:lnTo>
                  <a:lnTo>
                    <a:pt x="1836864" y="233362"/>
                  </a:lnTo>
                  <a:lnTo>
                    <a:pt x="1799491" y="206916"/>
                  </a:lnTo>
                  <a:lnTo>
                    <a:pt x="1760558" y="181826"/>
                  </a:lnTo>
                  <a:lnTo>
                    <a:pt x="1720129" y="158140"/>
                  </a:lnTo>
                  <a:lnTo>
                    <a:pt x="1678264" y="135907"/>
                  </a:lnTo>
                  <a:lnTo>
                    <a:pt x="1635026" y="115174"/>
                  </a:lnTo>
                  <a:lnTo>
                    <a:pt x="1590477" y="95991"/>
                  </a:lnTo>
                  <a:lnTo>
                    <a:pt x="1544681" y="78405"/>
                  </a:lnTo>
                  <a:lnTo>
                    <a:pt x="1497698" y="62465"/>
                  </a:lnTo>
                  <a:lnTo>
                    <a:pt x="1449591" y="48220"/>
                  </a:lnTo>
                  <a:lnTo>
                    <a:pt x="1400423" y="35717"/>
                  </a:lnTo>
                  <a:lnTo>
                    <a:pt x="1350256" y="25005"/>
                  </a:lnTo>
                  <a:lnTo>
                    <a:pt x="1299152" y="16132"/>
                  </a:lnTo>
                  <a:lnTo>
                    <a:pt x="1247173" y="9146"/>
                  </a:lnTo>
                  <a:lnTo>
                    <a:pt x="1194382" y="4097"/>
                  </a:lnTo>
                  <a:lnTo>
                    <a:pt x="1140841" y="1032"/>
                  </a:lnTo>
                  <a:lnTo>
                    <a:pt x="1086611" y="0"/>
                  </a:lnTo>
                  <a:close/>
                </a:path>
              </a:pathLst>
            </a:custGeom>
            <a:solidFill>
              <a:srgbClr val="FF0000">
                <a:alpha val="47842"/>
              </a:srgbClr>
            </a:solidFill>
          </p:spPr>
          <p:txBody>
            <a:bodyPr wrap="square" lIns="0" tIns="0" rIns="0" bIns="0" rtlCol="0"/>
            <a:lstStyle/>
            <a:p>
              <a:endParaRPr sz="1227"/>
            </a:p>
          </p:txBody>
        </p:sp>
        <p:sp>
          <p:nvSpPr>
            <p:cNvPr id="13" name="object 13"/>
            <p:cNvSpPr/>
            <p:nvPr/>
          </p:nvSpPr>
          <p:spPr>
            <a:xfrm>
              <a:off x="2221992" y="4873752"/>
              <a:ext cx="2173605" cy="1687195"/>
            </a:xfrm>
            <a:custGeom>
              <a:avLst/>
              <a:gdLst/>
              <a:ahLst/>
              <a:cxnLst/>
              <a:rect l="l" t="t" r="r" b="b"/>
              <a:pathLst>
                <a:path w="2173604" h="1687195">
                  <a:moveTo>
                    <a:pt x="0" y="843534"/>
                  </a:moveTo>
                  <a:lnTo>
                    <a:pt x="1329" y="801436"/>
                  </a:lnTo>
                  <a:lnTo>
                    <a:pt x="5278" y="759872"/>
                  </a:lnTo>
                  <a:lnTo>
                    <a:pt x="11782" y="718890"/>
                  </a:lnTo>
                  <a:lnTo>
                    <a:pt x="20780" y="678539"/>
                  </a:lnTo>
                  <a:lnTo>
                    <a:pt x="32210" y="638867"/>
                  </a:lnTo>
                  <a:lnTo>
                    <a:pt x="46009" y="599923"/>
                  </a:lnTo>
                  <a:lnTo>
                    <a:pt x="62115" y="561754"/>
                  </a:lnTo>
                  <a:lnTo>
                    <a:pt x="80466" y="524409"/>
                  </a:lnTo>
                  <a:lnTo>
                    <a:pt x="100999" y="487936"/>
                  </a:lnTo>
                  <a:lnTo>
                    <a:pt x="123652" y="452384"/>
                  </a:lnTo>
                  <a:lnTo>
                    <a:pt x="148364" y="417801"/>
                  </a:lnTo>
                  <a:lnTo>
                    <a:pt x="175071" y="384236"/>
                  </a:lnTo>
                  <a:lnTo>
                    <a:pt x="203711" y="351736"/>
                  </a:lnTo>
                  <a:lnTo>
                    <a:pt x="234222" y="320351"/>
                  </a:lnTo>
                  <a:lnTo>
                    <a:pt x="266542" y="290127"/>
                  </a:lnTo>
                  <a:lnTo>
                    <a:pt x="300609" y="261115"/>
                  </a:lnTo>
                  <a:lnTo>
                    <a:pt x="336359" y="233362"/>
                  </a:lnTo>
                  <a:lnTo>
                    <a:pt x="373732" y="206916"/>
                  </a:lnTo>
                  <a:lnTo>
                    <a:pt x="412665" y="181826"/>
                  </a:lnTo>
                  <a:lnTo>
                    <a:pt x="453094" y="158140"/>
                  </a:lnTo>
                  <a:lnTo>
                    <a:pt x="494959" y="135907"/>
                  </a:lnTo>
                  <a:lnTo>
                    <a:pt x="538197" y="115174"/>
                  </a:lnTo>
                  <a:lnTo>
                    <a:pt x="582746" y="95991"/>
                  </a:lnTo>
                  <a:lnTo>
                    <a:pt x="628542" y="78405"/>
                  </a:lnTo>
                  <a:lnTo>
                    <a:pt x="675525" y="62465"/>
                  </a:lnTo>
                  <a:lnTo>
                    <a:pt x="723632" y="48220"/>
                  </a:lnTo>
                  <a:lnTo>
                    <a:pt x="772800" y="35717"/>
                  </a:lnTo>
                  <a:lnTo>
                    <a:pt x="822967" y="25005"/>
                  </a:lnTo>
                  <a:lnTo>
                    <a:pt x="874071" y="16132"/>
                  </a:lnTo>
                  <a:lnTo>
                    <a:pt x="926050" y="9146"/>
                  </a:lnTo>
                  <a:lnTo>
                    <a:pt x="978841" y="4097"/>
                  </a:lnTo>
                  <a:lnTo>
                    <a:pt x="1032382" y="1032"/>
                  </a:lnTo>
                  <a:lnTo>
                    <a:pt x="1086611" y="0"/>
                  </a:lnTo>
                  <a:lnTo>
                    <a:pt x="1140841" y="1032"/>
                  </a:lnTo>
                  <a:lnTo>
                    <a:pt x="1194382" y="4097"/>
                  </a:lnTo>
                  <a:lnTo>
                    <a:pt x="1247173" y="9146"/>
                  </a:lnTo>
                  <a:lnTo>
                    <a:pt x="1299152" y="16132"/>
                  </a:lnTo>
                  <a:lnTo>
                    <a:pt x="1350256" y="25005"/>
                  </a:lnTo>
                  <a:lnTo>
                    <a:pt x="1400423" y="35717"/>
                  </a:lnTo>
                  <a:lnTo>
                    <a:pt x="1449591" y="48220"/>
                  </a:lnTo>
                  <a:lnTo>
                    <a:pt x="1497698" y="62465"/>
                  </a:lnTo>
                  <a:lnTo>
                    <a:pt x="1544681" y="78405"/>
                  </a:lnTo>
                  <a:lnTo>
                    <a:pt x="1590477" y="95991"/>
                  </a:lnTo>
                  <a:lnTo>
                    <a:pt x="1635026" y="115174"/>
                  </a:lnTo>
                  <a:lnTo>
                    <a:pt x="1678264" y="135907"/>
                  </a:lnTo>
                  <a:lnTo>
                    <a:pt x="1720129" y="158140"/>
                  </a:lnTo>
                  <a:lnTo>
                    <a:pt x="1760558" y="181826"/>
                  </a:lnTo>
                  <a:lnTo>
                    <a:pt x="1799491" y="206916"/>
                  </a:lnTo>
                  <a:lnTo>
                    <a:pt x="1836864" y="233362"/>
                  </a:lnTo>
                  <a:lnTo>
                    <a:pt x="1872614" y="261115"/>
                  </a:lnTo>
                  <a:lnTo>
                    <a:pt x="1906681" y="290127"/>
                  </a:lnTo>
                  <a:lnTo>
                    <a:pt x="1939001" y="320351"/>
                  </a:lnTo>
                  <a:lnTo>
                    <a:pt x="1969512" y="351736"/>
                  </a:lnTo>
                  <a:lnTo>
                    <a:pt x="1998152" y="384236"/>
                  </a:lnTo>
                  <a:lnTo>
                    <a:pt x="2024859" y="417801"/>
                  </a:lnTo>
                  <a:lnTo>
                    <a:pt x="2049571" y="452384"/>
                  </a:lnTo>
                  <a:lnTo>
                    <a:pt x="2072224" y="487936"/>
                  </a:lnTo>
                  <a:lnTo>
                    <a:pt x="2092757" y="524409"/>
                  </a:lnTo>
                  <a:lnTo>
                    <a:pt x="2111108" y="561754"/>
                  </a:lnTo>
                  <a:lnTo>
                    <a:pt x="2127214" y="599923"/>
                  </a:lnTo>
                  <a:lnTo>
                    <a:pt x="2141013" y="638867"/>
                  </a:lnTo>
                  <a:lnTo>
                    <a:pt x="2152443" y="678539"/>
                  </a:lnTo>
                  <a:lnTo>
                    <a:pt x="2161441" y="718890"/>
                  </a:lnTo>
                  <a:lnTo>
                    <a:pt x="2167945" y="759872"/>
                  </a:lnTo>
                  <a:lnTo>
                    <a:pt x="2171894" y="801436"/>
                  </a:lnTo>
                  <a:lnTo>
                    <a:pt x="2173223" y="843534"/>
                  </a:lnTo>
                  <a:lnTo>
                    <a:pt x="2171894" y="885635"/>
                  </a:lnTo>
                  <a:lnTo>
                    <a:pt x="2167945" y="927201"/>
                  </a:lnTo>
                  <a:lnTo>
                    <a:pt x="2161441" y="968185"/>
                  </a:lnTo>
                  <a:lnTo>
                    <a:pt x="2152443" y="1008539"/>
                  </a:lnTo>
                  <a:lnTo>
                    <a:pt x="2141013" y="1048212"/>
                  </a:lnTo>
                  <a:lnTo>
                    <a:pt x="2127214" y="1087158"/>
                  </a:lnTo>
                  <a:lnTo>
                    <a:pt x="2111108" y="1125329"/>
                  </a:lnTo>
                  <a:lnTo>
                    <a:pt x="2092757" y="1162674"/>
                  </a:lnTo>
                  <a:lnTo>
                    <a:pt x="2072224" y="1199148"/>
                  </a:lnTo>
                  <a:lnTo>
                    <a:pt x="2049571" y="1234700"/>
                  </a:lnTo>
                  <a:lnTo>
                    <a:pt x="2024859" y="1269283"/>
                  </a:lnTo>
                  <a:lnTo>
                    <a:pt x="1998152" y="1302848"/>
                  </a:lnTo>
                  <a:lnTo>
                    <a:pt x="1969512" y="1335347"/>
                  </a:lnTo>
                  <a:lnTo>
                    <a:pt x="1939001" y="1366732"/>
                  </a:lnTo>
                  <a:lnTo>
                    <a:pt x="1906681" y="1396955"/>
                  </a:lnTo>
                  <a:lnTo>
                    <a:pt x="1872614" y="1425967"/>
                  </a:lnTo>
                  <a:lnTo>
                    <a:pt x="1836864" y="1453719"/>
                  </a:lnTo>
                  <a:lnTo>
                    <a:pt x="1799491" y="1480164"/>
                  </a:lnTo>
                  <a:lnTo>
                    <a:pt x="1760558" y="1505253"/>
                  </a:lnTo>
                  <a:lnTo>
                    <a:pt x="1720129" y="1528938"/>
                  </a:lnTo>
                  <a:lnTo>
                    <a:pt x="1678264" y="1551170"/>
                  </a:lnTo>
                  <a:lnTo>
                    <a:pt x="1635026" y="1571901"/>
                  </a:lnTo>
                  <a:lnTo>
                    <a:pt x="1590477" y="1591083"/>
                  </a:lnTo>
                  <a:lnTo>
                    <a:pt x="1544681" y="1608668"/>
                  </a:lnTo>
                  <a:lnTo>
                    <a:pt x="1497698" y="1624607"/>
                  </a:lnTo>
                  <a:lnTo>
                    <a:pt x="1449591" y="1638851"/>
                  </a:lnTo>
                  <a:lnTo>
                    <a:pt x="1400423" y="1651353"/>
                  </a:lnTo>
                  <a:lnTo>
                    <a:pt x="1350256" y="1662065"/>
                  </a:lnTo>
                  <a:lnTo>
                    <a:pt x="1299152" y="1670937"/>
                  </a:lnTo>
                  <a:lnTo>
                    <a:pt x="1247173" y="1677921"/>
                  </a:lnTo>
                  <a:lnTo>
                    <a:pt x="1194382" y="1682970"/>
                  </a:lnTo>
                  <a:lnTo>
                    <a:pt x="1140841" y="1686035"/>
                  </a:lnTo>
                  <a:lnTo>
                    <a:pt x="1086611" y="1687068"/>
                  </a:lnTo>
                  <a:lnTo>
                    <a:pt x="1032382" y="1686035"/>
                  </a:lnTo>
                  <a:lnTo>
                    <a:pt x="978841" y="1682970"/>
                  </a:lnTo>
                  <a:lnTo>
                    <a:pt x="926050" y="1677921"/>
                  </a:lnTo>
                  <a:lnTo>
                    <a:pt x="874071" y="1670937"/>
                  </a:lnTo>
                  <a:lnTo>
                    <a:pt x="822967" y="1662065"/>
                  </a:lnTo>
                  <a:lnTo>
                    <a:pt x="772800" y="1651353"/>
                  </a:lnTo>
                  <a:lnTo>
                    <a:pt x="723632" y="1638851"/>
                  </a:lnTo>
                  <a:lnTo>
                    <a:pt x="675525" y="1624607"/>
                  </a:lnTo>
                  <a:lnTo>
                    <a:pt x="628542" y="1608668"/>
                  </a:lnTo>
                  <a:lnTo>
                    <a:pt x="582746" y="1591083"/>
                  </a:lnTo>
                  <a:lnTo>
                    <a:pt x="538197" y="1571901"/>
                  </a:lnTo>
                  <a:lnTo>
                    <a:pt x="494959" y="1551170"/>
                  </a:lnTo>
                  <a:lnTo>
                    <a:pt x="453094" y="1528938"/>
                  </a:lnTo>
                  <a:lnTo>
                    <a:pt x="412665" y="1505253"/>
                  </a:lnTo>
                  <a:lnTo>
                    <a:pt x="373732" y="1480164"/>
                  </a:lnTo>
                  <a:lnTo>
                    <a:pt x="336359" y="1453719"/>
                  </a:lnTo>
                  <a:lnTo>
                    <a:pt x="300609" y="1425967"/>
                  </a:lnTo>
                  <a:lnTo>
                    <a:pt x="266542" y="1396955"/>
                  </a:lnTo>
                  <a:lnTo>
                    <a:pt x="234222" y="1366732"/>
                  </a:lnTo>
                  <a:lnTo>
                    <a:pt x="203711" y="1335347"/>
                  </a:lnTo>
                  <a:lnTo>
                    <a:pt x="175071" y="1302848"/>
                  </a:lnTo>
                  <a:lnTo>
                    <a:pt x="148364" y="1269283"/>
                  </a:lnTo>
                  <a:lnTo>
                    <a:pt x="123652" y="1234700"/>
                  </a:lnTo>
                  <a:lnTo>
                    <a:pt x="100999" y="1199148"/>
                  </a:lnTo>
                  <a:lnTo>
                    <a:pt x="80466" y="1162674"/>
                  </a:lnTo>
                  <a:lnTo>
                    <a:pt x="62115" y="1125329"/>
                  </a:lnTo>
                  <a:lnTo>
                    <a:pt x="46009" y="1087158"/>
                  </a:lnTo>
                  <a:lnTo>
                    <a:pt x="32210" y="1048212"/>
                  </a:lnTo>
                  <a:lnTo>
                    <a:pt x="20780" y="1008539"/>
                  </a:lnTo>
                  <a:lnTo>
                    <a:pt x="11782" y="968185"/>
                  </a:lnTo>
                  <a:lnTo>
                    <a:pt x="5278" y="927201"/>
                  </a:lnTo>
                  <a:lnTo>
                    <a:pt x="1329" y="885635"/>
                  </a:lnTo>
                  <a:lnTo>
                    <a:pt x="0" y="843534"/>
                  </a:lnTo>
                  <a:close/>
                </a:path>
              </a:pathLst>
            </a:custGeom>
            <a:ln w="12192">
              <a:solidFill>
                <a:srgbClr val="FC5FFC"/>
              </a:solidFill>
            </a:ln>
          </p:spPr>
          <p:txBody>
            <a:bodyPr wrap="square" lIns="0" tIns="0" rIns="0" bIns="0" rtlCol="0"/>
            <a:lstStyle/>
            <a:p>
              <a:endParaRPr sz="1227"/>
            </a:p>
          </p:txBody>
        </p:sp>
        <p:pic>
          <p:nvPicPr>
            <p:cNvPr id="14" name="object 14"/>
            <p:cNvPicPr/>
            <p:nvPr/>
          </p:nvPicPr>
          <p:blipFill>
            <a:blip r:embed="rId5" cstate="print"/>
            <a:stretch>
              <a:fillRect/>
            </a:stretch>
          </p:blipFill>
          <p:spPr>
            <a:xfrm>
              <a:off x="3570731" y="3451860"/>
              <a:ext cx="2465832" cy="1772412"/>
            </a:xfrm>
            <a:prstGeom prst="rect">
              <a:avLst/>
            </a:prstGeom>
          </p:spPr>
        </p:pic>
        <p:sp>
          <p:nvSpPr>
            <p:cNvPr id="15" name="object 15"/>
            <p:cNvSpPr/>
            <p:nvPr/>
          </p:nvSpPr>
          <p:spPr>
            <a:xfrm>
              <a:off x="3604259" y="3511296"/>
              <a:ext cx="2352040" cy="1658620"/>
            </a:xfrm>
            <a:custGeom>
              <a:avLst/>
              <a:gdLst/>
              <a:ahLst/>
              <a:cxnLst/>
              <a:rect l="l" t="t" r="r" b="b"/>
              <a:pathLst>
                <a:path w="2352040" h="1658620">
                  <a:moveTo>
                    <a:pt x="1175765" y="0"/>
                  </a:moveTo>
                  <a:lnTo>
                    <a:pt x="1118799" y="956"/>
                  </a:lnTo>
                  <a:lnTo>
                    <a:pt x="1062532" y="3795"/>
                  </a:lnTo>
                  <a:lnTo>
                    <a:pt x="1007027" y="8474"/>
                  </a:lnTo>
                  <a:lnTo>
                    <a:pt x="952344" y="14950"/>
                  </a:lnTo>
                  <a:lnTo>
                    <a:pt x="898546" y="23179"/>
                  </a:lnTo>
                  <a:lnTo>
                    <a:pt x="845694" y="33117"/>
                  </a:lnTo>
                  <a:lnTo>
                    <a:pt x="793850" y="44721"/>
                  </a:lnTo>
                  <a:lnTo>
                    <a:pt x="743075" y="57948"/>
                  </a:lnTo>
                  <a:lnTo>
                    <a:pt x="693430" y="72754"/>
                  </a:lnTo>
                  <a:lnTo>
                    <a:pt x="644978" y="89096"/>
                  </a:lnTo>
                  <a:lnTo>
                    <a:pt x="597780" y="106930"/>
                  </a:lnTo>
                  <a:lnTo>
                    <a:pt x="551898" y="126213"/>
                  </a:lnTo>
                  <a:lnTo>
                    <a:pt x="507393" y="146901"/>
                  </a:lnTo>
                  <a:lnTo>
                    <a:pt x="464326" y="168951"/>
                  </a:lnTo>
                  <a:lnTo>
                    <a:pt x="422760" y="192320"/>
                  </a:lnTo>
                  <a:lnTo>
                    <a:pt x="382756" y="216964"/>
                  </a:lnTo>
                  <a:lnTo>
                    <a:pt x="344376" y="242839"/>
                  </a:lnTo>
                  <a:lnTo>
                    <a:pt x="307681" y="269903"/>
                  </a:lnTo>
                  <a:lnTo>
                    <a:pt x="272732" y="298111"/>
                  </a:lnTo>
                  <a:lnTo>
                    <a:pt x="239592" y="327421"/>
                  </a:lnTo>
                  <a:lnTo>
                    <a:pt x="208322" y="357788"/>
                  </a:lnTo>
                  <a:lnTo>
                    <a:pt x="178983" y="389170"/>
                  </a:lnTo>
                  <a:lnTo>
                    <a:pt x="151638" y="421522"/>
                  </a:lnTo>
                  <a:lnTo>
                    <a:pt x="126347" y="454802"/>
                  </a:lnTo>
                  <a:lnTo>
                    <a:pt x="103172" y="488966"/>
                  </a:lnTo>
                  <a:lnTo>
                    <a:pt x="82176" y="523971"/>
                  </a:lnTo>
                  <a:lnTo>
                    <a:pt x="63419" y="559773"/>
                  </a:lnTo>
                  <a:lnTo>
                    <a:pt x="46963" y="596328"/>
                  </a:lnTo>
                  <a:lnTo>
                    <a:pt x="32870" y="633594"/>
                  </a:lnTo>
                  <a:lnTo>
                    <a:pt x="21201" y="671527"/>
                  </a:lnTo>
                  <a:lnTo>
                    <a:pt x="12017" y="710082"/>
                  </a:lnTo>
                  <a:lnTo>
                    <a:pt x="5382" y="749218"/>
                  </a:lnTo>
                  <a:lnTo>
                    <a:pt x="1355" y="788890"/>
                  </a:lnTo>
                  <a:lnTo>
                    <a:pt x="0" y="829055"/>
                  </a:lnTo>
                  <a:lnTo>
                    <a:pt x="1355" y="869221"/>
                  </a:lnTo>
                  <a:lnTo>
                    <a:pt x="5382" y="908893"/>
                  </a:lnTo>
                  <a:lnTo>
                    <a:pt x="12017" y="948029"/>
                  </a:lnTo>
                  <a:lnTo>
                    <a:pt x="21201" y="986584"/>
                  </a:lnTo>
                  <a:lnTo>
                    <a:pt x="32870" y="1024517"/>
                  </a:lnTo>
                  <a:lnTo>
                    <a:pt x="46963" y="1061783"/>
                  </a:lnTo>
                  <a:lnTo>
                    <a:pt x="63419" y="1098338"/>
                  </a:lnTo>
                  <a:lnTo>
                    <a:pt x="82176" y="1134140"/>
                  </a:lnTo>
                  <a:lnTo>
                    <a:pt x="103172" y="1169145"/>
                  </a:lnTo>
                  <a:lnTo>
                    <a:pt x="126347" y="1203309"/>
                  </a:lnTo>
                  <a:lnTo>
                    <a:pt x="151638" y="1236589"/>
                  </a:lnTo>
                  <a:lnTo>
                    <a:pt x="178983" y="1268941"/>
                  </a:lnTo>
                  <a:lnTo>
                    <a:pt x="208322" y="1300323"/>
                  </a:lnTo>
                  <a:lnTo>
                    <a:pt x="239592" y="1330690"/>
                  </a:lnTo>
                  <a:lnTo>
                    <a:pt x="272732" y="1360000"/>
                  </a:lnTo>
                  <a:lnTo>
                    <a:pt x="307681" y="1388208"/>
                  </a:lnTo>
                  <a:lnTo>
                    <a:pt x="344376" y="1415272"/>
                  </a:lnTo>
                  <a:lnTo>
                    <a:pt x="382756" y="1441147"/>
                  </a:lnTo>
                  <a:lnTo>
                    <a:pt x="422760" y="1465791"/>
                  </a:lnTo>
                  <a:lnTo>
                    <a:pt x="464326" y="1489160"/>
                  </a:lnTo>
                  <a:lnTo>
                    <a:pt x="507393" y="1511210"/>
                  </a:lnTo>
                  <a:lnTo>
                    <a:pt x="551898" y="1531898"/>
                  </a:lnTo>
                  <a:lnTo>
                    <a:pt x="597780" y="1551181"/>
                  </a:lnTo>
                  <a:lnTo>
                    <a:pt x="644978" y="1569015"/>
                  </a:lnTo>
                  <a:lnTo>
                    <a:pt x="693430" y="1585357"/>
                  </a:lnTo>
                  <a:lnTo>
                    <a:pt x="743075" y="1600163"/>
                  </a:lnTo>
                  <a:lnTo>
                    <a:pt x="793850" y="1613390"/>
                  </a:lnTo>
                  <a:lnTo>
                    <a:pt x="845694" y="1624994"/>
                  </a:lnTo>
                  <a:lnTo>
                    <a:pt x="898546" y="1634932"/>
                  </a:lnTo>
                  <a:lnTo>
                    <a:pt x="952344" y="1643161"/>
                  </a:lnTo>
                  <a:lnTo>
                    <a:pt x="1007027" y="1649637"/>
                  </a:lnTo>
                  <a:lnTo>
                    <a:pt x="1062532" y="1654316"/>
                  </a:lnTo>
                  <a:lnTo>
                    <a:pt x="1118799" y="1657155"/>
                  </a:lnTo>
                  <a:lnTo>
                    <a:pt x="1175765" y="1658111"/>
                  </a:lnTo>
                  <a:lnTo>
                    <a:pt x="1232732" y="1657155"/>
                  </a:lnTo>
                  <a:lnTo>
                    <a:pt x="1288999" y="1654316"/>
                  </a:lnTo>
                  <a:lnTo>
                    <a:pt x="1344504" y="1649637"/>
                  </a:lnTo>
                  <a:lnTo>
                    <a:pt x="1399187" y="1643161"/>
                  </a:lnTo>
                  <a:lnTo>
                    <a:pt x="1452985" y="1634932"/>
                  </a:lnTo>
                  <a:lnTo>
                    <a:pt x="1505837" y="1624994"/>
                  </a:lnTo>
                  <a:lnTo>
                    <a:pt x="1557681" y="1613390"/>
                  </a:lnTo>
                  <a:lnTo>
                    <a:pt x="1608456" y="1600163"/>
                  </a:lnTo>
                  <a:lnTo>
                    <a:pt x="1658101" y="1585357"/>
                  </a:lnTo>
                  <a:lnTo>
                    <a:pt x="1706553" y="1569015"/>
                  </a:lnTo>
                  <a:lnTo>
                    <a:pt x="1753751" y="1551181"/>
                  </a:lnTo>
                  <a:lnTo>
                    <a:pt x="1799633" y="1531898"/>
                  </a:lnTo>
                  <a:lnTo>
                    <a:pt x="1844138" y="1511210"/>
                  </a:lnTo>
                  <a:lnTo>
                    <a:pt x="1887205" y="1489160"/>
                  </a:lnTo>
                  <a:lnTo>
                    <a:pt x="1928771" y="1465791"/>
                  </a:lnTo>
                  <a:lnTo>
                    <a:pt x="1968775" y="1441147"/>
                  </a:lnTo>
                  <a:lnTo>
                    <a:pt x="2007155" y="1415272"/>
                  </a:lnTo>
                  <a:lnTo>
                    <a:pt x="2043850" y="1388208"/>
                  </a:lnTo>
                  <a:lnTo>
                    <a:pt x="2078799" y="1360000"/>
                  </a:lnTo>
                  <a:lnTo>
                    <a:pt x="2111939" y="1330690"/>
                  </a:lnTo>
                  <a:lnTo>
                    <a:pt x="2143209" y="1300323"/>
                  </a:lnTo>
                  <a:lnTo>
                    <a:pt x="2172548" y="1268941"/>
                  </a:lnTo>
                  <a:lnTo>
                    <a:pt x="2199893" y="1236589"/>
                  </a:lnTo>
                  <a:lnTo>
                    <a:pt x="2225184" y="1203309"/>
                  </a:lnTo>
                  <a:lnTo>
                    <a:pt x="2248359" y="1169145"/>
                  </a:lnTo>
                  <a:lnTo>
                    <a:pt x="2269355" y="1134140"/>
                  </a:lnTo>
                  <a:lnTo>
                    <a:pt x="2288112" y="1098338"/>
                  </a:lnTo>
                  <a:lnTo>
                    <a:pt x="2304568" y="1061783"/>
                  </a:lnTo>
                  <a:lnTo>
                    <a:pt x="2318661" y="1024517"/>
                  </a:lnTo>
                  <a:lnTo>
                    <a:pt x="2330330" y="986584"/>
                  </a:lnTo>
                  <a:lnTo>
                    <a:pt x="2339514" y="948029"/>
                  </a:lnTo>
                  <a:lnTo>
                    <a:pt x="2346149" y="908893"/>
                  </a:lnTo>
                  <a:lnTo>
                    <a:pt x="2350176" y="869221"/>
                  </a:lnTo>
                  <a:lnTo>
                    <a:pt x="2351531" y="829055"/>
                  </a:lnTo>
                  <a:lnTo>
                    <a:pt x="2350176" y="788890"/>
                  </a:lnTo>
                  <a:lnTo>
                    <a:pt x="2346149" y="749218"/>
                  </a:lnTo>
                  <a:lnTo>
                    <a:pt x="2339514" y="710082"/>
                  </a:lnTo>
                  <a:lnTo>
                    <a:pt x="2330330" y="671527"/>
                  </a:lnTo>
                  <a:lnTo>
                    <a:pt x="2318661" y="633594"/>
                  </a:lnTo>
                  <a:lnTo>
                    <a:pt x="2304568" y="596328"/>
                  </a:lnTo>
                  <a:lnTo>
                    <a:pt x="2288112" y="559773"/>
                  </a:lnTo>
                  <a:lnTo>
                    <a:pt x="2269355" y="523971"/>
                  </a:lnTo>
                  <a:lnTo>
                    <a:pt x="2248359" y="488966"/>
                  </a:lnTo>
                  <a:lnTo>
                    <a:pt x="2225184" y="454802"/>
                  </a:lnTo>
                  <a:lnTo>
                    <a:pt x="2199893" y="421522"/>
                  </a:lnTo>
                  <a:lnTo>
                    <a:pt x="2172548" y="389170"/>
                  </a:lnTo>
                  <a:lnTo>
                    <a:pt x="2143209" y="357788"/>
                  </a:lnTo>
                  <a:lnTo>
                    <a:pt x="2111939" y="327421"/>
                  </a:lnTo>
                  <a:lnTo>
                    <a:pt x="2078799" y="298111"/>
                  </a:lnTo>
                  <a:lnTo>
                    <a:pt x="2043850" y="269903"/>
                  </a:lnTo>
                  <a:lnTo>
                    <a:pt x="2007155" y="242839"/>
                  </a:lnTo>
                  <a:lnTo>
                    <a:pt x="1968775" y="216964"/>
                  </a:lnTo>
                  <a:lnTo>
                    <a:pt x="1928771" y="192320"/>
                  </a:lnTo>
                  <a:lnTo>
                    <a:pt x="1887205" y="168951"/>
                  </a:lnTo>
                  <a:lnTo>
                    <a:pt x="1844138" y="146901"/>
                  </a:lnTo>
                  <a:lnTo>
                    <a:pt x="1799633" y="126213"/>
                  </a:lnTo>
                  <a:lnTo>
                    <a:pt x="1753751" y="106930"/>
                  </a:lnTo>
                  <a:lnTo>
                    <a:pt x="1706553" y="89096"/>
                  </a:lnTo>
                  <a:lnTo>
                    <a:pt x="1658101" y="72754"/>
                  </a:lnTo>
                  <a:lnTo>
                    <a:pt x="1608456" y="57948"/>
                  </a:lnTo>
                  <a:lnTo>
                    <a:pt x="1557681" y="44721"/>
                  </a:lnTo>
                  <a:lnTo>
                    <a:pt x="1505837" y="33117"/>
                  </a:lnTo>
                  <a:lnTo>
                    <a:pt x="1452985" y="23179"/>
                  </a:lnTo>
                  <a:lnTo>
                    <a:pt x="1399187" y="14950"/>
                  </a:lnTo>
                  <a:lnTo>
                    <a:pt x="1344504" y="8474"/>
                  </a:lnTo>
                  <a:lnTo>
                    <a:pt x="1288999" y="3795"/>
                  </a:lnTo>
                  <a:lnTo>
                    <a:pt x="1232732" y="956"/>
                  </a:lnTo>
                  <a:lnTo>
                    <a:pt x="1175765" y="0"/>
                  </a:lnTo>
                  <a:close/>
                </a:path>
              </a:pathLst>
            </a:custGeom>
            <a:solidFill>
              <a:srgbClr val="FFFF00">
                <a:alpha val="63920"/>
              </a:srgbClr>
            </a:solidFill>
          </p:spPr>
          <p:txBody>
            <a:bodyPr wrap="square" lIns="0" tIns="0" rIns="0" bIns="0" rtlCol="0"/>
            <a:lstStyle/>
            <a:p>
              <a:endParaRPr sz="1227"/>
            </a:p>
          </p:txBody>
        </p:sp>
        <p:sp>
          <p:nvSpPr>
            <p:cNvPr id="16" name="object 16"/>
            <p:cNvSpPr/>
            <p:nvPr/>
          </p:nvSpPr>
          <p:spPr>
            <a:xfrm>
              <a:off x="3604259" y="3511296"/>
              <a:ext cx="2352040" cy="1658620"/>
            </a:xfrm>
            <a:custGeom>
              <a:avLst/>
              <a:gdLst/>
              <a:ahLst/>
              <a:cxnLst/>
              <a:rect l="l" t="t" r="r" b="b"/>
              <a:pathLst>
                <a:path w="2352040" h="1658620">
                  <a:moveTo>
                    <a:pt x="0" y="829055"/>
                  </a:moveTo>
                  <a:lnTo>
                    <a:pt x="1355" y="788890"/>
                  </a:lnTo>
                  <a:lnTo>
                    <a:pt x="5382" y="749218"/>
                  </a:lnTo>
                  <a:lnTo>
                    <a:pt x="12017" y="710082"/>
                  </a:lnTo>
                  <a:lnTo>
                    <a:pt x="21201" y="671527"/>
                  </a:lnTo>
                  <a:lnTo>
                    <a:pt x="32870" y="633594"/>
                  </a:lnTo>
                  <a:lnTo>
                    <a:pt x="46963" y="596328"/>
                  </a:lnTo>
                  <a:lnTo>
                    <a:pt x="63419" y="559773"/>
                  </a:lnTo>
                  <a:lnTo>
                    <a:pt x="82176" y="523971"/>
                  </a:lnTo>
                  <a:lnTo>
                    <a:pt x="103172" y="488966"/>
                  </a:lnTo>
                  <a:lnTo>
                    <a:pt x="126347" y="454802"/>
                  </a:lnTo>
                  <a:lnTo>
                    <a:pt x="151638" y="421522"/>
                  </a:lnTo>
                  <a:lnTo>
                    <a:pt x="178983" y="389170"/>
                  </a:lnTo>
                  <a:lnTo>
                    <a:pt x="208322" y="357788"/>
                  </a:lnTo>
                  <a:lnTo>
                    <a:pt x="239592" y="327421"/>
                  </a:lnTo>
                  <a:lnTo>
                    <a:pt x="272732" y="298111"/>
                  </a:lnTo>
                  <a:lnTo>
                    <a:pt x="307681" y="269903"/>
                  </a:lnTo>
                  <a:lnTo>
                    <a:pt x="344376" y="242839"/>
                  </a:lnTo>
                  <a:lnTo>
                    <a:pt x="382756" y="216964"/>
                  </a:lnTo>
                  <a:lnTo>
                    <a:pt x="422760" y="192320"/>
                  </a:lnTo>
                  <a:lnTo>
                    <a:pt x="464326" y="168951"/>
                  </a:lnTo>
                  <a:lnTo>
                    <a:pt x="507393" y="146901"/>
                  </a:lnTo>
                  <a:lnTo>
                    <a:pt x="551898" y="126213"/>
                  </a:lnTo>
                  <a:lnTo>
                    <a:pt x="597780" y="106930"/>
                  </a:lnTo>
                  <a:lnTo>
                    <a:pt x="644978" y="89096"/>
                  </a:lnTo>
                  <a:lnTo>
                    <a:pt x="693430" y="72754"/>
                  </a:lnTo>
                  <a:lnTo>
                    <a:pt x="743075" y="57948"/>
                  </a:lnTo>
                  <a:lnTo>
                    <a:pt x="793850" y="44721"/>
                  </a:lnTo>
                  <a:lnTo>
                    <a:pt x="845694" y="33117"/>
                  </a:lnTo>
                  <a:lnTo>
                    <a:pt x="898546" y="23179"/>
                  </a:lnTo>
                  <a:lnTo>
                    <a:pt x="952344" y="14950"/>
                  </a:lnTo>
                  <a:lnTo>
                    <a:pt x="1007027" y="8474"/>
                  </a:lnTo>
                  <a:lnTo>
                    <a:pt x="1062532" y="3795"/>
                  </a:lnTo>
                  <a:lnTo>
                    <a:pt x="1118799" y="956"/>
                  </a:lnTo>
                  <a:lnTo>
                    <a:pt x="1175765" y="0"/>
                  </a:lnTo>
                  <a:lnTo>
                    <a:pt x="1232732" y="956"/>
                  </a:lnTo>
                  <a:lnTo>
                    <a:pt x="1288999" y="3795"/>
                  </a:lnTo>
                  <a:lnTo>
                    <a:pt x="1344504" y="8474"/>
                  </a:lnTo>
                  <a:lnTo>
                    <a:pt x="1399187" y="14950"/>
                  </a:lnTo>
                  <a:lnTo>
                    <a:pt x="1452985" y="23179"/>
                  </a:lnTo>
                  <a:lnTo>
                    <a:pt x="1505837" y="33117"/>
                  </a:lnTo>
                  <a:lnTo>
                    <a:pt x="1557681" y="44721"/>
                  </a:lnTo>
                  <a:lnTo>
                    <a:pt x="1608456" y="57948"/>
                  </a:lnTo>
                  <a:lnTo>
                    <a:pt x="1658101" y="72754"/>
                  </a:lnTo>
                  <a:lnTo>
                    <a:pt x="1706553" y="89096"/>
                  </a:lnTo>
                  <a:lnTo>
                    <a:pt x="1753751" y="106930"/>
                  </a:lnTo>
                  <a:lnTo>
                    <a:pt x="1799633" y="126213"/>
                  </a:lnTo>
                  <a:lnTo>
                    <a:pt x="1844138" y="146901"/>
                  </a:lnTo>
                  <a:lnTo>
                    <a:pt x="1887205" y="168951"/>
                  </a:lnTo>
                  <a:lnTo>
                    <a:pt x="1928771" y="192320"/>
                  </a:lnTo>
                  <a:lnTo>
                    <a:pt x="1968775" y="216964"/>
                  </a:lnTo>
                  <a:lnTo>
                    <a:pt x="2007155" y="242839"/>
                  </a:lnTo>
                  <a:lnTo>
                    <a:pt x="2043850" y="269903"/>
                  </a:lnTo>
                  <a:lnTo>
                    <a:pt x="2078799" y="298111"/>
                  </a:lnTo>
                  <a:lnTo>
                    <a:pt x="2111939" y="327421"/>
                  </a:lnTo>
                  <a:lnTo>
                    <a:pt x="2143209" y="357788"/>
                  </a:lnTo>
                  <a:lnTo>
                    <a:pt x="2172548" y="389170"/>
                  </a:lnTo>
                  <a:lnTo>
                    <a:pt x="2199893" y="421522"/>
                  </a:lnTo>
                  <a:lnTo>
                    <a:pt x="2225184" y="454802"/>
                  </a:lnTo>
                  <a:lnTo>
                    <a:pt x="2248359" y="488966"/>
                  </a:lnTo>
                  <a:lnTo>
                    <a:pt x="2269355" y="523971"/>
                  </a:lnTo>
                  <a:lnTo>
                    <a:pt x="2288112" y="559773"/>
                  </a:lnTo>
                  <a:lnTo>
                    <a:pt x="2304568" y="596328"/>
                  </a:lnTo>
                  <a:lnTo>
                    <a:pt x="2318661" y="633594"/>
                  </a:lnTo>
                  <a:lnTo>
                    <a:pt x="2330330" y="671527"/>
                  </a:lnTo>
                  <a:lnTo>
                    <a:pt x="2339514" y="710082"/>
                  </a:lnTo>
                  <a:lnTo>
                    <a:pt x="2346149" y="749218"/>
                  </a:lnTo>
                  <a:lnTo>
                    <a:pt x="2350176" y="788890"/>
                  </a:lnTo>
                  <a:lnTo>
                    <a:pt x="2351531" y="829055"/>
                  </a:lnTo>
                  <a:lnTo>
                    <a:pt x="2350176" y="869221"/>
                  </a:lnTo>
                  <a:lnTo>
                    <a:pt x="2346149" y="908893"/>
                  </a:lnTo>
                  <a:lnTo>
                    <a:pt x="2339514" y="948029"/>
                  </a:lnTo>
                  <a:lnTo>
                    <a:pt x="2330330" y="986584"/>
                  </a:lnTo>
                  <a:lnTo>
                    <a:pt x="2318661" y="1024517"/>
                  </a:lnTo>
                  <a:lnTo>
                    <a:pt x="2304568" y="1061783"/>
                  </a:lnTo>
                  <a:lnTo>
                    <a:pt x="2288112" y="1098338"/>
                  </a:lnTo>
                  <a:lnTo>
                    <a:pt x="2269355" y="1134140"/>
                  </a:lnTo>
                  <a:lnTo>
                    <a:pt x="2248359" y="1169145"/>
                  </a:lnTo>
                  <a:lnTo>
                    <a:pt x="2225184" y="1203309"/>
                  </a:lnTo>
                  <a:lnTo>
                    <a:pt x="2199893" y="1236589"/>
                  </a:lnTo>
                  <a:lnTo>
                    <a:pt x="2172548" y="1268941"/>
                  </a:lnTo>
                  <a:lnTo>
                    <a:pt x="2143209" y="1300323"/>
                  </a:lnTo>
                  <a:lnTo>
                    <a:pt x="2111939" y="1330690"/>
                  </a:lnTo>
                  <a:lnTo>
                    <a:pt x="2078799" y="1360000"/>
                  </a:lnTo>
                  <a:lnTo>
                    <a:pt x="2043850" y="1388208"/>
                  </a:lnTo>
                  <a:lnTo>
                    <a:pt x="2007155" y="1415272"/>
                  </a:lnTo>
                  <a:lnTo>
                    <a:pt x="1968775" y="1441147"/>
                  </a:lnTo>
                  <a:lnTo>
                    <a:pt x="1928771" y="1465791"/>
                  </a:lnTo>
                  <a:lnTo>
                    <a:pt x="1887205" y="1489160"/>
                  </a:lnTo>
                  <a:lnTo>
                    <a:pt x="1844138" y="1511210"/>
                  </a:lnTo>
                  <a:lnTo>
                    <a:pt x="1799633" y="1531898"/>
                  </a:lnTo>
                  <a:lnTo>
                    <a:pt x="1753751" y="1551181"/>
                  </a:lnTo>
                  <a:lnTo>
                    <a:pt x="1706553" y="1569015"/>
                  </a:lnTo>
                  <a:lnTo>
                    <a:pt x="1658101" y="1585357"/>
                  </a:lnTo>
                  <a:lnTo>
                    <a:pt x="1608456" y="1600163"/>
                  </a:lnTo>
                  <a:lnTo>
                    <a:pt x="1557681" y="1613390"/>
                  </a:lnTo>
                  <a:lnTo>
                    <a:pt x="1505837" y="1624994"/>
                  </a:lnTo>
                  <a:lnTo>
                    <a:pt x="1452985" y="1634932"/>
                  </a:lnTo>
                  <a:lnTo>
                    <a:pt x="1399187" y="1643161"/>
                  </a:lnTo>
                  <a:lnTo>
                    <a:pt x="1344504" y="1649637"/>
                  </a:lnTo>
                  <a:lnTo>
                    <a:pt x="1288999" y="1654316"/>
                  </a:lnTo>
                  <a:lnTo>
                    <a:pt x="1232732" y="1657155"/>
                  </a:lnTo>
                  <a:lnTo>
                    <a:pt x="1175765" y="1658111"/>
                  </a:lnTo>
                  <a:lnTo>
                    <a:pt x="1118799" y="1657155"/>
                  </a:lnTo>
                  <a:lnTo>
                    <a:pt x="1062532" y="1654316"/>
                  </a:lnTo>
                  <a:lnTo>
                    <a:pt x="1007027" y="1649637"/>
                  </a:lnTo>
                  <a:lnTo>
                    <a:pt x="952344" y="1643161"/>
                  </a:lnTo>
                  <a:lnTo>
                    <a:pt x="898546" y="1634932"/>
                  </a:lnTo>
                  <a:lnTo>
                    <a:pt x="845694" y="1624994"/>
                  </a:lnTo>
                  <a:lnTo>
                    <a:pt x="793850" y="1613390"/>
                  </a:lnTo>
                  <a:lnTo>
                    <a:pt x="743075" y="1600163"/>
                  </a:lnTo>
                  <a:lnTo>
                    <a:pt x="693430" y="1585357"/>
                  </a:lnTo>
                  <a:lnTo>
                    <a:pt x="644978" y="1569015"/>
                  </a:lnTo>
                  <a:lnTo>
                    <a:pt x="597780" y="1551181"/>
                  </a:lnTo>
                  <a:lnTo>
                    <a:pt x="551898" y="1531898"/>
                  </a:lnTo>
                  <a:lnTo>
                    <a:pt x="507393" y="1511210"/>
                  </a:lnTo>
                  <a:lnTo>
                    <a:pt x="464326" y="1489160"/>
                  </a:lnTo>
                  <a:lnTo>
                    <a:pt x="422760" y="1465791"/>
                  </a:lnTo>
                  <a:lnTo>
                    <a:pt x="382756" y="1441147"/>
                  </a:lnTo>
                  <a:lnTo>
                    <a:pt x="344376" y="1415272"/>
                  </a:lnTo>
                  <a:lnTo>
                    <a:pt x="307681" y="1388208"/>
                  </a:lnTo>
                  <a:lnTo>
                    <a:pt x="272732" y="1360000"/>
                  </a:lnTo>
                  <a:lnTo>
                    <a:pt x="239592" y="1330690"/>
                  </a:lnTo>
                  <a:lnTo>
                    <a:pt x="208322" y="1300323"/>
                  </a:lnTo>
                  <a:lnTo>
                    <a:pt x="178983" y="1268941"/>
                  </a:lnTo>
                  <a:lnTo>
                    <a:pt x="151638" y="1236589"/>
                  </a:lnTo>
                  <a:lnTo>
                    <a:pt x="126347" y="1203309"/>
                  </a:lnTo>
                  <a:lnTo>
                    <a:pt x="103172" y="1169145"/>
                  </a:lnTo>
                  <a:lnTo>
                    <a:pt x="82176" y="1134140"/>
                  </a:lnTo>
                  <a:lnTo>
                    <a:pt x="63419" y="1098338"/>
                  </a:lnTo>
                  <a:lnTo>
                    <a:pt x="46963" y="1061783"/>
                  </a:lnTo>
                  <a:lnTo>
                    <a:pt x="32870" y="1024517"/>
                  </a:lnTo>
                  <a:lnTo>
                    <a:pt x="21201" y="986584"/>
                  </a:lnTo>
                  <a:lnTo>
                    <a:pt x="12017" y="948029"/>
                  </a:lnTo>
                  <a:lnTo>
                    <a:pt x="5382" y="908893"/>
                  </a:lnTo>
                  <a:lnTo>
                    <a:pt x="1355" y="869221"/>
                  </a:lnTo>
                  <a:lnTo>
                    <a:pt x="0" y="829055"/>
                  </a:lnTo>
                  <a:close/>
                </a:path>
              </a:pathLst>
            </a:custGeom>
            <a:ln w="12192">
              <a:solidFill>
                <a:srgbClr val="FC5FFC"/>
              </a:solidFill>
            </a:ln>
          </p:spPr>
          <p:txBody>
            <a:bodyPr wrap="square" lIns="0" tIns="0" rIns="0" bIns="0" rtlCol="0"/>
            <a:lstStyle/>
            <a:p>
              <a:endParaRPr sz="1227"/>
            </a:p>
          </p:txBody>
        </p:sp>
        <p:pic>
          <p:nvPicPr>
            <p:cNvPr id="17" name="object 17"/>
            <p:cNvPicPr/>
            <p:nvPr/>
          </p:nvPicPr>
          <p:blipFill>
            <a:blip r:embed="rId6" cstate="print"/>
            <a:stretch>
              <a:fillRect/>
            </a:stretch>
          </p:blipFill>
          <p:spPr>
            <a:xfrm>
              <a:off x="1906523" y="3098292"/>
              <a:ext cx="2252472" cy="1984248"/>
            </a:xfrm>
            <a:prstGeom prst="rect">
              <a:avLst/>
            </a:prstGeom>
          </p:spPr>
        </p:pic>
        <p:sp>
          <p:nvSpPr>
            <p:cNvPr id="18" name="object 18"/>
            <p:cNvSpPr/>
            <p:nvPr/>
          </p:nvSpPr>
          <p:spPr>
            <a:xfrm>
              <a:off x="1940051" y="3157728"/>
              <a:ext cx="2138680" cy="1870075"/>
            </a:xfrm>
            <a:custGeom>
              <a:avLst/>
              <a:gdLst/>
              <a:ahLst/>
              <a:cxnLst/>
              <a:rect l="l" t="t" r="r" b="b"/>
              <a:pathLst>
                <a:path w="2138679" h="1870075">
                  <a:moveTo>
                    <a:pt x="1069086" y="0"/>
                  </a:moveTo>
                  <a:lnTo>
                    <a:pt x="1017289" y="1078"/>
                  </a:lnTo>
                  <a:lnTo>
                    <a:pt x="966128" y="4279"/>
                  </a:lnTo>
                  <a:lnTo>
                    <a:pt x="915659" y="9556"/>
                  </a:lnTo>
                  <a:lnTo>
                    <a:pt x="865939" y="16858"/>
                  </a:lnTo>
                  <a:lnTo>
                    <a:pt x="817023" y="26137"/>
                  </a:lnTo>
                  <a:lnTo>
                    <a:pt x="768966" y="37344"/>
                  </a:lnTo>
                  <a:lnTo>
                    <a:pt x="721826" y="50429"/>
                  </a:lnTo>
                  <a:lnTo>
                    <a:pt x="675658" y="65344"/>
                  </a:lnTo>
                  <a:lnTo>
                    <a:pt x="630518" y="82041"/>
                  </a:lnTo>
                  <a:lnTo>
                    <a:pt x="586462" y="100469"/>
                  </a:lnTo>
                  <a:lnTo>
                    <a:pt x="543547" y="120579"/>
                  </a:lnTo>
                  <a:lnTo>
                    <a:pt x="501828" y="142324"/>
                  </a:lnTo>
                  <a:lnTo>
                    <a:pt x="461360" y="165654"/>
                  </a:lnTo>
                  <a:lnTo>
                    <a:pt x="422201" y="190520"/>
                  </a:lnTo>
                  <a:lnTo>
                    <a:pt x="384407" y="216873"/>
                  </a:lnTo>
                  <a:lnTo>
                    <a:pt x="348032" y="244663"/>
                  </a:lnTo>
                  <a:lnTo>
                    <a:pt x="313134" y="273843"/>
                  </a:lnTo>
                  <a:lnTo>
                    <a:pt x="279768" y="304363"/>
                  </a:lnTo>
                  <a:lnTo>
                    <a:pt x="247990" y="336174"/>
                  </a:lnTo>
                  <a:lnTo>
                    <a:pt x="217856" y="369228"/>
                  </a:lnTo>
                  <a:lnTo>
                    <a:pt x="189423" y="403474"/>
                  </a:lnTo>
                  <a:lnTo>
                    <a:pt x="162746" y="438865"/>
                  </a:lnTo>
                  <a:lnTo>
                    <a:pt x="137881" y="475350"/>
                  </a:lnTo>
                  <a:lnTo>
                    <a:pt x="114885" y="512882"/>
                  </a:lnTo>
                  <a:lnTo>
                    <a:pt x="93813" y="551412"/>
                  </a:lnTo>
                  <a:lnTo>
                    <a:pt x="74721" y="590889"/>
                  </a:lnTo>
                  <a:lnTo>
                    <a:pt x="57666" y="631267"/>
                  </a:lnTo>
                  <a:lnTo>
                    <a:pt x="42703" y="672494"/>
                  </a:lnTo>
                  <a:lnTo>
                    <a:pt x="29888" y="714523"/>
                  </a:lnTo>
                  <a:lnTo>
                    <a:pt x="19277" y="757304"/>
                  </a:lnTo>
                  <a:lnTo>
                    <a:pt x="10927" y="800789"/>
                  </a:lnTo>
                  <a:lnTo>
                    <a:pt x="4894" y="844928"/>
                  </a:lnTo>
                  <a:lnTo>
                    <a:pt x="1232" y="889672"/>
                  </a:lnTo>
                  <a:lnTo>
                    <a:pt x="0" y="934974"/>
                  </a:lnTo>
                  <a:lnTo>
                    <a:pt x="1232" y="980275"/>
                  </a:lnTo>
                  <a:lnTo>
                    <a:pt x="4894" y="1025019"/>
                  </a:lnTo>
                  <a:lnTo>
                    <a:pt x="10927" y="1069158"/>
                  </a:lnTo>
                  <a:lnTo>
                    <a:pt x="19277" y="1112643"/>
                  </a:lnTo>
                  <a:lnTo>
                    <a:pt x="29888" y="1155424"/>
                  </a:lnTo>
                  <a:lnTo>
                    <a:pt x="42703" y="1197453"/>
                  </a:lnTo>
                  <a:lnTo>
                    <a:pt x="57666" y="1238680"/>
                  </a:lnTo>
                  <a:lnTo>
                    <a:pt x="74721" y="1279058"/>
                  </a:lnTo>
                  <a:lnTo>
                    <a:pt x="93813" y="1318535"/>
                  </a:lnTo>
                  <a:lnTo>
                    <a:pt x="114885" y="1357065"/>
                  </a:lnTo>
                  <a:lnTo>
                    <a:pt x="137881" y="1394597"/>
                  </a:lnTo>
                  <a:lnTo>
                    <a:pt x="162746" y="1431082"/>
                  </a:lnTo>
                  <a:lnTo>
                    <a:pt x="189423" y="1466473"/>
                  </a:lnTo>
                  <a:lnTo>
                    <a:pt x="217856" y="1500719"/>
                  </a:lnTo>
                  <a:lnTo>
                    <a:pt x="247990" y="1533773"/>
                  </a:lnTo>
                  <a:lnTo>
                    <a:pt x="279768" y="1565584"/>
                  </a:lnTo>
                  <a:lnTo>
                    <a:pt x="313134" y="1596104"/>
                  </a:lnTo>
                  <a:lnTo>
                    <a:pt x="348032" y="1625284"/>
                  </a:lnTo>
                  <a:lnTo>
                    <a:pt x="384407" y="1653074"/>
                  </a:lnTo>
                  <a:lnTo>
                    <a:pt x="422201" y="1679427"/>
                  </a:lnTo>
                  <a:lnTo>
                    <a:pt x="461360" y="1704293"/>
                  </a:lnTo>
                  <a:lnTo>
                    <a:pt x="501828" y="1727623"/>
                  </a:lnTo>
                  <a:lnTo>
                    <a:pt x="543547" y="1749368"/>
                  </a:lnTo>
                  <a:lnTo>
                    <a:pt x="586462" y="1769478"/>
                  </a:lnTo>
                  <a:lnTo>
                    <a:pt x="630518" y="1787906"/>
                  </a:lnTo>
                  <a:lnTo>
                    <a:pt x="675658" y="1804603"/>
                  </a:lnTo>
                  <a:lnTo>
                    <a:pt x="721826" y="1819518"/>
                  </a:lnTo>
                  <a:lnTo>
                    <a:pt x="768966" y="1832603"/>
                  </a:lnTo>
                  <a:lnTo>
                    <a:pt x="817023" y="1843810"/>
                  </a:lnTo>
                  <a:lnTo>
                    <a:pt x="865939" y="1853089"/>
                  </a:lnTo>
                  <a:lnTo>
                    <a:pt x="915659" y="1860391"/>
                  </a:lnTo>
                  <a:lnTo>
                    <a:pt x="966128" y="1865668"/>
                  </a:lnTo>
                  <a:lnTo>
                    <a:pt x="1017289" y="1868869"/>
                  </a:lnTo>
                  <a:lnTo>
                    <a:pt x="1069086" y="1869948"/>
                  </a:lnTo>
                  <a:lnTo>
                    <a:pt x="1120882" y="1868869"/>
                  </a:lnTo>
                  <a:lnTo>
                    <a:pt x="1172043" y="1865668"/>
                  </a:lnTo>
                  <a:lnTo>
                    <a:pt x="1222512" y="1860391"/>
                  </a:lnTo>
                  <a:lnTo>
                    <a:pt x="1272232" y="1853089"/>
                  </a:lnTo>
                  <a:lnTo>
                    <a:pt x="1321148" y="1843810"/>
                  </a:lnTo>
                  <a:lnTo>
                    <a:pt x="1369205" y="1832603"/>
                  </a:lnTo>
                  <a:lnTo>
                    <a:pt x="1416345" y="1819518"/>
                  </a:lnTo>
                  <a:lnTo>
                    <a:pt x="1462513" y="1804603"/>
                  </a:lnTo>
                  <a:lnTo>
                    <a:pt x="1507653" y="1787906"/>
                  </a:lnTo>
                  <a:lnTo>
                    <a:pt x="1551709" y="1769478"/>
                  </a:lnTo>
                  <a:lnTo>
                    <a:pt x="1594624" y="1749368"/>
                  </a:lnTo>
                  <a:lnTo>
                    <a:pt x="1636343" y="1727623"/>
                  </a:lnTo>
                  <a:lnTo>
                    <a:pt x="1676811" y="1704293"/>
                  </a:lnTo>
                  <a:lnTo>
                    <a:pt x="1715970" y="1679427"/>
                  </a:lnTo>
                  <a:lnTo>
                    <a:pt x="1753764" y="1653074"/>
                  </a:lnTo>
                  <a:lnTo>
                    <a:pt x="1790139" y="1625284"/>
                  </a:lnTo>
                  <a:lnTo>
                    <a:pt x="1825037" y="1596104"/>
                  </a:lnTo>
                  <a:lnTo>
                    <a:pt x="1858403" y="1565584"/>
                  </a:lnTo>
                  <a:lnTo>
                    <a:pt x="1890181" y="1533773"/>
                  </a:lnTo>
                  <a:lnTo>
                    <a:pt x="1920315" y="1500719"/>
                  </a:lnTo>
                  <a:lnTo>
                    <a:pt x="1948748" y="1466473"/>
                  </a:lnTo>
                  <a:lnTo>
                    <a:pt x="1975425" y="1431082"/>
                  </a:lnTo>
                  <a:lnTo>
                    <a:pt x="2000290" y="1394597"/>
                  </a:lnTo>
                  <a:lnTo>
                    <a:pt x="2023286" y="1357065"/>
                  </a:lnTo>
                  <a:lnTo>
                    <a:pt x="2044358" y="1318535"/>
                  </a:lnTo>
                  <a:lnTo>
                    <a:pt x="2063450" y="1279058"/>
                  </a:lnTo>
                  <a:lnTo>
                    <a:pt x="2080505" y="1238680"/>
                  </a:lnTo>
                  <a:lnTo>
                    <a:pt x="2095468" y="1197453"/>
                  </a:lnTo>
                  <a:lnTo>
                    <a:pt x="2108283" y="1155424"/>
                  </a:lnTo>
                  <a:lnTo>
                    <a:pt x="2118894" y="1112643"/>
                  </a:lnTo>
                  <a:lnTo>
                    <a:pt x="2127244" y="1069158"/>
                  </a:lnTo>
                  <a:lnTo>
                    <a:pt x="2133277" y="1025019"/>
                  </a:lnTo>
                  <a:lnTo>
                    <a:pt x="2136939" y="980275"/>
                  </a:lnTo>
                  <a:lnTo>
                    <a:pt x="2138172" y="934974"/>
                  </a:lnTo>
                  <a:lnTo>
                    <a:pt x="2136939" y="889672"/>
                  </a:lnTo>
                  <a:lnTo>
                    <a:pt x="2133277" y="844928"/>
                  </a:lnTo>
                  <a:lnTo>
                    <a:pt x="2127244" y="800789"/>
                  </a:lnTo>
                  <a:lnTo>
                    <a:pt x="2118894" y="757304"/>
                  </a:lnTo>
                  <a:lnTo>
                    <a:pt x="2108283" y="714523"/>
                  </a:lnTo>
                  <a:lnTo>
                    <a:pt x="2095468" y="672494"/>
                  </a:lnTo>
                  <a:lnTo>
                    <a:pt x="2080505" y="631267"/>
                  </a:lnTo>
                  <a:lnTo>
                    <a:pt x="2063450" y="590889"/>
                  </a:lnTo>
                  <a:lnTo>
                    <a:pt x="2044358" y="551412"/>
                  </a:lnTo>
                  <a:lnTo>
                    <a:pt x="2023286" y="512882"/>
                  </a:lnTo>
                  <a:lnTo>
                    <a:pt x="2000290" y="475350"/>
                  </a:lnTo>
                  <a:lnTo>
                    <a:pt x="1975425" y="438865"/>
                  </a:lnTo>
                  <a:lnTo>
                    <a:pt x="1948748" y="403474"/>
                  </a:lnTo>
                  <a:lnTo>
                    <a:pt x="1920315" y="369228"/>
                  </a:lnTo>
                  <a:lnTo>
                    <a:pt x="1890181" y="336174"/>
                  </a:lnTo>
                  <a:lnTo>
                    <a:pt x="1858403" y="304363"/>
                  </a:lnTo>
                  <a:lnTo>
                    <a:pt x="1825037" y="273843"/>
                  </a:lnTo>
                  <a:lnTo>
                    <a:pt x="1790139" y="244663"/>
                  </a:lnTo>
                  <a:lnTo>
                    <a:pt x="1753764" y="216873"/>
                  </a:lnTo>
                  <a:lnTo>
                    <a:pt x="1715970" y="190520"/>
                  </a:lnTo>
                  <a:lnTo>
                    <a:pt x="1676811" y="165654"/>
                  </a:lnTo>
                  <a:lnTo>
                    <a:pt x="1636343" y="142324"/>
                  </a:lnTo>
                  <a:lnTo>
                    <a:pt x="1594624" y="120579"/>
                  </a:lnTo>
                  <a:lnTo>
                    <a:pt x="1551709" y="100469"/>
                  </a:lnTo>
                  <a:lnTo>
                    <a:pt x="1507653" y="82041"/>
                  </a:lnTo>
                  <a:lnTo>
                    <a:pt x="1462513" y="65344"/>
                  </a:lnTo>
                  <a:lnTo>
                    <a:pt x="1416345" y="50429"/>
                  </a:lnTo>
                  <a:lnTo>
                    <a:pt x="1369205" y="37344"/>
                  </a:lnTo>
                  <a:lnTo>
                    <a:pt x="1321148" y="26137"/>
                  </a:lnTo>
                  <a:lnTo>
                    <a:pt x="1272232" y="16858"/>
                  </a:lnTo>
                  <a:lnTo>
                    <a:pt x="1222512" y="9556"/>
                  </a:lnTo>
                  <a:lnTo>
                    <a:pt x="1172043" y="4279"/>
                  </a:lnTo>
                  <a:lnTo>
                    <a:pt x="1120882" y="1078"/>
                  </a:lnTo>
                  <a:lnTo>
                    <a:pt x="1069086" y="0"/>
                  </a:lnTo>
                  <a:close/>
                </a:path>
              </a:pathLst>
            </a:custGeom>
            <a:solidFill>
              <a:srgbClr val="850085">
                <a:alpha val="39999"/>
              </a:srgbClr>
            </a:solidFill>
          </p:spPr>
          <p:txBody>
            <a:bodyPr wrap="square" lIns="0" tIns="0" rIns="0" bIns="0" rtlCol="0"/>
            <a:lstStyle/>
            <a:p>
              <a:endParaRPr sz="1227"/>
            </a:p>
          </p:txBody>
        </p:sp>
        <p:sp>
          <p:nvSpPr>
            <p:cNvPr id="19" name="object 19"/>
            <p:cNvSpPr/>
            <p:nvPr/>
          </p:nvSpPr>
          <p:spPr>
            <a:xfrm>
              <a:off x="1940051" y="3157728"/>
              <a:ext cx="2138680" cy="1870075"/>
            </a:xfrm>
            <a:custGeom>
              <a:avLst/>
              <a:gdLst/>
              <a:ahLst/>
              <a:cxnLst/>
              <a:rect l="l" t="t" r="r" b="b"/>
              <a:pathLst>
                <a:path w="2138679" h="1870075">
                  <a:moveTo>
                    <a:pt x="0" y="934974"/>
                  </a:moveTo>
                  <a:lnTo>
                    <a:pt x="1232" y="889672"/>
                  </a:lnTo>
                  <a:lnTo>
                    <a:pt x="4894" y="844928"/>
                  </a:lnTo>
                  <a:lnTo>
                    <a:pt x="10927" y="800789"/>
                  </a:lnTo>
                  <a:lnTo>
                    <a:pt x="19277" y="757304"/>
                  </a:lnTo>
                  <a:lnTo>
                    <a:pt x="29888" y="714523"/>
                  </a:lnTo>
                  <a:lnTo>
                    <a:pt x="42703" y="672494"/>
                  </a:lnTo>
                  <a:lnTo>
                    <a:pt x="57666" y="631267"/>
                  </a:lnTo>
                  <a:lnTo>
                    <a:pt x="74721" y="590889"/>
                  </a:lnTo>
                  <a:lnTo>
                    <a:pt x="93813" y="551412"/>
                  </a:lnTo>
                  <a:lnTo>
                    <a:pt x="114885" y="512882"/>
                  </a:lnTo>
                  <a:lnTo>
                    <a:pt x="137881" y="475350"/>
                  </a:lnTo>
                  <a:lnTo>
                    <a:pt x="162746" y="438865"/>
                  </a:lnTo>
                  <a:lnTo>
                    <a:pt x="189423" y="403474"/>
                  </a:lnTo>
                  <a:lnTo>
                    <a:pt x="217856" y="369228"/>
                  </a:lnTo>
                  <a:lnTo>
                    <a:pt x="247990" y="336174"/>
                  </a:lnTo>
                  <a:lnTo>
                    <a:pt x="279768" y="304363"/>
                  </a:lnTo>
                  <a:lnTo>
                    <a:pt x="313134" y="273843"/>
                  </a:lnTo>
                  <a:lnTo>
                    <a:pt x="348032" y="244663"/>
                  </a:lnTo>
                  <a:lnTo>
                    <a:pt x="384407" y="216873"/>
                  </a:lnTo>
                  <a:lnTo>
                    <a:pt x="422201" y="190520"/>
                  </a:lnTo>
                  <a:lnTo>
                    <a:pt x="461360" y="165654"/>
                  </a:lnTo>
                  <a:lnTo>
                    <a:pt x="501828" y="142324"/>
                  </a:lnTo>
                  <a:lnTo>
                    <a:pt x="543547" y="120579"/>
                  </a:lnTo>
                  <a:lnTo>
                    <a:pt x="586462" y="100469"/>
                  </a:lnTo>
                  <a:lnTo>
                    <a:pt x="630518" y="82041"/>
                  </a:lnTo>
                  <a:lnTo>
                    <a:pt x="675658" y="65344"/>
                  </a:lnTo>
                  <a:lnTo>
                    <a:pt x="721826" y="50429"/>
                  </a:lnTo>
                  <a:lnTo>
                    <a:pt x="768966" y="37344"/>
                  </a:lnTo>
                  <a:lnTo>
                    <a:pt x="817023" y="26137"/>
                  </a:lnTo>
                  <a:lnTo>
                    <a:pt x="865939" y="16858"/>
                  </a:lnTo>
                  <a:lnTo>
                    <a:pt x="915659" y="9556"/>
                  </a:lnTo>
                  <a:lnTo>
                    <a:pt x="966128" y="4279"/>
                  </a:lnTo>
                  <a:lnTo>
                    <a:pt x="1017289" y="1078"/>
                  </a:lnTo>
                  <a:lnTo>
                    <a:pt x="1069086" y="0"/>
                  </a:lnTo>
                  <a:lnTo>
                    <a:pt x="1120882" y="1078"/>
                  </a:lnTo>
                  <a:lnTo>
                    <a:pt x="1172043" y="4279"/>
                  </a:lnTo>
                  <a:lnTo>
                    <a:pt x="1222512" y="9556"/>
                  </a:lnTo>
                  <a:lnTo>
                    <a:pt x="1272232" y="16858"/>
                  </a:lnTo>
                  <a:lnTo>
                    <a:pt x="1321148" y="26137"/>
                  </a:lnTo>
                  <a:lnTo>
                    <a:pt x="1369205" y="37344"/>
                  </a:lnTo>
                  <a:lnTo>
                    <a:pt x="1416345" y="50429"/>
                  </a:lnTo>
                  <a:lnTo>
                    <a:pt x="1462513" y="65344"/>
                  </a:lnTo>
                  <a:lnTo>
                    <a:pt x="1507653" y="82041"/>
                  </a:lnTo>
                  <a:lnTo>
                    <a:pt x="1551709" y="100469"/>
                  </a:lnTo>
                  <a:lnTo>
                    <a:pt x="1594624" y="120579"/>
                  </a:lnTo>
                  <a:lnTo>
                    <a:pt x="1636343" y="142324"/>
                  </a:lnTo>
                  <a:lnTo>
                    <a:pt x="1676811" y="165654"/>
                  </a:lnTo>
                  <a:lnTo>
                    <a:pt x="1715970" y="190520"/>
                  </a:lnTo>
                  <a:lnTo>
                    <a:pt x="1753764" y="216873"/>
                  </a:lnTo>
                  <a:lnTo>
                    <a:pt x="1790139" y="244663"/>
                  </a:lnTo>
                  <a:lnTo>
                    <a:pt x="1825037" y="273843"/>
                  </a:lnTo>
                  <a:lnTo>
                    <a:pt x="1858403" y="304363"/>
                  </a:lnTo>
                  <a:lnTo>
                    <a:pt x="1890181" y="336174"/>
                  </a:lnTo>
                  <a:lnTo>
                    <a:pt x="1920315" y="369228"/>
                  </a:lnTo>
                  <a:lnTo>
                    <a:pt x="1948748" y="403474"/>
                  </a:lnTo>
                  <a:lnTo>
                    <a:pt x="1975425" y="438865"/>
                  </a:lnTo>
                  <a:lnTo>
                    <a:pt x="2000290" y="475350"/>
                  </a:lnTo>
                  <a:lnTo>
                    <a:pt x="2023286" y="512882"/>
                  </a:lnTo>
                  <a:lnTo>
                    <a:pt x="2044358" y="551412"/>
                  </a:lnTo>
                  <a:lnTo>
                    <a:pt x="2063450" y="590889"/>
                  </a:lnTo>
                  <a:lnTo>
                    <a:pt x="2080505" y="631267"/>
                  </a:lnTo>
                  <a:lnTo>
                    <a:pt x="2095468" y="672494"/>
                  </a:lnTo>
                  <a:lnTo>
                    <a:pt x="2108283" y="714523"/>
                  </a:lnTo>
                  <a:lnTo>
                    <a:pt x="2118894" y="757304"/>
                  </a:lnTo>
                  <a:lnTo>
                    <a:pt x="2127244" y="800789"/>
                  </a:lnTo>
                  <a:lnTo>
                    <a:pt x="2133277" y="844928"/>
                  </a:lnTo>
                  <a:lnTo>
                    <a:pt x="2136939" y="889672"/>
                  </a:lnTo>
                  <a:lnTo>
                    <a:pt x="2138172" y="934974"/>
                  </a:lnTo>
                  <a:lnTo>
                    <a:pt x="2136939" y="980275"/>
                  </a:lnTo>
                  <a:lnTo>
                    <a:pt x="2133277" y="1025019"/>
                  </a:lnTo>
                  <a:lnTo>
                    <a:pt x="2127244" y="1069158"/>
                  </a:lnTo>
                  <a:lnTo>
                    <a:pt x="2118894" y="1112643"/>
                  </a:lnTo>
                  <a:lnTo>
                    <a:pt x="2108283" y="1155424"/>
                  </a:lnTo>
                  <a:lnTo>
                    <a:pt x="2095468" y="1197453"/>
                  </a:lnTo>
                  <a:lnTo>
                    <a:pt x="2080505" y="1238680"/>
                  </a:lnTo>
                  <a:lnTo>
                    <a:pt x="2063450" y="1279058"/>
                  </a:lnTo>
                  <a:lnTo>
                    <a:pt x="2044358" y="1318535"/>
                  </a:lnTo>
                  <a:lnTo>
                    <a:pt x="2023286" y="1357065"/>
                  </a:lnTo>
                  <a:lnTo>
                    <a:pt x="2000290" y="1394597"/>
                  </a:lnTo>
                  <a:lnTo>
                    <a:pt x="1975425" y="1431082"/>
                  </a:lnTo>
                  <a:lnTo>
                    <a:pt x="1948748" y="1466473"/>
                  </a:lnTo>
                  <a:lnTo>
                    <a:pt x="1920315" y="1500719"/>
                  </a:lnTo>
                  <a:lnTo>
                    <a:pt x="1890181" y="1533773"/>
                  </a:lnTo>
                  <a:lnTo>
                    <a:pt x="1858403" y="1565584"/>
                  </a:lnTo>
                  <a:lnTo>
                    <a:pt x="1825037" y="1596104"/>
                  </a:lnTo>
                  <a:lnTo>
                    <a:pt x="1790139" y="1625284"/>
                  </a:lnTo>
                  <a:lnTo>
                    <a:pt x="1753764" y="1653074"/>
                  </a:lnTo>
                  <a:lnTo>
                    <a:pt x="1715970" y="1679427"/>
                  </a:lnTo>
                  <a:lnTo>
                    <a:pt x="1676811" y="1704293"/>
                  </a:lnTo>
                  <a:lnTo>
                    <a:pt x="1636343" y="1727623"/>
                  </a:lnTo>
                  <a:lnTo>
                    <a:pt x="1594624" y="1749368"/>
                  </a:lnTo>
                  <a:lnTo>
                    <a:pt x="1551709" y="1769478"/>
                  </a:lnTo>
                  <a:lnTo>
                    <a:pt x="1507653" y="1787906"/>
                  </a:lnTo>
                  <a:lnTo>
                    <a:pt x="1462513" y="1804603"/>
                  </a:lnTo>
                  <a:lnTo>
                    <a:pt x="1416345" y="1819518"/>
                  </a:lnTo>
                  <a:lnTo>
                    <a:pt x="1369205" y="1832603"/>
                  </a:lnTo>
                  <a:lnTo>
                    <a:pt x="1321148" y="1843810"/>
                  </a:lnTo>
                  <a:lnTo>
                    <a:pt x="1272232" y="1853089"/>
                  </a:lnTo>
                  <a:lnTo>
                    <a:pt x="1222512" y="1860391"/>
                  </a:lnTo>
                  <a:lnTo>
                    <a:pt x="1172043" y="1865668"/>
                  </a:lnTo>
                  <a:lnTo>
                    <a:pt x="1120882" y="1868869"/>
                  </a:lnTo>
                  <a:lnTo>
                    <a:pt x="1069086" y="1869948"/>
                  </a:lnTo>
                  <a:lnTo>
                    <a:pt x="1017289" y="1868869"/>
                  </a:lnTo>
                  <a:lnTo>
                    <a:pt x="966128" y="1865668"/>
                  </a:lnTo>
                  <a:lnTo>
                    <a:pt x="915659" y="1860391"/>
                  </a:lnTo>
                  <a:lnTo>
                    <a:pt x="865939" y="1853089"/>
                  </a:lnTo>
                  <a:lnTo>
                    <a:pt x="817023" y="1843810"/>
                  </a:lnTo>
                  <a:lnTo>
                    <a:pt x="768966" y="1832603"/>
                  </a:lnTo>
                  <a:lnTo>
                    <a:pt x="721826" y="1819518"/>
                  </a:lnTo>
                  <a:lnTo>
                    <a:pt x="675658" y="1804603"/>
                  </a:lnTo>
                  <a:lnTo>
                    <a:pt x="630518" y="1787906"/>
                  </a:lnTo>
                  <a:lnTo>
                    <a:pt x="586462" y="1769478"/>
                  </a:lnTo>
                  <a:lnTo>
                    <a:pt x="543547" y="1749368"/>
                  </a:lnTo>
                  <a:lnTo>
                    <a:pt x="501828" y="1727623"/>
                  </a:lnTo>
                  <a:lnTo>
                    <a:pt x="461360" y="1704293"/>
                  </a:lnTo>
                  <a:lnTo>
                    <a:pt x="422201" y="1679427"/>
                  </a:lnTo>
                  <a:lnTo>
                    <a:pt x="384407" y="1653074"/>
                  </a:lnTo>
                  <a:lnTo>
                    <a:pt x="348032" y="1625284"/>
                  </a:lnTo>
                  <a:lnTo>
                    <a:pt x="313134" y="1596104"/>
                  </a:lnTo>
                  <a:lnTo>
                    <a:pt x="279768" y="1565584"/>
                  </a:lnTo>
                  <a:lnTo>
                    <a:pt x="247990" y="1533773"/>
                  </a:lnTo>
                  <a:lnTo>
                    <a:pt x="217856" y="1500719"/>
                  </a:lnTo>
                  <a:lnTo>
                    <a:pt x="189423" y="1466473"/>
                  </a:lnTo>
                  <a:lnTo>
                    <a:pt x="162746" y="1431082"/>
                  </a:lnTo>
                  <a:lnTo>
                    <a:pt x="137881" y="1394597"/>
                  </a:lnTo>
                  <a:lnTo>
                    <a:pt x="114885" y="1357065"/>
                  </a:lnTo>
                  <a:lnTo>
                    <a:pt x="93813" y="1318535"/>
                  </a:lnTo>
                  <a:lnTo>
                    <a:pt x="74721" y="1279058"/>
                  </a:lnTo>
                  <a:lnTo>
                    <a:pt x="57666" y="1238680"/>
                  </a:lnTo>
                  <a:lnTo>
                    <a:pt x="42703" y="1197453"/>
                  </a:lnTo>
                  <a:lnTo>
                    <a:pt x="29888" y="1155424"/>
                  </a:lnTo>
                  <a:lnTo>
                    <a:pt x="19277" y="1112643"/>
                  </a:lnTo>
                  <a:lnTo>
                    <a:pt x="10927" y="1069158"/>
                  </a:lnTo>
                  <a:lnTo>
                    <a:pt x="4894" y="1025019"/>
                  </a:lnTo>
                  <a:lnTo>
                    <a:pt x="1232" y="980275"/>
                  </a:lnTo>
                  <a:lnTo>
                    <a:pt x="0" y="934974"/>
                  </a:lnTo>
                  <a:close/>
                </a:path>
              </a:pathLst>
            </a:custGeom>
            <a:ln w="12192">
              <a:solidFill>
                <a:srgbClr val="FC5FFC"/>
              </a:solidFill>
            </a:ln>
          </p:spPr>
          <p:txBody>
            <a:bodyPr wrap="square" lIns="0" tIns="0" rIns="0" bIns="0" rtlCol="0"/>
            <a:lstStyle/>
            <a:p>
              <a:endParaRPr sz="1227"/>
            </a:p>
          </p:txBody>
        </p:sp>
      </p:grpSp>
      <p:sp>
        <p:nvSpPr>
          <p:cNvPr id="20" name="object 20"/>
          <p:cNvSpPr txBox="1"/>
          <p:nvPr/>
        </p:nvSpPr>
        <p:spPr>
          <a:xfrm>
            <a:off x="4792028" y="2610716"/>
            <a:ext cx="469756" cy="260479"/>
          </a:xfrm>
          <a:prstGeom prst="rect">
            <a:avLst/>
          </a:prstGeom>
        </p:spPr>
        <p:txBody>
          <a:bodyPr vert="horz" wrap="square" lIns="0" tIns="8659" rIns="0" bIns="0" rtlCol="0">
            <a:spAutoFit/>
          </a:bodyPr>
          <a:lstStyle/>
          <a:p>
            <a:pPr marL="8659">
              <a:spcBef>
                <a:spcPts val="68"/>
              </a:spcBef>
            </a:pPr>
            <a:r>
              <a:rPr sz="1636" b="1" spc="-14" dirty="0">
                <a:solidFill>
                  <a:srgbClr val="FFFFFF"/>
                </a:solidFill>
                <a:latin typeface="Calibri"/>
                <a:cs typeface="Calibri"/>
              </a:rPr>
              <a:t>RACE</a:t>
            </a:r>
            <a:endParaRPr sz="1636">
              <a:latin typeface="Calibri"/>
              <a:cs typeface="Calibri"/>
            </a:endParaRPr>
          </a:p>
        </p:txBody>
      </p:sp>
      <p:sp>
        <p:nvSpPr>
          <p:cNvPr id="21" name="object 21"/>
          <p:cNvSpPr txBox="1"/>
          <p:nvPr/>
        </p:nvSpPr>
        <p:spPr>
          <a:xfrm>
            <a:off x="5850601" y="2710036"/>
            <a:ext cx="1004888" cy="428602"/>
          </a:xfrm>
          <a:prstGeom prst="rect">
            <a:avLst/>
          </a:prstGeom>
        </p:spPr>
        <p:txBody>
          <a:bodyPr vert="horz" wrap="square" lIns="0" tIns="8659" rIns="0" bIns="0" rtlCol="0">
            <a:spAutoFit/>
          </a:bodyPr>
          <a:lstStyle/>
          <a:p>
            <a:pPr marL="8659" marR="3464" indent="219069">
              <a:spcBef>
                <a:spcPts val="68"/>
              </a:spcBef>
            </a:pPr>
            <a:r>
              <a:rPr sz="1364" b="1" spc="-7" dirty="0">
                <a:latin typeface="Calibri"/>
                <a:cs typeface="Calibri"/>
              </a:rPr>
              <a:t>SEXUAL </a:t>
            </a:r>
            <a:r>
              <a:rPr sz="1364" b="1" spc="-27" dirty="0">
                <a:latin typeface="Calibri"/>
                <a:cs typeface="Calibri"/>
              </a:rPr>
              <a:t>ORIENTATION</a:t>
            </a:r>
            <a:endParaRPr sz="1364">
              <a:latin typeface="Calibri"/>
              <a:cs typeface="Calibri"/>
            </a:endParaRPr>
          </a:p>
        </p:txBody>
      </p:sp>
      <p:sp>
        <p:nvSpPr>
          <p:cNvPr id="22" name="object 22"/>
          <p:cNvSpPr txBox="1"/>
          <p:nvPr/>
        </p:nvSpPr>
        <p:spPr>
          <a:xfrm>
            <a:off x="3660648" y="3177020"/>
            <a:ext cx="812223" cy="512215"/>
          </a:xfrm>
          <a:prstGeom prst="rect">
            <a:avLst/>
          </a:prstGeom>
        </p:spPr>
        <p:txBody>
          <a:bodyPr vert="horz" wrap="square" lIns="0" tIns="8659" rIns="0" bIns="0" rtlCol="0">
            <a:spAutoFit/>
          </a:bodyPr>
          <a:lstStyle/>
          <a:p>
            <a:pPr marL="8659" marR="3464" indent="36367">
              <a:spcBef>
                <a:spcPts val="68"/>
              </a:spcBef>
            </a:pPr>
            <a:r>
              <a:rPr sz="1636" b="1" spc="-7" dirty="0">
                <a:solidFill>
                  <a:srgbClr val="FFFFFF"/>
                </a:solidFill>
                <a:latin typeface="Calibri"/>
                <a:cs typeface="Calibri"/>
              </a:rPr>
              <a:t>GENDER IDENTITY</a:t>
            </a:r>
            <a:endParaRPr sz="1636">
              <a:latin typeface="Calibri"/>
              <a:cs typeface="Calibri"/>
            </a:endParaRPr>
          </a:p>
        </p:txBody>
      </p:sp>
      <p:sp>
        <p:nvSpPr>
          <p:cNvPr id="23" name="object 23"/>
          <p:cNvSpPr txBox="1"/>
          <p:nvPr/>
        </p:nvSpPr>
        <p:spPr>
          <a:xfrm>
            <a:off x="4666297" y="3796907"/>
            <a:ext cx="951634" cy="260479"/>
          </a:xfrm>
          <a:prstGeom prst="rect">
            <a:avLst/>
          </a:prstGeom>
        </p:spPr>
        <p:txBody>
          <a:bodyPr vert="horz" wrap="square" lIns="0" tIns="8659" rIns="0" bIns="0" rtlCol="0">
            <a:spAutoFit/>
          </a:bodyPr>
          <a:lstStyle/>
          <a:p>
            <a:pPr marL="8659">
              <a:spcBef>
                <a:spcPts val="68"/>
              </a:spcBef>
            </a:pPr>
            <a:r>
              <a:rPr sz="1636" b="1" spc="-7" dirty="0">
                <a:latin typeface="Calibri"/>
                <a:cs typeface="Calibri"/>
              </a:rPr>
              <a:t>DISABILITY</a:t>
            </a:r>
            <a:endParaRPr sz="1636">
              <a:latin typeface="Calibri"/>
              <a:cs typeface="Calibri"/>
            </a:endParaRPr>
          </a:p>
        </p:txBody>
      </p:sp>
      <p:sp>
        <p:nvSpPr>
          <p:cNvPr id="24" name="object 24"/>
          <p:cNvSpPr txBox="1"/>
          <p:nvPr/>
        </p:nvSpPr>
        <p:spPr>
          <a:xfrm>
            <a:off x="6027074" y="3807506"/>
            <a:ext cx="1180234" cy="260479"/>
          </a:xfrm>
          <a:prstGeom prst="rect">
            <a:avLst/>
          </a:prstGeom>
        </p:spPr>
        <p:txBody>
          <a:bodyPr vert="horz" wrap="square" lIns="0" tIns="8659" rIns="0" bIns="0" rtlCol="0">
            <a:spAutoFit/>
          </a:bodyPr>
          <a:lstStyle/>
          <a:p>
            <a:pPr marL="8659">
              <a:spcBef>
                <a:spcPts val="68"/>
              </a:spcBef>
            </a:pPr>
            <a:r>
              <a:rPr sz="1636" b="1" spc="-14" dirty="0">
                <a:solidFill>
                  <a:srgbClr val="FFFFFF"/>
                </a:solidFill>
                <a:latin typeface="Calibri"/>
                <a:cs typeface="Calibri"/>
              </a:rPr>
              <a:t>NATIONALITY</a:t>
            </a:r>
            <a:endParaRPr sz="1636">
              <a:latin typeface="Calibri"/>
              <a:cs typeface="Calibri"/>
            </a:endParaRPr>
          </a:p>
        </p:txBody>
      </p:sp>
    </p:spTree>
    <p:extLst>
      <p:ext uri="{BB962C8B-B14F-4D97-AF65-F5344CB8AC3E}">
        <p14:creationId xmlns:p14="http://schemas.microsoft.com/office/powerpoint/2010/main" val="3569421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44141" y="183746"/>
            <a:ext cx="4973349" cy="503698"/>
          </a:xfrm>
          <a:prstGeom prst="rect">
            <a:avLst/>
          </a:prstGeom>
        </p:spPr>
        <p:txBody>
          <a:bodyPr spcFirstLastPara="1" vert="horz" wrap="square" lIns="0" tIns="8226" rIns="0" bIns="0" rtlCol="0" anchor="t" anchorCtr="0">
            <a:spAutoFit/>
          </a:bodyPr>
          <a:lstStyle/>
          <a:p>
            <a:pPr marL="8659">
              <a:spcBef>
                <a:spcPts val="65"/>
              </a:spcBef>
            </a:pPr>
            <a:r>
              <a:rPr spc="-68" dirty="0"/>
              <a:t>The</a:t>
            </a:r>
            <a:r>
              <a:rPr spc="-119" dirty="0"/>
              <a:t> </a:t>
            </a:r>
            <a:r>
              <a:rPr spc="-78" dirty="0"/>
              <a:t>Importance</a:t>
            </a:r>
            <a:r>
              <a:rPr spc="-136" dirty="0"/>
              <a:t> </a:t>
            </a:r>
            <a:r>
              <a:rPr spc="-51" dirty="0"/>
              <a:t>of</a:t>
            </a:r>
            <a:r>
              <a:rPr spc="-126" dirty="0"/>
              <a:t> </a:t>
            </a:r>
            <a:r>
              <a:rPr spc="-89" dirty="0"/>
              <a:t>Accurate</a:t>
            </a:r>
            <a:r>
              <a:rPr spc="-136" dirty="0"/>
              <a:t> </a:t>
            </a:r>
            <a:r>
              <a:rPr spc="-17" dirty="0"/>
              <a:t>ID</a:t>
            </a:r>
          </a:p>
        </p:txBody>
      </p:sp>
      <p:sp>
        <p:nvSpPr>
          <p:cNvPr id="3" name="object 3"/>
          <p:cNvSpPr txBox="1"/>
          <p:nvPr/>
        </p:nvSpPr>
        <p:spPr>
          <a:xfrm>
            <a:off x="3422073" y="796134"/>
            <a:ext cx="4053753" cy="3665304"/>
          </a:xfrm>
          <a:prstGeom prst="rect">
            <a:avLst/>
          </a:prstGeom>
        </p:spPr>
        <p:txBody>
          <a:bodyPr vert="horz" wrap="square" lIns="0" tIns="54552" rIns="0" bIns="0" rtlCol="0">
            <a:spAutoFit/>
          </a:bodyPr>
          <a:lstStyle/>
          <a:p>
            <a:pPr marL="164518" indent="-155859">
              <a:spcBef>
                <a:spcPts val="430"/>
              </a:spcBef>
              <a:buClr>
                <a:srgbClr val="FF66FF"/>
              </a:buClr>
              <a:buFont typeface="Arial"/>
              <a:buChar char="•"/>
              <a:tabLst>
                <a:tab pos="164085" algn="l"/>
                <a:tab pos="164518" algn="l"/>
              </a:tabLst>
            </a:pPr>
            <a:r>
              <a:rPr sz="1500" dirty="0">
                <a:latin typeface="Calibri"/>
                <a:cs typeface="Calibri"/>
              </a:rPr>
              <a:t>Secure</a:t>
            </a:r>
            <a:r>
              <a:rPr sz="1500" spc="-61" dirty="0">
                <a:latin typeface="Calibri"/>
                <a:cs typeface="Calibri"/>
              </a:rPr>
              <a:t> </a:t>
            </a:r>
            <a:r>
              <a:rPr sz="1500" spc="-7" dirty="0">
                <a:latin typeface="Calibri"/>
                <a:cs typeface="Calibri"/>
              </a:rPr>
              <a:t>housing</a:t>
            </a:r>
            <a:endParaRPr sz="1500">
              <a:latin typeface="Calibri"/>
              <a:cs typeface="Calibri"/>
            </a:endParaRPr>
          </a:p>
          <a:p>
            <a:pPr marL="164518" indent="-155859">
              <a:spcBef>
                <a:spcPts val="361"/>
              </a:spcBef>
              <a:buClr>
                <a:srgbClr val="FF66FF"/>
              </a:buClr>
              <a:buFont typeface="Arial"/>
              <a:buChar char="•"/>
              <a:tabLst>
                <a:tab pos="164085" algn="l"/>
                <a:tab pos="164518" algn="l"/>
              </a:tabLst>
            </a:pPr>
            <a:r>
              <a:rPr sz="1500" dirty="0">
                <a:latin typeface="Calibri"/>
                <a:cs typeface="Calibri"/>
              </a:rPr>
              <a:t>Access</a:t>
            </a:r>
            <a:r>
              <a:rPr sz="1500" spc="-65" dirty="0">
                <a:latin typeface="Calibri"/>
                <a:cs typeface="Calibri"/>
              </a:rPr>
              <a:t> </a:t>
            </a:r>
            <a:r>
              <a:rPr sz="1500" dirty="0">
                <a:latin typeface="Calibri"/>
                <a:cs typeface="Calibri"/>
              </a:rPr>
              <a:t>emergency</a:t>
            </a:r>
            <a:r>
              <a:rPr sz="1500" spc="-48" dirty="0">
                <a:latin typeface="Calibri"/>
                <a:cs typeface="Calibri"/>
              </a:rPr>
              <a:t> </a:t>
            </a:r>
            <a:r>
              <a:rPr sz="1500" spc="-7" dirty="0">
                <a:latin typeface="Calibri"/>
                <a:cs typeface="Calibri"/>
              </a:rPr>
              <a:t>shelter</a:t>
            </a:r>
            <a:endParaRPr sz="1500">
              <a:latin typeface="Calibri"/>
              <a:cs typeface="Calibri"/>
            </a:endParaRPr>
          </a:p>
          <a:p>
            <a:pPr marL="164518" indent="-155859">
              <a:spcBef>
                <a:spcPts val="361"/>
              </a:spcBef>
              <a:buClr>
                <a:srgbClr val="FF66FF"/>
              </a:buClr>
              <a:buFont typeface="Arial"/>
              <a:buChar char="•"/>
              <a:tabLst>
                <a:tab pos="164085" algn="l"/>
                <a:tab pos="164518" algn="l"/>
              </a:tabLst>
            </a:pPr>
            <a:r>
              <a:rPr sz="1500" dirty="0">
                <a:latin typeface="Calibri"/>
                <a:cs typeface="Calibri"/>
              </a:rPr>
              <a:t>Obtain</a:t>
            </a:r>
            <a:r>
              <a:rPr sz="1500" spc="-72" dirty="0">
                <a:latin typeface="Calibri"/>
                <a:cs typeface="Calibri"/>
              </a:rPr>
              <a:t> </a:t>
            </a:r>
            <a:r>
              <a:rPr sz="1500" spc="-7" dirty="0">
                <a:latin typeface="Calibri"/>
                <a:cs typeface="Calibri"/>
              </a:rPr>
              <a:t>employment</a:t>
            </a:r>
            <a:endParaRPr sz="1500">
              <a:latin typeface="Calibri"/>
              <a:cs typeface="Calibri"/>
            </a:endParaRPr>
          </a:p>
          <a:p>
            <a:pPr marL="164518" indent="-155859">
              <a:spcBef>
                <a:spcPts val="358"/>
              </a:spcBef>
              <a:buClr>
                <a:srgbClr val="FF66FF"/>
              </a:buClr>
              <a:buFont typeface="Arial"/>
              <a:buChar char="•"/>
              <a:tabLst>
                <a:tab pos="164085" algn="l"/>
                <a:tab pos="164518" algn="l"/>
              </a:tabLst>
            </a:pPr>
            <a:r>
              <a:rPr sz="1500" dirty="0">
                <a:latin typeface="Calibri"/>
                <a:cs typeface="Calibri"/>
              </a:rPr>
              <a:t>Apply</a:t>
            </a:r>
            <a:r>
              <a:rPr sz="1500" spc="-37" dirty="0">
                <a:latin typeface="Calibri"/>
                <a:cs typeface="Calibri"/>
              </a:rPr>
              <a:t> </a:t>
            </a:r>
            <a:r>
              <a:rPr sz="1500" dirty="0">
                <a:latin typeface="Calibri"/>
                <a:cs typeface="Calibri"/>
              </a:rPr>
              <a:t>for</a:t>
            </a:r>
            <a:r>
              <a:rPr sz="1500" spc="-44" dirty="0">
                <a:latin typeface="Calibri"/>
                <a:cs typeface="Calibri"/>
              </a:rPr>
              <a:t> </a:t>
            </a:r>
            <a:r>
              <a:rPr sz="1500" dirty="0">
                <a:latin typeface="Calibri"/>
                <a:cs typeface="Calibri"/>
              </a:rPr>
              <a:t>public</a:t>
            </a:r>
            <a:r>
              <a:rPr sz="1500" spc="-51" dirty="0">
                <a:latin typeface="Calibri"/>
                <a:cs typeface="Calibri"/>
              </a:rPr>
              <a:t> </a:t>
            </a:r>
            <a:r>
              <a:rPr sz="1500" spc="-7" dirty="0">
                <a:latin typeface="Calibri"/>
                <a:cs typeface="Calibri"/>
              </a:rPr>
              <a:t>benefits</a:t>
            </a:r>
            <a:endParaRPr sz="1500">
              <a:latin typeface="Calibri"/>
              <a:cs typeface="Calibri"/>
            </a:endParaRPr>
          </a:p>
          <a:p>
            <a:pPr marL="164518" indent="-155859">
              <a:spcBef>
                <a:spcPts val="361"/>
              </a:spcBef>
              <a:buClr>
                <a:srgbClr val="FF66FF"/>
              </a:buClr>
              <a:buFont typeface="Arial"/>
              <a:buChar char="•"/>
              <a:tabLst>
                <a:tab pos="164085" algn="l"/>
                <a:tab pos="164518" algn="l"/>
              </a:tabLst>
            </a:pPr>
            <a:r>
              <a:rPr sz="1500" dirty="0">
                <a:latin typeface="Calibri"/>
                <a:cs typeface="Calibri"/>
              </a:rPr>
              <a:t>Buy</a:t>
            </a:r>
            <a:r>
              <a:rPr sz="1500" spc="-24" dirty="0">
                <a:latin typeface="Calibri"/>
                <a:cs typeface="Calibri"/>
              </a:rPr>
              <a:t> </a:t>
            </a:r>
            <a:r>
              <a:rPr sz="1500" dirty="0">
                <a:latin typeface="Calibri"/>
                <a:cs typeface="Calibri"/>
              </a:rPr>
              <a:t>a</a:t>
            </a:r>
            <a:r>
              <a:rPr sz="1500" spc="-31" dirty="0">
                <a:latin typeface="Calibri"/>
                <a:cs typeface="Calibri"/>
              </a:rPr>
              <a:t> </a:t>
            </a:r>
            <a:r>
              <a:rPr sz="1500" dirty="0">
                <a:latin typeface="Calibri"/>
                <a:cs typeface="Calibri"/>
              </a:rPr>
              <a:t>drink</a:t>
            </a:r>
            <a:r>
              <a:rPr sz="1500" spc="-31" dirty="0">
                <a:latin typeface="Calibri"/>
                <a:cs typeface="Calibri"/>
              </a:rPr>
              <a:t> </a:t>
            </a:r>
            <a:r>
              <a:rPr sz="1500" dirty="0">
                <a:latin typeface="Calibri"/>
                <a:cs typeface="Calibri"/>
              </a:rPr>
              <a:t>or</a:t>
            </a:r>
            <a:r>
              <a:rPr sz="1500" spc="-24" dirty="0">
                <a:latin typeface="Calibri"/>
                <a:cs typeface="Calibri"/>
              </a:rPr>
              <a:t> </a:t>
            </a:r>
            <a:r>
              <a:rPr sz="1500" dirty="0">
                <a:latin typeface="Calibri"/>
                <a:cs typeface="Calibri"/>
              </a:rPr>
              <a:t>enter</a:t>
            </a:r>
            <a:r>
              <a:rPr sz="1500" spc="-14" dirty="0">
                <a:latin typeface="Calibri"/>
                <a:cs typeface="Calibri"/>
              </a:rPr>
              <a:t> </a:t>
            </a:r>
            <a:r>
              <a:rPr sz="1500" dirty="0">
                <a:latin typeface="Calibri"/>
                <a:cs typeface="Calibri"/>
              </a:rPr>
              <a:t>a</a:t>
            </a:r>
            <a:r>
              <a:rPr sz="1500" spc="-31" dirty="0">
                <a:latin typeface="Calibri"/>
                <a:cs typeface="Calibri"/>
              </a:rPr>
              <a:t> </a:t>
            </a:r>
            <a:r>
              <a:rPr sz="1500" spc="-14" dirty="0">
                <a:latin typeface="Calibri"/>
                <a:cs typeface="Calibri"/>
              </a:rPr>
              <a:t>club</a:t>
            </a:r>
            <a:endParaRPr sz="1500">
              <a:latin typeface="Calibri"/>
              <a:cs typeface="Calibri"/>
            </a:endParaRPr>
          </a:p>
          <a:p>
            <a:pPr marL="164518" indent="-155859">
              <a:spcBef>
                <a:spcPts val="361"/>
              </a:spcBef>
              <a:buClr>
                <a:srgbClr val="FF66FF"/>
              </a:buClr>
              <a:buFont typeface="Arial"/>
              <a:buChar char="•"/>
              <a:tabLst>
                <a:tab pos="164085" algn="l"/>
                <a:tab pos="164518" algn="l"/>
              </a:tabLst>
            </a:pPr>
            <a:r>
              <a:rPr sz="1500" dirty="0">
                <a:latin typeface="Calibri"/>
                <a:cs typeface="Calibri"/>
              </a:rPr>
              <a:t>Rent</a:t>
            </a:r>
            <a:r>
              <a:rPr sz="1500" spc="-20" dirty="0">
                <a:latin typeface="Calibri"/>
                <a:cs typeface="Calibri"/>
              </a:rPr>
              <a:t> </a:t>
            </a:r>
            <a:r>
              <a:rPr sz="1500" dirty="0">
                <a:latin typeface="Calibri"/>
                <a:cs typeface="Calibri"/>
              </a:rPr>
              <a:t>a</a:t>
            </a:r>
            <a:r>
              <a:rPr sz="1500" spc="-34" dirty="0">
                <a:latin typeface="Calibri"/>
                <a:cs typeface="Calibri"/>
              </a:rPr>
              <a:t> </a:t>
            </a:r>
            <a:r>
              <a:rPr sz="1500" dirty="0">
                <a:latin typeface="Calibri"/>
                <a:cs typeface="Calibri"/>
              </a:rPr>
              <a:t>car</a:t>
            </a:r>
            <a:r>
              <a:rPr sz="1500" spc="-31" dirty="0">
                <a:latin typeface="Calibri"/>
                <a:cs typeface="Calibri"/>
              </a:rPr>
              <a:t> </a:t>
            </a:r>
            <a:r>
              <a:rPr sz="1500" dirty="0">
                <a:latin typeface="Calibri"/>
                <a:cs typeface="Calibri"/>
              </a:rPr>
              <a:t>or</a:t>
            </a:r>
            <a:r>
              <a:rPr sz="1500" spc="-34" dirty="0">
                <a:latin typeface="Calibri"/>
                <a:cs typeface="Calibri"/>
              </a:rPr>
              <a:t> </a:t>
            </a:r>
            <a:r>
              <a:rPr sz="1500" dirty="0">
                <a:latin typeface="Calibri"/>
                <a:cs typeface="Calibri"/>
              </a:rPr>
              <a:t>a</a:t>
            </a:r>
            <a:r>
              <a:rPr sz="1500" spc="-31" dirty="0">
                <a:latin typeface="Calibri"/>
                <a:cs typeface="Calibri"/>
              </a:rPr>
              <a:t> </a:t>
            </a:r>
            <a:r>
              <a:rPr sz="1500" dirty="0">
                <a:latin typeface="Calibri"/>
                <a:cs typeface="Calibri"/>
              </a:rPr>
              <a:t>hotel</a:t>
            </a:r>
            <a:r>
              <a:rPr sz="1500" spc="-24" dirty="0">
                <a:latin typeface="Calibri"/>
                <a:cs typeface="Calibri"/>
              </a:rPr>
              <a:t> </a:t>
            </a:r>
            <a:r>
              <a:rPr sz="1500" spc="-14" dirty="0">
                <a:latin typeface="Calibri"/>
                <a:cs typeface="Calibri"/>
              </a:rPr>
              <a:t>room</a:t>
            </a:r>
            <a:endParaRPr sz="1500">
              <a:latin typeface="Calibri"/>
              <a:cs typeface="Calibri"/>
            </a:endParaRPr>
          </a:p>
          <a:p>
            <a:pPr marL="164518" indent="-155859">
              <a:spcBef>
                <a:spcPts val="361"/>
              </a:spcBef>
              <a:buClr>
                <a:srgbClr val="FF66FF"/>
              </a:buClr>
              <a:buFont typeface="Arial"/>
              <a:buChar char="•"/>
              <a:tabLst>
                <a:tab pos="164085" algn="l"/>
                <a:tab pos="164518" algn="l"/>
              </a:tabLst>
            </a:pPr>
            <a:r>
              <a:rPr sz="1500" spc="-20" dirty="0">
                <a:latin typeface="Calibri"/>
                <a:cs typeface="Calibri"/>
              </a:rPr>
              <a:t>Traffic</a:t>
            </a:r>
            <a:r>
              <a:rPr sz="1500" spc="-44" dirty="0">
                <a:latin typeface="Calibri"/>
                <a:cs typeface="Calibri"/>
              </a:rPr>
              <a:t> </a:t>
            </a:r>
            <a:r>
              <a:rPr sz="1500" dirty="0">
                <a:latin typeface="Calibri"/>
                <a:cs typeface="Calibri"/>
              </a:rPr>
              <a:t>stop</a:t>
            </a:r>
            <a:r>
              <a:rPr sz="1500" spc="-44" dirty="0">
                <a:latin typeface="Calibri"/>
                <a:cs typeface="Calibri"/>
              </a:rPr>
              <a:t> </a:t>
            </a:r>
            <a:r>
              <a:rPr sz="1500" dirty="0">
                <a:latin typeface="Calibri"/>
                <a:cs typeface="Calibri"/>
              </a:rPr>
              <a:t>by</a:t>
            </a:r>
            <a:r>
              <a:rPr sz="1500" spc="-41" dirty="0">
                <a:latin typeface="Calibri"/>
                <a:cs typeface="Calibri"/>
              </a:rPr>
              <a:t> </a:t>
            </a:r>
            <a:r>
              <a:rPr sz="1500" spc="-7" dirty="0">
                <a:latin typeface="Calibri"/>
                <a:cs typeface="Calibri"/>
              </a:rPr>
              <a:t>police</a:t>
            </a:r>
            <a:endParaRPr sz="1500">
              <a:latin typeface="Calibri"/>
              <a:cs typeface="Calibri"/>
            </a:endParaRPr>
          </a:p>
          <a:p>
            <a:pPr marL="164518" indent="-155859">
              <a:spcBef>
                <a:spcPts val="361"/>
              </a:spcBef>
              <a:buClr>
                <a:srgbClr val="FF66FF"/>
              </a:buClr>
              <a:buFont typeface="Arial"/>
              <a:buChar char="•"/>
              <a:tabLst>
                <a:tab pos="164085" algn="l"/>
                <a:tab pos="164518" algn="l"/>
              </a:tabLst>
            </a:pPr>
            <a:r>
              <a:rPr sz="1500" dirty="0">
                <a:latin typeface="Calibri"/>
                <a:cs typeface="Calibri"/>
              </a:rPr>
              <a:t>Cash</a:t>
            </a:r>
            <a:r>
              <a:rPr sz="1500" spc="-20" dirty="0">
                <a:latin typeface="Calibri"/>
                <a:cs typeface="Calibri"/>
              </a:rPr>
              <a:t> </a:t>
            </a:r>
            <a:r>
              <a:rPr sz="1500" dirty="0">
                <a:latin typeface="Calibri"/>
                <a:cs typeface="Calibri"/>
              </a:rPr>
              <a:t>a</a:t>
            </a:r>
            <a:r>
              <a:rPr sz="1500" spc="-17" dirty="0">
                <a:latin typeface="Calibri"/>
                <a:cs typeface="Calibri"/>
              </a:rPr>
              <a:t> </a:t>
            </a:r>
            <a:r>
              <a:rPr sz="1500" spc="-14" dirty="0">
                <a:latin typeface="Calibri"/>
                <a:cs typeface="Calibri"/>
              </a:rPr>
              <a:t>check</a:t>
            </a:r>
            <a:endParaRPr sz="1500">
              <a:latin typeface="Calibri"/>
              <a:cs typeface="Calibri"/>
            </a:endParaRPr>
          </a:p>
          <a:p>
            <a:pPr marL="164518" indent="-155859">
              <a:spcBef>
                <a:spcPts val="358"/>
              </a:spcBef>
              <a:buClr>
                <a:srgbClr val="FF66FF"/>
              </a:buClr>
              <a:buFont typeface="Arial"/>
              <a:buChar char="•"/>
              <a:tabLst>
                <a:tab pos="164085" algn="l"/>
                <a:tab pos="164518" algn="l"/>
              </a:tabLst>
            </a:pPr>
            <a:r>
              <a:rPr sz="1500" dirty="0">
                <a:latin typeface="Calibri"/>
                <a:cs typeface="Calibri"/>
              </a:rPr>
              <a:t>Board</a:t>
            </a:r>
            <a:r>
              <a:rPr sz="1500" spc="-44" dirty="0">
                <a:latin typeface="Calibri"/>
                <a:cs typeface="Calibri"/>
              </a:rPr>
              <a:t> </a:t>
            </a:r>
            <a:r>
              <a:rPr sz="1500" dirty="0">
                <a:latin typeface="Calibri"/>
                <a:cs typeface="Calibri"/>
              </a:rPr>
              <a:t>an</a:t>
            </a:r>
            <a:r>
              <a:rPr sz="1500" spc="-27" dirty="0">
                <a:latin typeface="Calibri"/>
                <a:cs typeface="Calibri"/>
              </a:rPr>
              <a:t> </a:t>
            </a:r>
            <a:r>
              <a:rPr sz="1500" spc="-7" dirty="0">
                <a:latin typeface="Calibri"/>
                <a:cs typeface="Calibri"/>
              </a:rPr>
              <a:t>airplane</a:t>
            </a:r>
            <a:endParaRPr sz="1500">
              <a:latin typeface="Calibri"/>
              <a:cs typeface="Calibri"/>
            </a:endParaRPr>
          </a:p>
          <a:p>
            <a:pPr marL="887100" marR="3464" indent="-866" algn="ctr">
              <a:spcBef>
                <a:spcPts val="944"/>
              </a:spcBef>
            </a:pPr>
            <a:r>
              <a:rPr sz="1636" b="1" dirty="0">
                <a:latin typeface="Calibri"/>
                <a:cs typeface="Calibri"/>
              </a:rPr>
              <a:t>Most</a:t>
            </a:r>
            <a:r>
              <a:rPr sz="1636" b="1" spc="-41" dirty="0">
                <a:latin typeface="Calibri"/>
                <a:cs typeface="Calibri"/>
              </a:rPr>
              <a:t> </a:t>
            </a:r>
            <a:r>
              <a:rPr sz="1636" b="1" dirty="0">
                <a:latin typeface="Calibri"/>
                <a:cs typeface="Calibri"/>
              </a:rPr>
              <a:t>trans</a:t>
            </a:r>
            <a:r>
              <a:rPr sz="1636" b="1" spc="-31" dirty="0">
                <a:latin typeface="Calibri"/>
                <a:cs typeface="Calibri"/>
              </a:rPr>
              <a:t> </a:t>
            </a:r>
            <a:r>
              <a:rPr sz="1636" b="1" dirty="0">
                <a:latin typeface="Calibri"/>
                <a:cs typeface="Calibri"/>
              </a:rPr>
              <a:t>individuals</a:t>
            </a:r>
            <a:r>
              <a:rPr sz="1636" b="1" spc="-27" dirty="0">
                <a:latin typeface="Calibri"/>
                <a:cs typeface="Calibri"/>
              </a:rPr>
              <a:t> </a:t>
            </a:r>
            <a:r>
              <a:rPr sz="1636" b="1" dirty="0">
                <a:latin typeface="Calibri"/>
                <a:cs typeface="Calibri"/>
              </a:rPr>
              <a:t>have</a:t>
            </a:r>
            <a:r>
              <a:rPr sz="1636" b="1" spc="-34" dirty="0">
                <a:latin typeface="Calibri"/>
                <a:cs typeface="Calibri"/>
              </a:rPr>
              <a:t> </a:t>
            </a:r>
            <a:r>
              <a:rPr sz="1636" b="1" spc="-17" dirty="0">
                <a:latin typeface="Calibri"/>
                <a:cs typeface="Calibri"/>
              </a:rPr>
              <a:t>not </a:t>
            </a:r>
            <a:r>
              <a:rPr sz="1636" b="1" dirty="0">
                <a:latin typeface="Calibri"/>
                <a:cs typeface="Calibri"/>
              </a:rPr>
              <a:t>updated</a:t>
            </a:r>
            <a:r>
              <a:rPr sz="1636" b="1" spc="-27" dirty="0">
                <a:latin typeface="Calibri"/>
                <a:cs typeface="Calibri"/>
              </a:rPr>
              <a:t> </a:t>
            </a:r>
            <a:r>
              <a:rPr sz="1636" b="1" u="sng" dirty="0">
                <a:uFill>
                  <a:solidFill>
                    <a:srgbClr val="000000"/>
                  </a:solidFill>
                </a:uFill>
                <a:latin typeface="Calibri"/>
                <a:cs typeface="Calibri"/>
              </a:rPr>
              <a:t>any</a:t>
            </a:r>
            <a:r>
              <a:rPr sz="1636" b="1" spc="-17" dirty="0">
                <a:latin typeface="Calibri"/>
                <a:cs typeface="Calibri"/>
              </a:rPr>
              <a:t> </a:t>
            </a:r>
            <a:r>
              <a:rPr sz="1636" b="1" dirty="0">
                <a:latin typeface="Calibri"/>
                <a:cs typeface="Calibri"/>
              </a:rPr>
              <a:t>of</a:t>
            </a:r>
            <a:r>
              <a:rPr sz="1636" b="1" spc="-31" dirty="0">
                <a:latin typeface="Calibri"/>
                <a:cs typeface="Calibri"/>
              </a:rPr>
              <a:t> </a:t>
            </a:r>
            <a:r>
              <a:rPr sz="1636" b="1" dirty="0">
                <a:latin typeface="Calibri"/>
                <a:cs typeface="Calibri"/>
              </a:rPr>
              <a:t>their</a:t>
            </a:r>
            <a:r>
              <a:rPr sz="1636" b="1" spc="-20" dirty="0">
                <a:latin typeface="Calibri"/>
                <a:cs typeface="Calibri"/>
              </a:rPr>
              <a:t> </a:t>
            </a:r>
            <a:r>
              <a:rPr sz="1636" b="1" spc="-7" dirty="0">
                <a:latin typeface="Calibri"/>
                <a:cs typeface="Calibri"/>
              </a:rPr>
              <a:t>identification </a:t>
            </a:r>
            <a:r>
              <a:rPr sz="1636" b="1" dirty="0">
                <a:latin typeface="Calibri"/>
                <a:cs typeface="Calibri"/>
              </a:rPr>
              <a:t>documents</a:t>
            </a:r>
            <a:r>
              <a:rPr sz="1636" b="1" spc="-34" dirty="0">
                <a:latin typeface="Calibri"/>
                <a:cs typeface="Calibri"/>
              </a:rPr>
              <a:t> </a:t>
            </a:r>
            <a:r>
              <a:rPr sz="1636" b="1" dirty="0">
                <a:latin typeface="Calibri"/>
                <a:cs typeface="Calibri"/>
              </a:rPr>
              <a:t>to</a:t>
            </a:r>
            <a:r>
              <a:rPr sz="1636" b="1" spc="-24" dirty="0">
                <a:latin typeface="Calibri"/>
                <a:cs typeface="Calibri"/>
              </a:rPr>
              <a:t> </a:t>
            </a:r>
            <a:r>
              <a:rPr sz="1636" b="1" dirty="0">
                <a:latin typeface="Calibri"/>
                <a:cs typeface="Calibri"/>
              </a:rPr>
              <a:t>reflect</a:t>
            </a:r>
            <a:r>
              <a:rPr sz="1636" b="1" spc="-31" dirty="0">
                <a:latin typeface="Calibri"/>
                <a:cs typeface="Calibri"/>
              </a:rPr>
              <a:t> </a:t>
            </a:r>
            <a:r>
              <a:rPr sz="1636" b="1" dirty="0">
                <a:latin typeface="Calibri"/>
                <a:cs typeface="Calibri"/>
              </a:rPr>
              <a:t>their</a:t>
            </a:r>
            <a:r>
              <a:rPr sz="1636" b="1" spc="-27" dirty="0">
                <a:latin typeface="Calibri"/>
                <a:cs typeface="Calibri"/>
              </a:rPr>
              <a:t> </a:t>
            </a:r>
            <a:r>
              <a:rPr sz="1636" b="1" dirty="0">
                <a:latin typeface="Calibri"/>
                <a:cs typeface="Calibri"/>
              </a:rPr>
              <a:t>name</a:t>
            </a:r>
            <a:r>
              <a:rPr sz="1636" b="1" spc="-24" dirty="0">
                <a:latin typeface="Calibri"/>
                <a:cs typeface="Calibri"/>
              </a:rPr>
              <a:t> </a:t>
            </a:r>
            <a:r>
              <a:rPr sz="1636" b="1" spc="-17" dirty="0">
                <a:latin typeface="Calibri"/>
                <a:cs typeface="Calibri"/>
              </a:rPr>
              <a:t>and </a:t>
            </a:r>
            <a:r>
              <a:rPr sz="1636" b="1" dirty="0">
                <a:latin typeface="Calibri"/>
                <a:cs typeface="Calibri"/>
              </a:rPr>
              <a:t>gender</a:t>
            </a:r>
            <a:r>
              <a:rPr sz="1636" b="1" spc="-48" dirty="0">
                <a:latin typeface="Calibri"/>
                <a:cs typeface="Calibri"/>
              </a:rPr>
              <a:t> </a:t>
            </a:r>
            <a:r>
              <a:rPr sz="1636" b="1" spc="-7" dirty="0">
                <a:latin typeface="Calibri"/>
                <a:cs typeface="Calibri"/>
              </a:rPr>
              <a:t>identity.</a:t>
            </a:r>
            <a:r>
              <a:rPr sz="1636" b="1" spc="-27" dirty="0">
                <a:latin typeface="Calibri"/>
                <a:cs typeface="Calibri"/>
              </a:rPr>
              <a:t> </a:t>
            </a:r>
            <a:r>
              <a:rPr sz="1636" b="1" dirty="0">
                <a:latin typeface="Calibri"/>
                <a:cs typeface="Calibri"/>
              </a:rPr>
              <a:t>Why</a:t>
            </a:r>
            <a:r>
              <a:rPr sz="1636" b="1" spc="-34" dirty="0">
                <a:latin typeface="Calibri"/>
                <a:cs typeface="Calibri"/>
              </a:rPr>
              <a:t> </a:t>
            </a:r>
            <a:r>
              <a:rPr sz="1636" b="1" dirty="0">
                <a:latin typeface="Calibri"/>
                <a:cs typeface="Calibri"/>
              </a:rPr>
              <a:t>is</a:t>
            </a:r>
            <a:r>
              <a:rPr sz="1636" b="1" spc="-34" dirty="0">
                <a:latin typeface="Calibri"/>
                <a:cs typeface="Calibri"/>
              </a:rPr>
              <a:t> </a:t>
            </a:r>
            <a:r>
              <a:rPr sz="1636" b="1" spc="-7" dirty="0">
                <a:latin typeface="Calibri"/>
                <a:cs typeface="Calibri"/>
              </a:rPr>
              <a:t>this?</a:t>
            </a:r>
            <a:endParaRPr sz="1636">
              <a:latin typeface="Calibri"/>
              <a:cs typeface="Calibri"/>
            </a:endParaRPr>
          </a:p>
        </p:txBody>
      </p:sp>
      <p:grpSp>
        <p:nvGrpSpPr>
          <p:cNvPr id="4" name="object 4"/>
          <p:cNvGrpSpPr/>
          <p:nvPr/>
        </p:nvGrpSpPr>
        <p:grpSpPr>
          <a:xfrm>
            <a:off x="6162492" y="1073352"/>
            <a:ext cx="2092036" cy="1349952"/>
            <a:chOff x="4669522" y="1574250"/>
            <a:chExt cx="3068320" cy="1979930"/>
          </a:xfrm>
        </p:grpSpPr>
        <p:pic>
          <p:nvPicPr>
            <p:cNvPr id="5" name="object 5"/>
            <p:cNvPicPr/>
            <p:nvPr/>
          </p:nvPicPr>
          <p:blipFill>
            <a:blip r:embed="rId2" cstate="print"/>
            <a:stretch>
              <a:fillRect/>
            </a:stretch>
          </p:blipFill>
          <p:spPr>
            <a:xfrm>
              <a:off x="4669522" y="1574250"/>
              <a:ext cx="3067839" cy="1979738"/>
            </a:xfrm>
            <a:prstGeom prst="rect">
              <a:avLst/>
            </a:prstGeom>
          </p:spPr>
        </p:pic>
        <p:pic>
          <p:nvPicPr>
            <p:cNvPr id="6" name="object 6"/>
            <p:cNvPicPr/>
            <p:nvPr/>
          </p:nvPicPr>
          <p:blipFill>
            <a:blip r:embed="rId3" cstate="print"/>
            <a:stretch>
              <a:fillRect/>
            </a:stretch>
          </p:blipFill>
          <p:spPr>
            <a:xfrm>
              <a:off x="4724399" y="1620011"/>
              <a:ext cx="2907792" cy="1828800"/>
            </a:xfrm>
            <a:prstGeom prst="rect">
              <a:avLst/>
            </a:prstGeom>
          </p:spPr>
        </p:pic>
        <p:sp>
          <p:nvSpPr>
            <p:cNvPr id="7" name="object 7"/>
            <p:cNvSpPr/>
            <p:nvPr/>
          </p:nvSpPr>
          <p:spPr>
            <a:xfrm>
              <a:off x="4705349" y="1600961"/>
              <a:ext cx="2946400" cy="1866900"/>
            </a:xfrm>
            <a:custGeom>
              <a:avLst/>
              <a:gdLst/>
              <a:ahLst/>
              <a:cxnLst/>
              <a:rect l="l" t="t" r="r" b="b"/>
              <a:pathLst>
                <a:path w="2946400" h="1866900">
                  <a:moveTo>
                    <a:pt x="0" y="1866900"/>
                  </a:moveTo>
                  <a:lnTo>
                    <a:pt x="2945892" y="1866900"/>
                  </a:lnTo>
                  <a:lnTo>
                    <a:pt x="2945892" y="0"/>
                  </a:lnTo>
                  <a:lnTo>
                    <a:pt x="0" y="0"/>
                  </a:lnTo>
                  <a:lnTo>
                    <a:pt x="0" y="1866900"/>
                  </a:lnTo>
                  <a:close/>
                </a:path>
              </a:pathLst>
            </a:custGeom>
            <a:ln w="38100">
              <a:solidFill>
                <a:srgbClr val="000000"/>
              </a:solidFill>
            </a:ln>
          </p:spPr>
          <p:txBody>
            <a:bodyPr wrap="square" lIns="0" tIns="0" rIns="0" bIns="0" rtlCol="0"/>
            <a:lstStyle/>
            <a:p>
              <a:endParaRPr sz="1227"/>
            </a:p>
          </p:txBody>
        </p:sp>
      </p:grpSp>
    </p:spTree>
    <p:extLst>
      <p:ext uri="{BB962C8B-B14F-4D97-AF65-F5344CB8AC3E}">
        <p14:creationId xmlns:p14="http://schemas.microsoft.com/office/powerpoint/2010/main" val="1444687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93107" y="186084"/>
            <a:ext cx="4650364" cy="776903"/>
          </a:xfrm>
          <a:prstGeom prst="rect">
            <a:avLst/>
          </a:prstGeom>
        </p:spPr>
        <p:txBody>
          <a:bodyPr spcFirstLastPara="1" vert="horz" wrap="square" lIns="0" tIns="8659" rIns="0" bIns="0" rtlCol="0" anchor="t" anchorCtr="0">
            <a:spAutoFit/>
          </a:bodyPr>
          <a:lstStyle/>
          <a:p>
            <a:pPr marL="1317878" marR="3464" indent="-1309653">
              <a:spcBef>
                <a:spcPts val="68"/>
              </a:spcBef>
            </a:pPr>
            <a:r>
              <a:rPr sz="2454" b="1" spc="-55" dirty="0">
                <a:solidFill>
                  <a:srgbClr val="214043"/>
                </a:solidFill>
              </a:rPr>
              <a:t>Name</a:t>
            </a:r>
            <a:r>
              <a:rPr sz="2454" b="1" spc="-133" dirty="0">
                <a:solidFill>
                  <a:srgbClr val="214043"/>
                </a:solidFill>
              </a:rPr>
              <a:t> </a:t>
            </a:r>
            <a:r>
              <a:rPr sz="2454" b="1" spc="-44" dirty="0">
                <a:solidFill>
                  <a:srgbClr val="214043"/>
                </a:solidFill>
              </a:rPr>
              <a:t>and</a:t>
            </a:r>
            <a:r>
              <a:rPr sz="2454" b="1" spc="-130" dirty="0">
                <a:solidFill>
                  <a:srgbClr val="214043"/>
                </a:solidFill>
              </a:rPr>
              <a:t> </a:t>
            </a:r>
            <a:r>
              <a:rPr sz="2454" b="1" spc="-61" dirty="0">
                <a:solidFill>
                  <a:srgbClr val="214043"/>
                </a:solidFill>
              </a:rPr>
              <a:t>Gender</a:t>
            </a:r>
            <a:r>
              <a:rPr sz="2454" b="1" spc="-136" dirty="0">
                <a:solidFill>
                  <a:srgbClr val="214043"/>
                </a:solidFill>
              </a:rPr>
              <a:t> </a:t>
            </a:r>
            <a:r>
              <a:rPr sz="2454" b="1" spc="-68" dirty="0">
                <a:solidFill>
                  <a:srgbClr val="214043"/>
                </a:solidFill>
              </a:rPr>
              <a:t>Marker</a:t>
            </a:r>
            <a:r>
              <a:rPr sz="2454" b="1" spc="-143" dirty="0">
                <a:solidFill>
                  <a:srgbClr val="214043"/>
                </a:solidFill>
              </a:rPr>
              <a:t> </a:t>
            </a:r>
            <a:r>
              <a:rPr sz="2454" b="1" spc="-58" dirty="0">
                <a:solidFill>
                  <a:srgbClr val="214043"/>
                </a:solidFill>
              </a:rPr>
              <a:t>Change: Basic</a:t>
            </a:r>
            <a:r>
              <a:rPr sz="2454" b="1" spc="-133" dirty="0">
                <a:solidFill>
                  <a:srgbClr val="214043"/>
                </a:solidFill>
              </a:rPr>
              <a:t> </a:t>
            </a:r>
            <a:r>
              <a:rPr sz="2454" b="1" spc="-7" dirty="0">
                <a:solidFill>
                  <a:srgbClr val="214043"/>
                </a:solidFill>
              </a:rPr>
              <a:t>Overview</a:t>
            </a:r>
            <a:endParaRPr sz="2454"/>
          </a:p>
        </p:txBody>
      </p:sp>
      <p:sp>
        <p:nvSpPr>
          <p:cNvPr id="3" name="object 3"/>
          <p:cNvSpPr txBox="1"/>
          <p:nvPr/>
        </p:nvSpPr>
        <p:spPr>
          <a:xfrm>
            <a:off x="3422073" y="1060253"/>
            <a:ext cx="5338330" cy="3455387"/>
          </a:xfrm>
          <a:prstGeom prst="rect">
            <a:avLst/>
          </a:prstGeom>
        </p:spPr>
        <p:txBody>
          <a:bodyPr vert="horz" wrap="square" lIns="0" tIns="30307" rIns="0" bIns="0" rtlCol="0">
            <a:spAutoFit/>
          </a:bodyPr>
          <a:lstStyle/>
          <a:p>
            <a:pPr marL="164518" indent="-155859">
              <a:spcBef>
                <a:spcPts val="239"/>
              </a:spcBef>
              <a:buClr>
                <a:srgbClr val="FF66FF"/>
              </a:buClr>
              <a:buFont typeface="Arial"/>
              <a:buChar char="•"/>
              <a:tabLst>
                <a:tab pos="164085" algn="l"/>
                <a:tab pos="164518" algn="l"/>
              </a:tabLst>
            </a:pPr>
            <a:r>
              <a:rPr sz="1364" b="1" u="sng" dirty="0">
                <a:solidFill>
                  <a:srgbClr val="B300B3"/>
                </a:solidFill>
                <a:uFill>
                  <a:solidFill>
                    <a:srgbClr val="B300B3"/>
                  </a:solidFill>
                </a:uFill>
                <a:latin typeface="Calibri"/>
                <a:cs typeface="Calibri"/>
              </a:rPr>
              <a:t>Legal</a:t>
            </a:r>
            <a:r>
              <a:rPr sz="1364" b="1" u="sng" spc="-24" dirty="0">
                <a:solidFill>
                  <a:srgbClr val="B300B3"/>
                </a:solidFill>
                <a:uFill>
                  <a:solidFill>
                    <a:srgbClr val="B300B3"/>
                  </a:solidFill>
                </a:uFill>
                <a:latin typeface="Calibri"/>
                <a:cs typeface="Calibri"/>
              </a:rPr>
              <a:t> </a:t>
            </a:r>
            <a:r>
              <a:rPr sz="1364" b="1" u="sng" dirty="0">
                <a:solidFill>
                  <a:srgbClr val="B300B3"/>
                </a:solidFill>
                <a:uFill>
                  <a:solidFill>
                    <a:srgbClr val="B300B3"/>
                  </a:solidFill>
                </a:uFill>
                <a:latin typeface="Calibri"/>
                <a:cs typeface="Calibri"/>
              </a:rPr>
              <a:t>court</a:t>
            </a:r>
            <a:r>
              <a:rPr sz="1364" b="1" u="sng" spc="-37" dirty="0">
                <a:solidFill>
                  <a:srgbClr val="B300B3"/>
                </a:solidFill>
                <a:uFill>
                  <a:solidFill>
                    <a:srgbClr val="B300B3"/>
                  </a:solidFill>
                </a:uFill>
                <a:latin typeface="Calibri"/>
                <a:cs typeface="Calibri"/>
              </a:rPr>
              <a:t> </a:t>
            </a:r>
            <a:r>
              <a:rPr sz="1364" b="1" u="sng" dirty="0">
                <a:solidFill>
                  <a:srgbClr val="B300B3"/>
                </a:solidFill>
                <a:uFill>
                  <a:solidFill>
                    <a:srgbClr val="B300B3"/>
                  </a:solidFill>
                </a:uFill>
                <a:latin typeface="Calibri"/>
                <a:cs typeface="Calibri"/>
              </a:rPr>
              <a:t>order</a:t>
            </a:r>
            <a:r>
              <a:rPr sz="1364" b="1" u="sng" spc="-17" dirty="0">
                <a:solidFill>
                  <a:srgbClr val="B300B3"/>
                </a:solidFill>
                <a:uFill>
                  <a:solidFill>
                    <a:srgbClr val="B300B3"/>
                  </a:solidFill>
                </a:uFill>
                <a:latin typeface="Calibri"/>
                <a:cs typeface="Calibri"/>
              </a:rPr>
              <a:t> </a:t>
            </a:r>
            <a:r>
              <a:rPr sz="1364" b="1" u="sng" dirty="0">
                <a:solidFill>
                  <a:srgbClr val="B300B3"/>
                </a:solidFill>
                <a:uFill>
                  <a:solidFill>
                    <a:srgbClr val="B300B3"/>
                  </a:solidFill>
                </a:uFill>
                <a:latin typeface="Calibri"/>
                <a:cs typeface="Calibri"/>
              </a:rPr>
              <a:t>for</a:t>
            </a:r>
            <a:r>
              <a:rPr sz="1364" b="1" u="sng" spc="-17" dirty="0">
                <a:solidFill>
                  <a:srgbClr val="B300B3"/>
                </a:solidFill>
                <a:uFill>
                  <a:solidFill>
                    <a:srgbClr val="B300B3"/>
                  </a:solidFill>
                </a:uFill>
                <a:latin typeface="Calibri"/>
                <a:cs typeface="Calibri"/>
              </a:rPr>
              <a:t> </a:t>
            </a:r>
            <a:r>
              <a:rPr sz="1364" b="1" u="sng" dirty="0">
                <a:solidFill>
                  <a:srgbClr val="B300B3"/>
                </a:solidFill>
                <a:uFill>
                  <a:solidFill>
                    <a:srgbClr val="B300B3"/>
                  </a:solidFill>
                </a:uFill>
                <a:latin typeface="Calibri"/>
                <a:cs typeface="Calibri"/>
              </a:rPr>
              <a:t>name</a:t>
            </a:r>
            <a:r>
              <a:rPr sz="1364" b="1" u="sng" spc="-14" dirty="0">
                <a:solidFill>
                  <a:srgbClr val="B300B3"/>
                </a:solidFill>
                <a:uFill>
                  <a:solidFill>
                    <a:srgbClr val="B300B3"/>
                  </a:solidFill>
                </a:uFill>
                <a:latin typeface="Calibri"/>
                <a:cs typeface="Calibri"/>
              </a:rPr>
              <a:t> </a:t>
            </a:r>
            <a:r>
              <a:rPr sz="1364" b="1" u="sng" spc="-7" dirty="0">
                <a:solidFill>
                  <a:srgbClr val="B300B3"/>
                </a:solidFill>
                <a:uFill>
                  <a:solidFill>
                    <a:srgbClr val="B300B3"/>
                  </a:solidFill>
                </a:uFill>
                <a:latin typeface="Calibri"/>
                <a:cs typeface="Calibri"/>
              </a:rPr>
              <a:t>change</a:t>
            </a:r>
            <a:r>
              <a:rPr sz="1364" spc="-7" dirty="0">
                <a:latin typeface="Calibri"/>
                <a:cs typeface="Calibri"/>
              </a:rPr>
              <a:t>:</a:t>
            </a:r>
            <a:endParaRPr sz="1364">
              <a:latin typeface="Calibri"/>
              <a:cs typeface="Calibri"/>
            </a:endParaRPr>
          </a:p>
          <a:p>
            <a:pPr marL="367136" lvl="1" indent="-156292">
              <a:spcBef>
                <a:spcPts val="160"/>
              </a:spcBef>
              <a:buClr>
                <a:srgbClr val="B100B1"/>
              </a:buClr>
              <a:buFont typeface="Arial"/>
              <a:buChar char="•"/>
              <a:tabLst>
                <a:tab pos="367136" algn="l"/>
                <a:tab pos="367569" algn="l"/>
              </a:tabLst>
            </a:pPr>
            <a:r>
              <a:rPr sz="1295" dirty="0">
                <a:latin typeface="Calibri"/>
                <a:cs typeface="Calibri"/>
              </a:rPr>
              <a:t>Fill</a:t>
            </a:r>
            <a:r>
              <a:rPr sz="1295" spc="-41" dirty="0">
                <a:latin typeface="Calibri"/>
                <a:cs typeface="Calibri"/>
              </a:rPr>
              <a:t> </a:t>
            </a:r>
            <a:r>
              <a:rPr sz="1295" dirty="0">
                <a:latin typeface="Calibri"/>
                <a:cs typeface="Calibri"/>
              </a:rPr>
              <a:t>out</a:t>
            </a:r>
            <a:r>
              <a:rPr sz="1295" spc="-44" dirty="0">
                <a:latin typeface="Calibri"/>
                <a:cs typeface="Calibri"/>
              </a:rPr>
              <a:t> </a:t>
            </a:r>
            <a:r>
              <a:rPr sz="1295" dirty="0">
                <a:latin typeface="Calibri"/>
                <a:cs typeface="Calibri"/>
              </a:rPr>
              <a:t>petition,</a:t>
            </a:r>
            <a:r>
              <a:rPr sz="1295" spc="-37" dirty="0">
                <a:latin typeface="Calibri"/>
                <a:cs typeface="Calibri"/>
              </a:rPr>
              <a:t> </a:t>
            </a:r>
            <a:r>
              <a:rPr sz="1295" spc="-7" dirty="0">
                <a:latin typeface="Calibri"/>
                <a:cs typeface="Calibri"/>
              </a:rPr>
              <a:t>accompanying</a:t>
            </a:r>
            <a:r>
              <a:rPr sz="1295" spc="-31" dirty="0">
                <a:latin typeface="Calibri"/>
                <a:cs typeface="Calibri"/>
              </a:rPr>
              <a:t> </a:t>
            </a:r>
            <a:r>
              <a:rPr sz="1295" spc="-7" dirty="0">
                <a:latin typeface="Calibri"/>
                <a:cs typeface="Calibri"/>
              </a:rPr>
              <a:t>forms,</a:t>
            </a:r>
            <a:r>
              <a:rPr sz="1295" spc="-55" dirty="0">
                <a:latin typeface="Calibri"/>
                <a:cs typeface="Calibri"/>
              </a:rPr>
              <a:t> </a:t>
            </a:r>
            <a:r>
              <a:rPr sz="1295" dirty="0">
                <a:latin typeface="Calibri"/>
                <a:cs typeface="Calibri"/>
              </a:rPr>
              <a:t>have</a:t>
            </a:r>
            <a:r>
              <a:rPr sz="1295" spc="-27" dirty="0">
                <a:latin typeface="Calibri"/>
                <a:cs typeface="Calibri"/>
              </a:rPr>
              <a:t> </a:t>
            </a:r>
            <a:r>
              <a:rPr sz="1295" spc="-7" dirty="0">
                <a:latin typeface="Calibri"/>
                <a:cs typeface="Calibri"/>
              </a:rPr>
              <a:t>notarized,</a:t>
            </a:r>
            <a:r>
              <a:rPr sz="1295" spc="-24" dirty="0">
                <a:latin typeface="Calibri"/>
                <a:cs typeface="Calibri"/>
              </a:rPr>
              <a:t> </a:t>
            </a:r>
            <a:r>
              <a:rPr sz="1295" spc="-14" dirty="0">
                <a:latin typeface="Calibri"/>
                <a:cs typeface="Calibri"/>
              </a:rPr>
              <a:t>file</a:t>
            </a:r>
            <a:endParaRPr sz="1295">
              <a:latin typeface="Calibri"/>
              <a:cs typeface="Calibri"/>
            </a:endParaRPr>
          </a:p>
          <a:p>
            <a:pPr marL="367136" lvl="1" indent="-156292">
              <a:spcBef>
                <a:spcPts val="153"/>
              </a:spcBef>
              <a:buClr>
                <a:srgbClr val="B100B1"/>
              </a:buClr>
              <a:buFont typeface="Arial"/>
              <a:buChar char="•"/>
              <a:tabLst>
                <a:tab pos="367136" algn="l"/>
                <a:tab pos="367569" algn="l"/>
              </a:tabLst>
            </a:pPr>
            <a:r>
              <a:rPr sz="1295" dirty="0">
                <a:latin typeface="Calibri"/>
                <a:cs typeface="Calibri"/>
              </a:rPr>
              <a:t>Pay</a:t>
            </a:r>
            <a:r>
              <a:rPr sz="1295" spc="-44" dirty="0">
                <a:latin typeface="Calibri"/>
                <a:cs typeface="Calibri"/>
              </a:rPr>
              <a:t> </a:t>
            </a:r>
            <a:r>
              <a:rPr sz="1295" dirty="0">
                <a:latin typeface="Calibri"/>
                <a:cs typeface="Calibri"/>
              </a:rPr>
              <a:t>$400</a:t>
            </a:r>
            <a:r>
              <a:rPr sz="1295" spc="-41" dirty="0">
                <a:latin typeface="Calibri"/>
                <a:cs typeface="Calibri"/>
              </a:rPr>
              <a:t> </a:t>
            </a:r>
            <a:r>
              <a:rPr sz="1295" dirty="0">
                <a:latin typeface="Calibri"/>
                <a:cs typeface="Calibri"/>
              </a:rPr>
              <a:t>filing</a:t>
            </a:r>
            <a:r>
              <a:rPr sz="1295" spc="-24" dirty="0">
                <a:latin typeface="Calibri"/>
                <a:cs typeface="Calibri"/>
              </a:rPr>
              <a:t> </a:t>
            </a:r>
            <a:r>
              <a:rPr sz="1295" dirty="0">
                <a:latin typeface="Calibri"/>
                <a:cs typeface="Calibri"/>
              </a:rPr>
              <a:t>fee</a:t>
            </a:r>
            <a:r>
              <a:rPr sz="1295" spc="-44" dirty="0">
                <a:latin typeface="Calibri"/>
                <a:cs typeface="Calibri"/>
              </a:rPr>
              <a:t> </a:t>
            </a:r>
            <a:r>
              <a:rPr sz="1295" dirty="0">
                <a:latin typeface="Calibri"/>
                <a:cs typeface="Calibri"/>
              </a:rPr>
              <a:t>(or</a:t>
            </a:r>
            <a:r>
              <a:rPr sz="1295" spc="-44" dirty="0">
                <a:latin typeface="Calibri"/>
                <a:cs typeface="Calibri"/>
              </a:rPr>
              <a:t> </a:t>
            </a:r>
            <a:r>
              <a:rPr sz="1295" spc="-7" dirty="0">
                <a:latin typeface="Calibri"/>
                <a:cs typeface="Calibri"/>
              </a:rPr>
              <a:t>request</a:t>
            </a:r>
            <a:r>
              <a:rPr sz="1295" spc="-44" dirty="0">
                <a:latin typeface="Calibri"/>
                <a:cs typeface="Calibri"/>
              </a:rPr>
              <a:t> </a:t>
            </a:r>
            <a:r>
              <a:rPr sz="1295" dirty="0">
                <a:latin typeface="Calibri"/>
                <a:cs typeface="Calibri"/>
              </a:rPr>
              <a:t>filing</a:t>
            </a:r>
            <a:r>
              <a:rPr sz="1295" spc="-24" dirty="0">
                <a:latin typeface="Calibri"/>
                <a:cs typeface="Calibri"/>
              </a:rPr>
              <a:t> </a:t>
            </a:r>
            <a:r>
              <a:rPr sz="1295" dirty="0">
                <a:latin typeface="Calibri"/>
                <a:cs typeface="Calibri"/>
              </a:rPr>
              <a:t>fee</a:t>
            </a:r>
            <a:r>
              <a:rPr sz="1295" spc="-44" dirty="0">
                <a:latin typeface="Calibri"/>
                <a:cs typeface="Calibri"/>
              </a:rPr>
              <a:t> </a:t>
            </a:r>
            <a:r>
              <a:rPr sz="1295" spc="-7" dirty="0">
                <a:latin typeface="Calibri"/>
                <a:cs typeface="Calibri"/>
              </a:rPr>
              <a:t>waiver)</a:t>
            </a:r>
            <a:endParaRPr sz="1295">
              <a:latin typeface="Calibri"/>
              <a:cs typeface="Calibri"/>
            </a:endParaRPr>
          </a:p>
          <a:p>
            <a:pPr marL="367136" lvl="1" indent="-156292">
              <a:spcBef>
                <a:spcPts val="156"/>
              </a:spcBef>
              <a:buClr>
                <a:srgbClr val="B100B1"/>
              </a:buClr>
              <a:buFont typeface="Arial"/>
              <a:buChar char="•"/>
              <a:tabLst>
                <a:tab pos="367136" algn="l"/>
                <a:tab pos="367569" algn="l"/>
              </a:tabLst>
            </a:pPr>
            <a:r>
              <a:rPr sz="1295" dirty="0">
                <a:latin typeface="Calibri"/>
                <a:cs typeface="Calibri"/>
              </a:rPr>
              <a:t>Get</a:t>
            </a:r>
            <a:r>
              <a:rPr sz="1295" spc="-34" dirty="0">
                <a:latin typeface="Calibri"/>
                <a:cs typeface="Calibri"/>
              </a:rPr>
              <a:t> </a:t>
            </a:r>
            <a:r>
              <a:rPr sz="1295" spc="-7" dirty="0">
                <a:latin typeface="Calibri"/>
                <a:cs typeface="Calibri"/>
              </a:rPr>
              <a:t>fingerprinted</a:t>
            </a:r>
            <a:r>
              <a:rPr sz="1295" spc="-3" dirty="0">
                <a:latin typeface="Calibri"/>
                <a:cs typeface="Calibri"/>
              </a:rPr>
              <a:t> </a:t>
            </a:r>
            <a:r>
              <a:rPr sz="1295" dirty="0">
                <a:latin typeface="Calibri"/>
                <a:cs typeface="Calibri"/>
              </a:rPr>
              <a:t>for</a:t>
            </a:r>
            <a:r>
              <a:rPr sz="1295" spc="-37" dirty="0">
                <a:latin typeface="Calibri"/>
                <a:cs typeface="Calibri"/>
              </a:rPr>
              <a:t> </a:t>
            </a:r>
            <a:r>
              <a:rPr sz="1295" spc="-7" dirty="0">
                <a:latin typeface="Calibri"/>
                <a:cs typeface="Calibri"/>
              </a:rPr>
              <a:t>background</a:t>
            </a:r>
            <a:r>
              <a:rPr sz="1295" spc="-10" dirty="0">
                <a:latin typeface="Calibri"/>
                <a:cs typeface="Calibri"/>
              </a:rPr>
              <a:t> </a:t>
            </a:r>
            <a:r>
              <a:rPr sz="1295" dirty="0">
                <a:latin typeface="Calibri"/>
                <a:cs typeface="Calibri"/>
              </a:rPr>
              <a:t>check</a:t>
            </a:r>
            <a:r>
              <a:rPr sz="1295" spc="-31" dirty="0">
                <a:latin typeface="Calibri"/>
                <a:cs typeface="Calibri"/>
              </a:rPr>
              <a:t> </a:t>
            </a:r>
            <a:r>
              <a:rPr sz="1295" dirty="0">
                <a:latin typeface="Calibri"/>
                <a:cs typeface="Calibri"/>
              </a:rPr>
              <a:t>(~</a:t>
            </a:r>
            <a:r>
              <a:rPr sz="1295" spc="-34" dirty="0">
                <a:latin typeface="Calibri"/>
                <a:cs typeface="Calibri"/>
              </a:rPr>
              <a:t> </a:t>
            </a:r>
            <a:r>
              <a:rPr sz="1295" spc="-7" dirty="0">
                <a:latin typeface="Calibri"/>
                <a:cs typeface="Calibri"/>
              </a:rPr>
              <a:t>$36-</a:t>
            </a:r>
            <a:r>
              <a:rPr sz="1295" dirty="0">
                <a:latin typeface="Calibri"/>
                <a:cs typeface="Calibri"/>
              </a:rPr>
              <a:t>$56</a:t>
            </a:r>
            <a:r>
              <a:rPr sz="1295" spc="-17" dirty="0">
                <a:latin typeface="Calibri"/>
                <a:cs typeface="Calibri"/>
              </a:rPr>
              <a:t> </a:t>
            </a:r>
            <a:r>
              <a:rPr sz="1295" spc="-14" dirty="0">
                <a:latin typeface="Calibri"/>
                <a:cs typeface="Calibri"/>
              </a:rPr>
              <a:t>fee)</a:t>
            </a:r>
            <a:endParaRPr sz="1295">
              <a:latin typeface="Calibri"/>
              <a:cs typeface="Calibri"/>
            </a:endParaRPr>
          </a:p>
          <a:p>
            <a:pPr marL="367136" lvl="1" indent="-156292">
              <a:spcBef>
                <a:spcPts val="156"/>
              </a:spcBef>
              <a:buClr>
                <a:srgbClr val="B100B1"/>
              </a:buClr>
              <a:buFont typeface="Arial"/>
              <a:buChar char="•"/>
              <a:tabLst>
                <a:tab pos="367136" algn="l"/>
                <a:tab pos="367569" algn="l"/>
              </a:tabLst>
            </a:pPr>
            <a:r>
              <a:rPr sz="1295" spc="-7" dirty="0">
                <a:latin typeface="Calibri"/>
                <a:cs typeface="Calibri"/>
              </a:rPr>
              <a:t>Request</a:t>
            </a:r>
            <a:r>
              <a:rPr sz="1295" spc="-34" dirty="0">
                <a:latin typeface="Calibri"/>
                <a:cs typeface="Calibri"/>
              </a:rPr>
              <a:t> </a:t>
            </a:r>
            <a:r>
              <a:rPr sz="1295" dirty="0">
                <a:latin typeface="Calibri"/>
                <a:cs typeface="Calibri"/>
              </a:rPr>
              <a:t>hearing</a:t>
            </a:r>
            <a:r>
              <a:rPr sz="1295" spc="-27" dirty="0">
                <a:latin typeface="Calibri"/>
                <a:cs typeface="Calibri"/>
              </a:rPr>
              <a:t> </a:t>
            </a:r>
            <a:r>
              <a:rPr sz="1295" dirty="0">
                <a:latin typeface="Calibri"/>
                <a:cs typeface="Calibri"/>
              </a:rPr>
              <a:t>from</a:t>
            </a:r>
            <a:r>
              <a:rPr sz="1295" spc="-44" dirty="0">
                <a:latin typeface="Calibri"/>
                <a:cs typeface="Calibri"/>
              </a:rPr>
              <a:t> </a:t>
            </a:r>
            <a:r>
              <a:rPr sz="1295" dirty="0">
                <a:latin typeface="Calibri"/>
                <a:cs typeface="Calibri"/>
              </a:rPr>
              <a:t>clerk</a:t>
            </a:r>
            <a:r>
              <a:rPr sz="1295" spc="-34" dirty="0">
                <a:latin typeface="Calibri"/>
                <a:cs typeface="Calibri"/>
              </a:rPr>
              <a:t> </a:t>
            </a:r>
            <a:r>
              <a:rPr sz="1295" dirty="0">
                <a:latin typeface="Calibri"/>
                <a:cs typeface="Calibri"/>
              </a:rPr>
              <a:t>of</a:t>
            </a:r>
            <a:r>
              <a:rPr sz="1295" spc="-41" dirty="0">
                <a:latin typeface="Calibri"/>
                <a:cs typeface="Calibri"/>
              </a:rPr>
              <a:t> </a:t>
            </a:r>
            <a:r>
              <a:rPr sz="1295" spc="-7" dirty="0">
                <a:latin typeface="Calibri"/>
                <a:cs typeface="Calibri"/>
              </a:rPr>
              <a:t>court</a:t>
            </a:r>
            <a:endParaRPr sz="1295">
              <a:latin typeface="Calibri"/>
              <a:cs typeface="Calibri"/>
            </a:endParaRPr>
          </a:p>
          <a:p>
            <a:pPr marL="367136" lvl="1" indent="-156292">
              <a:spcBef>
                <a:spcPts val="153"/>
              </a:spcBef>
              <a:buClr>
                <a:srgbClr val="B100B1"/>
              </a:buClr>
              <a:buFont typeface="Arial"/>
              <a:buChar char="•"/>
              <a:tabLst>
                <a:tab pos="367136" algn="l"/>
                <a:tab pos="367569" algn="l"/>
              </a:tabLst>
            </a:pPr>
            <a:r>
              <a:rPr sz="1295" dirty="0">
                <a:latin typeface="Calibri"/>
                <a:cs typeface="Calibri"/>
              </a:rPr>
              <a:t>Appear</a:t>
            </a:r>
            <a:r>
              <a:rPr sz="1295" spc="-34" dirty="0">
                <a:latin typeface="Calibri"/>
                <a:cs typeface="Calibri"/>
              </a:rPr>
              <a:t> </a:t>
            </a:r>
            <a:r>
              <a:rPr sz="1295" spc="-7" dirty="0">
                <a:latin typeface="Calibri"/>
                <a:cs typeface="Calibri"/>
              </a:rPr>
              <a:t>before</a:t>
            </a:r>
            <a:r>
              <a:rPr sz="1295" spc="-37" dirty="0">
                <a:latin typeface="Calibri"/>
                <a:cs typeface="Calibri"/>
              </a:rPr>
              <a:t> </a:t>
            </a:r>
            <a:r>
              <a:rPr sz="1295" dirty="0">
                <a:latin typeface="Calibri"/>
                <a:cs typeface="Calibri"/>
              </a:rPr>
              <a:t>a</a:t>
            </a:r>
            <a:r>
              <a:rPr sz="1295" spc="-41" dirty="0">
                <a:latin typeface="Calibri"/>
                <a:cs typeface="Calibri"/>
              </a:rPr>
              <a:t> </a:t>
            </a:r>
            <a:r>
              <a:rPr sz="1295" dirty="0">
                <a:latin typeface="Calibri"/>
                <a:cs typeface="Calibri"/>
              </a:rPr>
              <a:t>judge</a:t>
            </a:r>
            <a:r>
              <a:rPr sz="1295" spc="-27" dirty="0">
                <a:latin typeface="Calibri"/>
                <a:cs typeface="Calibri"/>
              </a:rPr>
              <a:t> </a:t>
            </a:r>
            <a:r>
              <a:rPr sz="1295" dirty="0">
                <a:latin typeface="Calibri"/>
                <a:cs typeface="Calibri"/>
              </a:rPr>
              <a:t>in</a:t>
            </a:r>
            <a:r>
              <a:rPr sz="1295" spc="-41" dirty="0">
                <a:latin typeface="Calibri"/>
                <a:cs typeface="Calibri"/>
              </a:rPr>
              <a:t> </a:t>
            </a:r>
            <a:r>
              <a:rPr sz="1295" dirty="0">
                <a:latin typeface="Calibri"/>
                <a:cs typeface="Calibri"/>
              </a:rPr>
              <a:t>a</a:t>
            </a:r>
            <a:r>
              <a:rPr sz="1295" spc="-41" dirty="0">
                <a:latin typeface="Calibri"/>
                <a:cs typeface="Calibri"/>
              </a:rPr>
              <a:t> </a:t>
            </a:r>
            <a:r>
              <a:rPr sz="1295" dirty="0">
                <a:latin typeface="Calibri"/>
                <a:cs typeface="Calibri"/>
              </a:rPr>
              <a:t>court</a:t>
            </a:r>
            <a:r>
              <a:rPr sz="1295" spc="-41" dirty="0">
                <a:latin typeface="Calibri"/>
                <a:cs typeface="Calibri"/>
              </a:rPr>
              <a:t> </a:t>
            </a:r>
            <a:r>
              <a:rPr sz="1295" dirty="0">
                <a:latin typeface="Calibri"/>
                <a:cs typeface="Calibri"/>
              </a:rPr>
              <a:t>hearing</a:t>
            </a:r>
            <a:r>
              <a:rPr sz="1295" spc="-31" dirty="0">
                <a:latin typeface="Calibri"/>
                <a:cs typeface="Calibri"/>
              </a:rPr>
              <a:t> </a:t>
            </a:r>
            <a:r>
              <a:rPr sz="1295" dirty="0">
                <a:latin typeface="Calibri"/>
                <a:cs typeface="Calibri"/>
              </a:rPr>
              <a:t>(most</a:t>
            </a:r>
            <a:r>
              <a:rPr sz="1295" spc="-41" dirty="0">
                <a:latin typeface="Calibri"/>
                <a:cs typeface="Calibri"/>
              </a:rPr>
              <a:t> </a:t>
            </a:r>
            <a:r>
              <a:rPr sz="1295" dirty="0">
                <a:latin typeface="Calibri"/>
                <a:cs typeface="Calibri"/>
              </a:rPr>
              <a:t>on</a:t>
            </a:r>
            <a:r>
              <a:rPr sz="1295" spc="-41" dirty="0">
                <a:latin typeface="Calibri"/>
                <a:cs typeface="Calibri"/>
              </a:rPr>
              <a:t> </a:t>
            </a:r>
            <a:r>
              <a:rPr sz="1295" dirty="0">
                <a:latin typeface="Calibri"/>
                <a:cs typeface="Calibri"/>
              </a:rPr>
              <a:t>zoom</a:t>
            </a:r>
            <a:r>
              <a:rPr sz="1295" spc="-41" dirty="0">
                <a:latin typeface="Calibri"/>
                <a:cs typeface="Calibri"/>
              </a:rPr>
              <a:t> </a:t>
            </a:r>
            <a:r>
              <a:rPr sz="1295" spc="-14" dirty="0">
                <a:latin typeface="Calibri"/>
                <a:cs typeface="Calibri"/>
              </a:rPr>
              <a:t>now)</a:t>
            </a:r>
            <a:endParaRPr sz="1295">
              <a:latin typeface="Calibri"/>
              <a:cs typeface="Calibri"/>
            </a:endParaRPr>
          </a:p>
          <a:p>
            <a:pPr marL="367136" marR="177940" lvl="1" indent="-155859">
              <a:lnSpc>
                <a:spcPts val="1398"/>
              </a:lnSpc>
              <a:spcBef>
                <a:spcPts val="334"/>
              </a:spcBef>
              <a:buClr>
                <a:srgbClr val="B100B1"/>
              </a:buClr>
              <a:buFont typeface="Arial"/>
              <a:buChar char="•"/>
              <a:tabLst>
                <a:tab pos="367136" algn="l"/>
                <a:tab pos="367569" algn="l"/>
              </a:tabLst>
            </a:pPr>
            <a:r>
              <a:rPr sz="1295" i="1" dirty="0">
                <a:latin typeface="Calibri"/>
                <a:cs typeface="Calibri"/>
              </a:rPr>
              <a:t>This</a:t>
            </a:r>
            <a:r>
              <a:rPr sz="1295" i="1" spc="-41" dirty="0">
                <a:latin typeface="Calibri"/>
                <a:cs typeface="Calibri"/>
              </a:rPr>
              <a:t> </a:t>
            </a:r>
            <a:r>
              <a:rPr sz="1295" i="1" dirty="0">
                <a:latin typeface="Calibri"/>
                <a:cs typeface="Calibri"/>
              </a:rPr>
              <a:t>does</a:t>
            </a:r>
            <a:r>
              <a:rPr sz="1295" i="1" spc="-41" dirty="0">
                <a:latin typeface="Calibri"/>
                <a:cs typeface="Calibri"/>
              </a:rPr>
              <a:t> </a:t>
            </a:r>
            <a:r>
              <a:rPr sz="1295" i="1" dirty="0">
                <a:latin typeface="Calibri"/>
                <a:cs typeface="Calibri"/>
              </a:rPr>
              <a:t>not</a:t>
            </a:r>
            <a:r>
              <a:rPr sz="1295" i="1" spc="-48" dirty="0">
                <a:latin typeface="Calibri"/>
                <a:cs typeface="Calibri"/>
              </a:rPr>
              <a:t> </a:t>
            </a:r>
            <a:r>
              <a:rPr sz="1295" i="1" spc="-7" dirty="0">
                <a:latin typeface="Calibri"/>
                <a:cs typeface="Calibri"/>
              </a:rPr>
              <a:t>automatically</a:t>
            </a:r>
            <a:r>
              <a:rPr sz="1295" i="1" spc="-27" dirty="0">
                <a:latin typeface="Calibri"/>
                <a:cs typeface="Calibri"/>
              </a:rPr>
              <a:t> </a:t>
            </a:r>
            <a:r>
              <a:rPr sz="1295" i="1" dirty="0">
                <a:latin typeface="Calibri"/>
                <a:cs typeface="Calibri"/>
              </a:rPr>
              <a:t>update</a:t>
            </a:r>
            <a:r>
              <a:rPr sz="1295" i="1" spc="-31" dirty="0">
                <a:latin typeface="Calibri"/>
                <a:cs typeface="Calibri"/>
              </a:rPr>
              <a:t> </a:t>
            </a:r>
            <a:r>
              <a:rPr sz="1295" i="1" dirty="0">
                <a:latin typeface="Calibri"/>
                <a:cs typeface="Calibri"/>
              </a:rPr>
              <a:t>legal</a:t>
            </a:r>
            <a:r>
              <a:rPr sz="1295" i="1" spc="-34" dirty="0">
                <a:latin typeface="Calibri"/>
                <a:cs typeface="Calibri"/>
              </a:rPr>
              <a:t> </a:t>
            </a:r>
            <a:r>
              <a:rPr sz="1295" i="1" dirty="0">
                <a:latin typeface="Calibri"/>
                <a:cs typeface="Calibri"/>
              </a:rPr>
              <a:t>name,</a:t>
            </a:r>
            <a:r>
              <a:rPr sz="1295" i="1" spc="-41" dirty="0">
                <a:latin typeface="Calibri"/>
                <a:cs typeface="Calibri"/>
              </a:rPr>
              <a:t> </a:t>
            </a:r>
            <a:r>
              <a:rPr sz="1295" i="1" dirty="0">
                <a:latin typeface="Calibri"/>
                <a:cs typeface="Calibri"/>
              </a:rPr>
              <a:t>must</a:t>
            </a:r>
            <a:r>
              <a:rPr sz="1295" i="1" spc="-37" dirty="0">
                <a:latin typeface="Calibri"/>
                <a:cs typeface="Calibri"/>
              </a:rPr>
              <a:t> </a:t>
            </a:r>
            <a:r>
              <a:rPr sz="1295" i="1" dirty="0">
                <a:latin typeface="Calibri"/>
                <a:cs typeface="Calibri"/>
              </a:rPr>
              <a:t>use</a:t>
            </a:r>
            <a:r>
              <a:rPr sz="1295" i="1" spc="-41" dirty="0">
                <a:latin typeface="Calibri"/>
                <a:cs typeface="Calibri"/>
              </a:rPr>
              <a:t> </a:t>
            </a:r>
            <a:r>
              <a:rPr sz="1295" i="1" dirty="0">
                <a:latin typeface="Calibri"/>
                <a:cs typeface="Calibri"/>
              </a:rPr>
              <a:t>court</a:t>
            </a:r>
            <a:r>
              <a:rPr sz="1295" i="1" spc="-51" dirty="0">
                <a:latin typeface="Calibri"/>
                <a:cs typeface="Calibri"/>
              </a:rPr>
              <a:t> </a:t>
            </a:r>
            <a:r>
              <a:rPr sz="1295" i="1" dirty="0">
                <a:latin typeface="Calibri"/>
                <a:cs typeface="Calibri"/>
              </a:rPr>
              <a:t>order</a:t>
            </a:r>
            <a:r>
              <a:rPr sz="1295" i="1" spc="-34" dirty="0">
                <a:latin typeface="Calibri"/>
                <a:cs typeface="Calibri"/>
              </a:rPr>
              <a:t> </a:t>
            </a:r>
            <a:r>
              <a:rPr sz="1295" i="1" spc="-17" dirty="0">
                <a:latin typeface="Calibri"/>
                <a:cs typeface="Calibri"/>
              </a:rPr>
              <a:t>for </a:t>
            </a:r>
            <a:r>
              <a:rPr sz="1295" i="1" dirty="0">
                <a:latin typeface="Calibri"/>
                <a:cs typeface="Calibri"/>
              </a:rPr>
              <a:t>name</a:t>
            </a:r>
            <a:r>
              <a:rPr sz="1295" i="1" spc="-44" dirty="0">
                <a:latin typeface="Calibri"/>
                <a:cs typeface="Calibri"/>
              </a:rPr>
              <a:t> </a:t>
            </a:r>
            <a:r>
              <a:rPr sz="1295" i="1" dirty="0">
                <a:latin typeface="Calibri"/>
                <a:cs typeface="Calibri"/>
              </a:rPr>
              <a:t>change</a:t>
            </a:r>
            <a:r>
              <a:rPr sz="1295" i="1" spc="-41" dirty="0">
                <a:latin typeface="Calibri"/>
                <a:cs typeface="Calibri"/>
              </a:rPr>
              <a:t> </a:t>
            </a:r>
            <a:r>
              <a:rPr sz="1295" i="1" dirty="0">
                <a:latin typeface="Calibri"/>
                <a:cs typeface="Calibri"/>
              </a:rPr>
              <a:t>to</a:t>
            </a:r>
            <a:r>
              <a:rPr sz="1295" i="1" spc="-48" dirty="0">
                <a:latin typeface="Calibri"/>
                <a:cs typeface="Calibri"/>
              </a:rPr>
              <a:t> </a:t>
            </a:r>
            <a:r>
              <a:rPr sz="1295" i="1" dirty="0">
                <a:latin typeface="Calibri"/>
                <a:cs typeface="Calibri"/>
              </a:rPr>
              <a:t>update</a:t>
            </a:r>
            <a:r>
              <a:rPr sz="1295" i="1" spc="-31" dirty="0">
                <a:latin typeface="Calibri"/>
                <a:cs typeface="Calibri"/>
              </a:rPr>
              <a:t> </a:t>
            </a:r>
            <a:r>
              <a:rPr sz="1295" i="1" dirty="0">
                <a:latin typeface="Calibri"/>
                <a:cs typeface="Calibri"/>
              </a:rPr>
              <a:t>each</a:t>
            </a:r>
            <a:r>
              <a:rPr sz="1295" i="1" spc="-48" dirty="0">
                <a:latin typeface="Calibri"/>
                <a:cs typeface="Calibri"/>
              </a:rPr>
              <a:t> </a:t>
            </a:r>
            <a:r>
              <a:rPr sz="1295" i="1" spc="-7" dirty="0">
                <a:latin typeface="Calibri"/>
                <a:cs typeface="Calibri"/>
              </a:rPr>
              <a:t>document</a:t>
            </a:r>
            <a:endParaRPr sz="1295">
              <a:latin typeface="Calibri"/>
              <a:cs typeface="Calibri"/>
            </a:endParaRPr>
          </a:p>
          <a:p>
            <a:pPr marL="164518" indent="-155859">
              <a:spcBef>
                <a:spcPts val="143"/>
              </a:spcBef>
              <a:buClr>
                <a:srgbClr val="FF66FF"/>
              </a:buClr>
              <a:buFont typeface="Arial"/>
              <a:buChar char="•"/>
              <a:tabLst>
                <a:tab pos="164085" algn="l"/>
                <a:tab pos="164518" algn="l"/>
              </a:tabLst>
            </a:pPr>
            <a:r>
              <a:rPr sz="1364" b="1" u="sng" dirty="0">
                <a:solidFill>
                  <a:srgbClr val="4D0099"/>
                </a:solidFill>
                <a:uFill>
                  <a:solidFill>
                    <a:srgbClr val="4D0099"/>
                  </a:solidFill>
                </a:uFill>
                <a:latin typeface="Calibri"/>
                <a:cs typeface="Calibri"/>
              </a:rPr>
              <a:t>Identification</a:t>
            </a:r>
            <a:r>
              <a:rPr sz="1364" b="1" u="sng" spc="-51" dirty="0">
                <a:solidFill>
                  <a:srgbClr val="4D0099"/>
                </a:solidFill>
                <a:uFill>
                  <a:solidFill>
                    <a:srgbClr val="4D0099"/>
                  </a:solidFill>
                </a:uFill>
                <a:latin typeface="Calibri"/>
                <a:cs typeface="Calibri"/>
              </a:rPr>
              <a:t> </a:t>
            </a:r>
            <a:r>
              <a:rPr sz="1364" b="1" u="sng" dirty="0">
                <a:solidFill>
                  <a:srgbClr val="4D0099"/>
                </a:solidFill>
                <a:uFill>
                  <a:solidFill>
                    <a:srgbClr val="4D0099"/>
                  </a:solidFill>
                </a:uFill>
                <a:latin typeface="Calibri"/>
                <a:cs typeface="Calibri"/>
              </a:rPr>
              <a:t>documents</a:t>
            </a:r>
            <a:r>
              <a:rPr sz="1364" b="1" spc="-61" dirty="0">
                <a:solidFill>
                  <a:srgbClr val="4D0099"/>
                </a:solidFill>
                <a:latin typeface="Calibri"/>
                <a:cs typeface="Calibri"/>
              </a:rPr>
              <a:t> </a:t>
            </a:r>
            <a:r>
              <a:rPr sz="1364" dirty="0">
                <a:latin typeface="Calibri"/>
                <a:cs typeface="Calibri"/>
              </a:rPr>
              <a:t>(SS,</a:t>
            </a:r>
            <a:r>
              <a:rPr sz="1364" spc="-24" dirty="0">
                <a:latin typeface="Calibri"/>
                <a:cs typeface="Calibri"/>
              </a:rPr>
              <a:t> </a:t>
            </a:r>
            <a:r>
              <a:rPr sz="1364" dirty="0">
                <a:latin typeface="Calibri"/>
                <a:cs typeface="Calibri"/>
              </a:rPr>
              <a:t>Drivers</a:t>
            </a:r>
            <a:r>
              <a:rPr sz="1364" spc="-24" dirty="0">
                <a:latin typeface="Calibri"/>
                <a:cs typeface="Calibri"/>
              </a:rPr>
              <a:t> </a:t>
            </a:r>
            <a:r>
              <a:rPr sz="1364" dirty="0">
                <a:latin typeface="Calibri"/>
                <a:cs typeface="Calibri"/>
              </a:rPr>
              <a:t>License,</a:t>
            </a:r>
            <a:r>
              <a:rPr sz="1364" spc="-27" dirty="0">
                <a:latin typeface="Calibri"/>
                <a:cs typeface="Calibri"/>
              </a:rPr>
              <a:t> </a:t>
            </a:r>
            <a:r>
              <a:rPr sz="1364" dirty="0">
                <a:latin typeface="Calibri"/>
                <a:cs typeface="Calibri"/>
              </a:rPr>
              <a:t>Passport,</a:t>
            </a:r>
            <a:r>
              <a:rPr sz="1364" spc="-17" dirty="0">
                <a:latin typeface="Calibri"/>
                <a:cs typeface="Calibri"/>
              </a:rPr>
              <a:t> </a:t>
            </a:r>
            <a:r>
              <a:rPr sz="1364" dirty="0">
                <a:latin typeface="Calibri"/>
                <a:cs typeface="Calibri"/>
              </a:rPr>
              <a:t>Birth</a:t>
            </a:r>
            <a:r>
              <a:rPr sz="1364" spc="-24" dirty="0">
                <a:latin typeface="Calibri"/>
                <a:cs typeface="Calibri"/>
              </a:rPr>
              <a:t> </a:t>
            </a:r>
            <a:r>
              <a:rPr sz="1364" spc="-7" dirty="0">
                <a:latin typeface="Calibri"/>
                <a:cs typeface="Calibri"/>
              </a:rPr>
              <a:t>Certificate):</a:t>
            </a:r>
            <a:endParaRPr sz="1364">
              <a:latin typeface="Calibri"/>
              <a:cs typeface="Calibri"/>
            </a:endParaRPr>
          </a:p>
          <a:p>
            <a:pPr marL="367136" lvl="1" indent="-156292">
              <a:spcBef>
                <a:spcPts val="160"/>
              </a:spcBef>
              <a:buClr>
                <a:srgbClr val="B100B1"/>
              </a:buClr>
              <a:buFont typeface="Arial"/>
              <a:buChar char="•"/>
              <a:tabLst>
                <a:tab pos="367136" algn="l"/>
                <a:tab pos="367569" algn="l"/>
              </a:tabLst>
            </a:pPr>
            <a:r>
              <a:rPr sz="1295" dirty="0">
                <a:latin typeface="Calibri"/>
                <a:cs typeface="Calibri"/>
              </a:rPr>
              <a:t>Must</a:t>
            </a:r>
            <a:r>
              <a:rPr sz="1295" spc="-37" dirty="0">
                <a:latin typeface="Calibri"/>
                <a:cs typeface="Calibri"/>
              </a:rPr>
              <a:t> </a:t>
            </a:r>
            <a:r>
              <a:rPr sz="1295" dirty="0">
                <a:latin typeface="Calibri"/>
                <a:cs typeface="Calibri"/>
              </a:rPr>
              <a:t>amend</a:t>
            </a:r>
            <a:r>
              <a:rPr sz="1295" spc="-34" dirty="0">
                <a:latin typeface="Calibri"/>
                <a:cs typeface="Calibri"/>
              </a:rPr>
              <a:t> </a:t>
            </a:r>
            <a:r>
              <a:rPr sz="1295" dirty="0">
                <a:latin typeface="Calibri"/>
                <a:cs typeface="Calibri"/>
              </a:rPr>
              <a:t>each</a:t>
            </a:r>
            <a:r>
              <a:rPr sz="1295" spc="-34" dirty="0">
                <a:latin typeface="Calibri"/>
                <a:cs typeface="Calibri"/>
              </a:rPr>
              <a:t> </a:t>
            </a:r>
            <a:r>
              <a:rPr sz="1295" spc="-7" dirty="0">
                <a:latin typeface="Calibri"/>
                <a:cs typeface="Calibri"/>
              </a:rPr>
              <a:t>document</a:t>
            </a:r>
            <a:r>
              <a:rPr sz="1295" spc="-34" dirty="0">
                <a:latin typeface="Calibri"/>
                <a:cs typeface="Calibri"/>
              </a:rPr>
              <a:t> </a:t>
            </a:r>
            <a:r>
              <a:rPr sz="1295" spc="-7" dirty="0">
                <a:latin typeface="Calibri"/>
                <a:cs typeface="Calibri"/>
              </a:rPr>
              <a:t>individually</a:t>
            </a:r>
            <a:endParaRPr sz="1295">
              <a:latin typeface="Calibri"/>
              <a:cs typeface="Calibri"/>
            </a:endParaRPr>
          </a:p>
          <a:p>
            <a:pPr marL="367136" lvl="1" indent="-156292">
              <a:spcBef>
                <a:spcPts val="153"/>
              </a:spcBef>
              <a:buClr>
                <a:srgbClr val="B100B1"/>
              </a:buClr>
              <a:buFont typeface="Arial"/>
              <a:buChar char="•"/>
              <a:tabLst>
                <a:tab pos="367136" algn="l"/>
                <a:tab pos="367569" algn="l"/>
              </a:tabLst>
            </a:pPr>
            <a:r>
              <a:rPr sz="1295" dirty="0">
                <a:latin typeface="Calibri"/>
                <a:cs typeface="Calibri"/>
              </a:rPr>
              <a:t>Must</a:t>
            </a:r>
            <a:r>
              <a:rPr sz="1295" spc="-55" dirty="0">
                <a:latin typeface="Calibri"/>
                <a:cs typeface="Calibri"/>
              </a:rPr>
              <a:t> </a:t>
            </a:r>
            <a:r>
              <a:rPr sz="1295" dirty="0">
                <a:latin typeface="Calibri"/>
                <a:cs typeface="Calibri"/>
              </a:rPr>
              <a:t>have</a:t>
            </a:r>
            <a:r>
              <a:rPr sz="1295" spc="-34" dirty="0">
                <a:latin typeface="Calibri"/>
                <a:cs typeface="Calibri"/>
              </a:rPr>
              <a:t> </a:t>
            </a:r>
            <a:r>
              <a:rPr sz="1295" dirty="0">
                <a:latin typeface="Calibri"/>
                <a:cs typeface="Calibri"/>
              </a:rPr>
              <a:t>court</a:t>
            </a:r>
            <a:r>
              <a:rPr sz="1295" spc="-58" dirty="0">
                <a:latin typeface="Calibri"/>
                <a:cs typeface="Calibri"/>
              </a:rPr>
              <a:t> </a:t>
            </a:r>
            <a:r>
              <a:rPr sz="1295" dirty="0">
                <a:latin typeface="Calibri"/>
                <a:cs typeface="Calibri"/>
              </a:rPr>
              <a:t>order</a:t>
            </a:r>
            <a:r>
              <a:rPr sz="1295" spc="-48" dirty="0">
                <a:latin typeface="Calibri"/>
                <a:cs typeface="Calibri"/>
              </a:rPr>
              <a:t> </a:t>
            </a:r>
            <a:r>
              <a:rPr sz="1295" dirty="0">
                <a:latin typeface="Calibri"/>
                <a:cs typeface="Calibri"/>
              </a:rPr>
              <a:t>for</a:t>
            </a:r>
            <a:r>
              <a:rPr sz="1295" spc="-61" dirty="0">
                <a:latin typeface="Calibri"/>
                <a:cs typeface="Calibri"/>
              </a:rPr>
              <a:t> </a:t>
            </a:r>
            <a:r>
              <a:rPr sz="1295" dirty="0">
                <a:latin typeface="Calibri"/>
                <a:cs typeface="Calibri"/>
              </a:rPr>
              <a:t>name</a:t>
            </a:r>
            <a:r>
              <a:rPr sz="1295" spc="-48" dirty="0">
                <a:latin typeface="Calibri"/>
                <a:cs typeface="Calibri"/>
              </a:rPr>
              <a:t> </a:t>
            </a:r>
            <a:r>
              <a:rPr sz="1295" spc="-7" dirty="0">
                <a:latin typeface="Calibri"/>
                <a:cs typeface="Calibri"/>
              </a:rPr>
              <a:t>change</a:t>
            </a:r>
            <a:endParaRPr sz="1295">
              <a:latin typeface="Calibri"/>
              <a:cs typeface="Calibri"/>
            </a:endParaRPr>
          </a:p>
          <a:p>
            <a:pPr marL="367136" lvl="1" indent="-156292">
              <a:lnSpc>
                <a:spcPts val="1476"/>
              </a:lnSpc>
              <a:spcBef>
                <a:spcPts val="156"/>
              </a:spcBef>
              <a:buClr>
                <a:srgbClr val="B100B1"/>
              </a:buClr>
              <a:buFont typeface="Arial"/>
              <a:buChar char="•"/>
              <a:tabLst>
                <a:tab pos="367136" algn="l"/>
                <a:tab pos="367569" algn="l"/>
              </a:tabLst>
            </a:pPr>
            <a:r>
              <a:rPr sz="1295" dirty="0">
                <a:latin typeface="Calibri"/>
                <a:cs typeface="Calibri"/>
              </a:rPr>
              <a:t>Must</a:t>
            </a:r>
            <a:r>
              <a:rPr sz="1295" spc="-55" dirty="0">
                <a:latin typeface="Calibri"/>
                <a:cs typeface="Calibri"/>
              </a:rPr>
              <a:t> </a:t>
            </a:r>
            <a:r>
              <a:rPr sz="1295" dirty="0">
                <a:latin typeface="Calibri"/>
                <a:cs typeface="Calibri"/>
              </a:rPr>
              <a:t>have</a:t>
            </a:r>
            <a:r>
              <a:rPr sz="1295" spc="-34" dirty="0">
                <a:latin typeface="Calibri"/>
                <a:cs typeface="Calibri"/>
              </a:rPr>
              <a:t> </a:t>
            </a:r>
            <a:r>
              <a:rPr sz="1295" spc="-7" dirty="0">
                <a:latin typeface="Calibri"/>
                <a:cs typeface="Calibri"/>
              </a:rPr>
              <a:t>physicians’</a:t>
            </a:r>
            <a:r>
              <a:rPr sz="1295" spc="-55" dirty="0">
                <a:latin typeface="Calibri"/>
                <a:cs typeface="Calibri"/>
              </a:rPr>
              <a:t> </a:t>
            </a:r>
            <a:r>
              <a:rPr sz="1295" dirty="0">
                <a:latin typeface="Calibri"/>
                <a:cs typeface="Calibri"/>
              </a:rPr>
              <a:t>letter</a:t>
            </a:r>
            <a:r>
              <a:rPr sz="1295" spc="-41" dirty="0">
                <a:latin typeface="Calibri"/>
                <a:cs typeface="Calibri"/>
              </a:rPr>
              <a:t> </a:t>
            </a:r>
            <a:r>
              <a:rPr sz="1295" spc="-7" dirty="0">
                <a:latin typeface="Calibri"/>
                <a:cs typeface="Calibri"/>
              </a:rPr>
              <a:t>stating</a:t>
            </a:r>
            <a:r>
              <a:rPr sz="1295" spc="-58" dirty="0">
                <a:latin typeface="Calibri"/>
                <a:cs typeface="Calibri"/>
              </a:rPr>
              <a:t> </a:t>
            </a:r>
            <a:r>
              <a:rPr sz="1295" dirty="0">
                <a:latin typeface="Calibri"/>
                <a:cs typeface="Calibri"/>
              </a:rPr>
              <a:t>that</a:t>
            </a:r>
            <a:r>
              <a:rPr sz="1295" spc="-55" dirty="0">
                <a:latin typeface="Calibri"/>
                <a:cs typeface="Calibri"/>
              </a:rPr>
              <a:t> </a:t>
            </a:r>
            <a:r>
              <a:rPr sz="1295" spc="-7" dirty="0">
                <a:latin typeface="Calibri"/>
                <a:cs typeface="Calibri"/>
              </a:rPr>
              <a:t>you’ve</a:t>
            </a:r>
            <a:r>
              <a:rPr sz="1295" spc="-34" dirty="0">
                <a:latin typeface="Calibri"/>
                <a:cs typeface="Calibri"/>
              </a:rPr>
              <a:t> </a:t>
            </a:r>
            <a:r>
              <a:rPr sz="1295" spc="-7" dirty="0">
                <a:latin typeface="Calibri"/>
                <a:cs typeface="Calibri"/>
              </a:rPr>
              <a:t>undergone</a:t>
            </a:r>
            <a:r>
              <a:rPr sz="1295" spc="-37" dirty="0">
                <a:latin typeface="Calibri"/>
                <a:cs typeface="Calibri"/>
              </a:rPr>
              <a:t> </a:t>
            </a:r>
            <a:r>
              <a:rPr sz="1295" spc="-7" dirty="0">
                <a:latin typeface="Calibri"/>
                <a:cs typeface="Calibri"/>
              </a:rPr>
              <a:t>“appropriate</a:t>
            </a:r>
            <a:endParaRPr sz="1295">
              <a:latin typeface="Calibri"/>
              <a:cs typeface="Calibri"/>
            </a:endParaRPr>
          </a:p>
          <a:p>
            <a:pPr marL="367136">
              <a:lnSpc>
                <a:spcPts val="1476"/>
              </a:lnSpc>
            </a:pPr>
            <a:r>
              <a:rPr sz="1295" dirty="0">
                <a:latin typeface="Calibri"/>
                <a:cs typeface="Calibri"/>
              </a:rPr>
              <a:t>clinical</a:t>
            </a:r>
            <a:r>
              <a:rPr sz="1295" spc="-48" dirty="0">
                <a:latin typeface="Calibri"/>
                <a:cs typeface="Calibri"/>
              </a:rPr>
              <a:t> </a:t>
            </a:r>
            <a:r>
              <a:rPr sz="1295" dirty="0">
                <a:latin typeface="Calibri"/>
                <a:cs typeface="Calibri"/>
              </a:rPr>
              <a:t>treatment”</a:t>
            </a:r>
            <a:r>
              <a:rPr sz="1295" spc="-44" dirty="0">
                <a:latin typeface="Calibri"/>
                <a:cs typeface="Calibri"/>
              </a:rPr>
              <a:t> </a:t>
            </a:r>
            <a:r>
              <a:rPr sz="1295" dirty="0">
                <a:latin typeface="Calibri"/>
                <a:cs typeface="Calibri"/>
              </a:rPr>
              <a:t>for</a:t>
            </a:r>
            <a:r>
              <a:rPr sz="1295" spc="-61" dirty="0">
                <a:latin typeface="Calibri"/>
                <a:cs typeface="Calibri"/>
              </a:rPr>
              <a:t> </a:t>
            </a:r>
            <a:r>
              <a:rPr sz="1295" dirty="0">
                <a:latin typeface="Calibri"/>
                <a:cs typeface="Calibri"/>
              </a:rPr>
              <a:t>gender</a:t>
            </a:r>
            <a:r>
              <a:rPr sz="1295" spc="-44" dirty="0">
                <a:latin typeface="Calibri"/>
                <a:cs typeface="Calibri"/>
              </a:rPr>
              <a:t> </a:t>
            </a:r>
            <a:r>
              <a:rPr sz="1295" spc="-7" dirty="0">
                <a:latin typeface="Calibri"/>
                <a:cs typeface="Calibri"/>
              </a:rPr>
              <a:t>transition</a:t>
            </a:r>
            <a:endParaRPr sz="1295">
              <a:latin typeface="Calibri"/>
              <a:cs typeface="Calibri"/>
            </a:endParaRPr>
          </a:p>
          <a:p>
            <a:pPr marL="367136" marR="333798" lvl="1" indent="-155859">
              <a:lnSpc>
                <a:spcPts val="1398"/>
              </a:lnSpc>
              <a:spcBef>
                <a:spcPts val="330"/>
              </a:spcBef>
              <a:buClr>
                <a:srgbClr val="B100B1"/>
              </a:buClr>
              <a:buFont typeface="Arial"/>
              <a:buChar char="•"/>
              <a:tabLst>
                <a:tab pos="367136" algn="l"/>
                <a:tab pos="367569" algn="l"/>
              </a:tabLst>
            </a:pPr>
            <a:r>
              <a:rPr sz="1295" dirty="0">
                <a:latin typeface="Calibri"/>
                <a:cs typeface="Calibri"/>
              </a:rPr>
              <a:t>Complete</a:t>
            </a:r>
            <a:r>
              <a:rPr sz="1295" spc="-24" dirty="0">
                <a:latin typeface="Calibri"/>
                <a:cs typeface="Calibri"/>
              </a:rPr>
              <a:t> </a:t>
            </a:r>
            <a:r>
              <a:rPr sz="1295" dirty="0">
                <a:latin typeface="Calibri"/>
                <a:cs typeface="Calibri"/>
              </a:rPr>
              <a:t>the</a:t>
            </a:r>
            <a:r>
              <a:rPr sz="1295" spc="-34" dirty="0">
                <a:latin typeface="Calibri"/>
                <a:cs typeface="Calibri"/>
              </a:rPr>
              <a:t> </a:t>
            </a:r>
            <a:r>
              <a:rPr sz="1295" dirty="0">
                <a:latin typeface="Calibri"/>
                <a:cs typeface="Calibri"/>
              </a:rPr>
              <a:t>various</a:t>
            </a:r>
            <a:r>
              <a:rPr sz="1295" spc="-34" dirty="0">
                <a:latin typeface="Calibri"/>
                <a:cs typeface="Calibri"/>
              </a:rPr>
              <a:t> </a:t>
            </a:r>
            <a:r>
              <a:rPr sz="1295" spc="-7" dirty="0">
                <a:latin typeface="Calibri"/>
                <a:cs typeface="Calibri"/>
              </a:rPr>
              <a:t>applications</a:t>
            </a:r>
            <a:r>
              <a:rPr sz="1295" spc="-41" dirty="0">
                <a:latin typeface="Calibri"/>
                <a:cs typeface="Calibri"/>
              </a:rPr>
              <a:t> </a:t>
            </a:r>
            <a:r>
              <a:rPr sz="1295" dirty="0">
                <a:latin typeface="Calibri"/>
                <a:cs typeface="Calibri"/>
              </a:rPr>
              <a:t>and</a:t>
            </a:r>
            <a:r>
              <a:rPr sz="1295" spc="-31" dirty="0">
                <a:latin typeface="Calibri"/>
                <a:cs typeface="Calibri"/>
              </a:rPr>
              <a:t> </a:t>
            </a:r>
            <a:r>
              <a:rPr sz="1295" spc="-7" dirty="0">
                <a:latin typeface="Calibri"/>
                <a:cs typeface="Calibri"/>
              </a:rPr>
              <a:t>affidavits</a:t>
            </a:r>
            <a:r>
              <a:rPr sz="1295" spc="-27" dirty="0">
                <a:latin typeface="Calibri"/>
                <a:cs typeface="Calibri"/>
              </a:rPr>
              <a:t> </a:t>
            </a:r>
            <a:r>
              <a:rPr sz="1295" dirty="0">
                <a:latin typeface="Calibri"/>
                <a:cs typeface="Calibri"/>
              </a:rPr>
              <a:t>for</a:t>
            </a:r>
            <a:r>
              <a:rPr sz="1295" spc="-44" dirty="0">
                <a:latin typeface="Calibri"/>
                <a:cs typeface="Calibri"/>
              </a:rPr>
              <a:t> </a:t>
            </a:r>
            <a:r>
              <a:rPr sz="1295" dirty="0">
                <a:latin typeface="Calibri"/>
                <a:cs typeface="Calibri"/>
              </a:rPr>
              <a:t>each</a:t>
            </a:r>
            <a:r>
              <a:rPr sz="1295" spc="-37" dirty="0">
                <a:latin typeface="Calibri"/>
                <a:cs typeface="Calibri"/>
              </a:rPr>
              <a:t> </a:t>
            </a:r>
            <a:r>
              <a:rPr sz="1295" spc="-7" dirty="0">
                <a:latin typeface="Calibri"/>
                <a:cs typeface="Calibri"/>
              </a:rPr>
              <a:t>government </a:t>
            </a:r>
            <a:r>
              <a:rPr sz="1295" dirty="0">
                <a:latin typeface="Calibri"/>
                <a:cs typeface="Calibri"/>
              </a:rPr>
              <a:t>agency</a:t>
            </a:r>
            <a:r>
              <a:rPr sz="1295" spc="-37" dirty="0">
                <a:latin typeface="Calibri"/>
                <a:cs typeface="Calibri"/>
              </a:rPr>
              <a:t> </a:t>
            </a:r>
            <a:r>
              <a:rPr sz="1295" dirty="0">
                <a:latin typeface="Calibri"/>
                <a:cs typeface="Calibri"/>
              </a:rPr>
              <a:t>with</a:t>
            </a:r>
            <a:r>
              <a:rPr sz="1295" spc="-31" dirty="0">
                <a:latin typeface="Calibri"/>
                <a:cs typeface="Calibri"/>
              </a:rPr>
              <a:t> </a:t>
            </a:r>
            <a:r>
              <a:rPr sz="1295" dirty="0">
                <a:latin typeface="Calibri"/>
                <a:cs typeface="Calibri"/>
              </a:rPr>
              <a:t>whom</a:t>
            </a:r>
            <a:r>
              <a:rPr sz="1295" spc="-37" dirty="0">
                <a:latin typeface="Calibri"/>
                <a:cs typeface="Calibri"/>
              </a:rPr>
              <a:t> </a:t>
            </a:r>
            <a:r>
              <a:rPr sz="1295" dirty="0">
                <a:latin typeface="Calibri"/>
                <a:cs typeface="Calibri"/>
              </a:rPr>
              <a:t>you</a:t>
            </a:r>
            <a:r>
              <a:rPr sz="1295" spc="-41" dirty="0">
                <a:latin typeface="Calibri"/>
                <a:cs typeface="Calibri"/>
              </a:rPr>
              <a:t> </a:t>
            </a:r>
            <a:r>
              <a:rPr sz="1295" dirty="0">
                <a:latin typeface="Calibri"/>
                <a:cs typeface="Calibri"/>
              </a:rPr>
              <a:t>want</a:t>
            </a:r>
            <a:r>
              <a:rPr sz="1295" spc="-41" dirty="0">
                <a:latin typeface="Calibri"/>
                <a:cs typeface="Calibri"/>
              </a:rPr>
              <a:t> </a:t>
            </a:r>
            <a:r>
              <a:rPr sz="1295" dirty="0">
                <a:latin typeface="Calibri"/>
                <a:cs typeface="Calibri"/>
              </a:rPr>
              <a:t>to</a:t>
            </a:r>
            <a:r>
              <a:rPr sz="1295" spc="-41" dirty="0">
                <a:latin typeface="Calibri"/>
                <a:cs typeface="Calibri"/>
              </a:rPr>
              <a:t> </a:t>
            </a:r>
            <a:r>
              <a:rPr sz="1295" dirty="0">
                <a:latin typeface="Calibri"/>
                <a:cs typeface="Calibri"/>
              </a:rPr>
              <a:t>change</a:t>
            </a:r>
            <a:r>
              <a:rPr sz="1295" spc="-31" dirty="0">
                <a:latin typeface="Calibri"/>
                <a:cs typeface="Calibri"/>
              </a:rPr>
              <a:t> </a:t>
            </a:r>
            <a:r>
              <a:rPr sz="1295" spc="-7" dirty="0">
                <a:latin typeface="Calibri"/>
                <a:cs typeface="Calibri"/>
              </a:rPr>
              <a:t>name/gender</a:t>
            </a:r>
            <a:r>
              <a:rPr sz="1295" spc="-17" dirty="0">
                <a:latin typeface="Calibri"/>
                <a:cs typeface="Calibri"/>
              </a:rPr>
              <a:t> </a:t>
            </a:r>
            <a:r>
              <a:rPr sz="1295" spc="-7" dirty="0">
                <a:latin typeface="Calibri"/>
                <a:cs typeface="Calibri"/>
              </a:rPr>
              <a:t>marker</a:t>
            </a:r>
            <a:endParaRPr sz="1295">
              <a:latin typeface="Calibri"/>
              <a:cs typeface="Calibri"/>
            </a:endParaRPr>
          </a:p>
          <a:p>
            <a:pPr marL="367136" lvl="1" indent="-156292">
              <a:spcBef>
                <a:spcPts val="136"/>
              </a:spcBef>
              <a:buClr>
                <a:srgbClr val="B100B1"/>
              </a:buClr>
              <a:buFont typeface="Arial"/>
              <a:buChar char="•"/>
              <a:tabLst>
                <a:tab pos="367136" algn="l"/>
                <a:tab pos="367569" algn="l"/>
              </a:tabLst>
            </a:pPr>
            <a:r>
              <a:rPr sz="1295" spc="-7" dirty="0">
                <a:latin typeface="Calibri"/>
                <a:cs typeface="Calibri"/>
              </a:rPr>
              <a:t>Associated</a:t>
            </a:r>
            <a:r>
              <a:rPr sz="1295" spc="-37" dirty="0">
                <a:latin typeface="Calibri"/>
                <a:cs typeface="Calibri"/>
              </a:rPr>
              <a:t> </a:t>
            </a:r>
            <a:r>
              <a:rPr sz="1295" dirty="0">
                <a:latin typeface="Calibri"/>
                <a:cs typeface="Calibri"/>
              </a:rPr>
              <a:t>filing</a:t>
            </a:r>
            <a:r>
              <a:rPr sz="1295" spc="-31" dirty="0">
                <a:latin typeface="Calibri"/>
                <a:cs typeface="Calibri"/>
              </a:rPr>
              <a:t> </a:t>
            </a:r>
            <a:r>
              <a:rPr sz="1295" spc="-14" dirty="0">
                <a:latin typeface="Calibri"/>
                <a:cs typeface="Calibri"/>
              </a:rPr>
              <a:t>fees</a:t>
            </a:r>
            <a:endParaRPr sz="1295">
              <a:latin typeface="Calibri"/>
              <a:cs typeface="Calibri"/>
            </a:endParaRPr>
          </a:p>
        </p:txBody>
      </p:sp>
    </p:spTree>
    <p:extLst>
      <p:ext uri="{BB962C8B-B14F-4D97-AF65-F5344CB8AC3E}">
        <p14:creationId xmlns:p14="http://schemas.microsoft.com/office/powerpoint/2010/main" val="2153646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20371" y="142875"/>
            <a:ext cx="4743449" cy="273303"/>
          </a:xfrm>
          <a:prstGeom prst="rect">
            <a:avLst/>
          </a:prstGeom>
        </p:spPr>
        <p:txBody>
          <a:bodyPr spcFirstLastPara="1" vert="horz" wrap="square" lIns="0" tIns="8659" rIns="0" bIns="0" rtlCol="0" anchor="t" anchorCtr="0">
            <a:spAutoFit/>
          </a:bodyPr>
          <a:lstStyle/>
          <a:p>
            <a:pPr marL="8659">
              <a:spcBef>
                <a:spcPts val="68"/>
              </a:spcBef>
            </a:pPr>
            <a:r>
              <a:rPr sz="1636" b="1" spc="-65" dirty="0">
                <a:solidFill>
                  <a:srgbClr val="224170"/>
                </a:solidFill>
              </a:rPr>
              <a:t>Obstacles</a:t>
            </a:r>
            <a:r>
              <a:rPr sz="1636" b="1" spc="-130" dirty="0">
                <a:solidFill>
                  <a:srgbClr val="224170"/>
                </a:solidFill>
              </a:rPr>
              <a:t> </a:t>
            </a:r>
            <a:r>
              <a:rPr sz="1636" b="1" spc="-44" dirty="0">
                <a:solidFill>
                  <a:srgbClr val="224170"/>
                </a:solidFill>
              </a:rPr>
              <a:t>and</a:t>
            </a:r>
            <a:r>
              <a:rPr sz="1636" b="1" spc="-116" dirty="0">
                <a:solidFill>
                  <a:srgbClr val="224170"/>
                </a:solidFill>
              </a:rPr>
              <a:t> </a:t>
            </a:r>
            <a:r>
              <a:rPr sz="1636" b="1" spc="-65" dirty="0">
                <a:solidFill>
                  <a:srgbClr val="224170"/>
                </a:solidFill>
              </a:rPr>
              <a:t>Barriers</a:t>
            </a:r>
            <a:r>
              <a:rPr sz="1636" b="1" spc="-109" dirty="0">
                <a:solidFill>
                  <a:srgbClr val="224170"/>
                </a:solidFill>
              </a:rPr>
              <a:t> </a:t>
            </a:r>
            <a:r>
              <a:rPr sz="1636" b="1" spc="-51" dirty="0">
                <a:solidFill>
                  <a:srgbClr val="224170"/>
                </a:solidFill>
              </a:rPr>
              <a:t>to</a:t>
            </a:r>
            <a:r>
              <a:rPr sz="1636" b="1" spc="-116" dirty="0">
                <a:solidFill>
                  <a:srgbClr val="224170"/>
                </a:solidFill>
              </a:rPr>
              <a:t> </a:t>
            </a:r>
            <a:r>
              <a:rPr sz="1636" b="1" spc="-65" dirty="0">
                <a:solidFill>
                  <a:srgbClr val="224170"/>
                </a:solidFill>
              </a:rPr>
              <a:t>Obtaining</a:t>
            </a:r>
            <a:r>
              <a:rPr sz="1636" b="1" spc="-130" dirty="0">
                <a:solidFill>
                  <a:srgbClr val="224170"/>
                </a:solidFill>
              </a:rPr>
              <a:t> </a:t>
            </a:r>
            <a:r>
              <a:rPr sz="1636" b="1" spc="-61" dirty="0">
                <a:solidFill>
                  <a:srgbClr val="224170"/>
                </a:solidFill>
              </a:rPr>
              <a:t>Legal</a:t>
            </a:r>
            <a:r>
              <a:rPr sz="1636" b="1" spc="-106" dirty="0">
                <a:solidFill>
                  <a:srgbClr val="224170"/>
                </a:solidFill>
              </a:rPr>
              <a:t> </a:t>
            </a:r>
            <a:r>
              <a:rPr sz="1636" b="1" spc="-61" dirty="0">
                <a:solidFill>
                  <a:srgbClr val="224170"/>
                </a:solidFill>
              </a:rPr>
              <a:t>Authenticity</a:t>
            </a:r>
            <a:endParaRPr sz="1636"/>
          </a:p>
        </p:txBody>
      </p:sp>
      <p:sp>
        <p:nvSpPr>
          <p:cNvPr id="3" name="object 3"/>
          <p:cNvSpPr txBox="1"/>
          <p:nvPr/>
        </p:nvSpPr>
        <p:spPr>
          <a:xfrm>
            <a:off x="3110345" y="784340"/>
            <a:ext cx="5379893" cy="3598881"/>
          </a:xfrm>
          <a:prstGeom prst="rect">
            <a:avLst/>
          </a:prstGeom>
        </p:spPr>
        <p:txBody>
          <a:bodyPr vert="horz" wrap="square" lIns="0" tIns="9092" rIns="0" bIns="0" rtlCol="0">
            <a:spAutoFit/>
          </a:bodyPr>
          <a:lstStyle/>
          <a:p>
            <a:pPr marL="164518" marR="90052" indent="-155859" algn="just">
              <a:spcBef>
                <a:spcPts val="72"/>
              </a:spcBef>
              <a:buClr>
                <a:srgbClr val="FF66FF"/>
              </a:buClr>
              <a:buFont typeface="Arial"/>
              <a:buChar char="•"/>
              <a:tabLst>
                <a:tab pos="164518" algn="l"/>
              </a:tabLst>
            </a:pPr>
            <a:r>
              <a:rPr sz="1364" dirty="0">
                <a:latin typeface="Calibri"/>
                <a:cs typeface="Calibri"/>
              </a:rPr>
              <a:t>Lack</a:t>
            </a:r>
            <a:r>
              <a:rPr sz="1364" spc="-41" dirty="0">
                <a:latin typeface="Calibri"/>
                <a:cs typeface="Calibri"/>
              </a:rPr>
              <a:t> </a:t>
            </a:r>
            <a:r>
              <a:rPr sz="1364" dirty="0">
                <a:latin typeface="Calibri"/>
                <a:cs typeface="Calibri"/>
              </a:rPr>
              <a:t>of</a:t>
            </a:r>
            <a:r>
              <a:rPr sz="1364" spc="-24" dirty="0">
                <a:latin typeface="Calibri"/>
                <a:cs typeface="Calibri"/>
              </a:rPr>
              <a:t> </a:t>
            </a:r>
            <a:r>
              <a:rPr sz="1364" b="1" dirty="0">
                <a:solidFill>
                  <a:srgbClr val="B100B1"/>
                </a:solidFill>
                <a:latin typeface="Calibri"/>
                <a:cs typeface="Calibri"/>
              </a:rPr>
              <a:t>financial</a:t>
            </a:r>
            <a:r>
              <a:rPr sz="1364" b="1" spc="-41" dirty="0">
                <a:solidFill>
                  <a:srgbClr val="B100B1"/>
                </a:solidFill>
                <a:latin typeface="Calibri"/>
                <a:cs typeface="Calibri"/>
              </a:rPr>
              <a:t> </a:t>
            </a:r>
            <a:r>
              <a:rPr sz="1364" b="1" dirty="0">
                <a:solidFill>
                  <a:srgbClr val="B100B1"/>
                </a:solidFill>
                <a:latin typeface="Calibri"/>
                <a:cs typeface="Calibri"/>
              </a:rPr>
              <a:t>resources</a:t>
            </a:r>
            <a:r>
              <a:rPr sz="1364" b="1" spc="-7" dirty="0">
                <a:solidFill>
                  <a:srgbClr val="B100B1"/>
                </a:solidFill>
                <a:latin typeface="Calibri"/>
                <a:cs typeface="Calibri"/>
              </a:rPr>
              <a:t> </a:t>
            </a:r>
            <a:r>
              <a:rPr sz="1364" dirty="0">
                <a:latin typeface="Calibri"/>
                <a:cs typeface="Calibri"/>
              </a:rPr>
              <a:t>needed</a:t>
            </a:r>
            <a:r>
              <a:rPr sz="1364" spc="-27" dirty="0">
                <a:latin typeface="Calibri"/>
                <a:cs typeface="Calibri"/>
              </a:rPr>
              <a:t> </a:t>
            </a:r>
            <a:r>
              <a:rPr sz="1364" dirty="0">
                <a:latin typeface="Calibri"/>
                <a:cs typeface="Calibri"/>
              </a:rPr>
              <a:t>to</a:t>
            </a:r>
            <a:r>
              <a:rPr sz="1364" spc="-34" dirty="0">
                <a:latin typeface="Calibri"/>
                <a:cs typeface="Calibri"/>
              </a:rPr>
              <a:t> </a:t>
            </a:r>
            <a:r>
              <a:rPr sz="1364" dirty="0">
                <a:latin typeface="Calibri"/>
                <a:cs typeface="Calibri"/>
              </a:rPr>
              <a:t>obtain</a:t>
            </a:r>
            <a:r>
              <a:rPr sz="1364" spc="-34" dirty="0">
                <a:latin typeface="Calibri"/>
                <a:cs typeface="Calibri"/>
              </a:rPr>
              <a:t> </a:t>
            </a:r>
            <a:r>
              <a:rPr sz="1364" dirty="0">
                <a:latin typeface="Calibri"/>
                <a:cs typeface="Calibri"/>
              </a:rPr>
              <a:t>fingerprints</a:t>
            </a:r>
            <a:r>
              <a:rPr sz="1364" spc="-17" dirty="0">
                <a:latin typeface="Calibri"/>
                <a:cs typeface="Calibri"/>
              </a:rPr>
              <a:t> </a:t>
            </a:r>
            <a:r>
              <a:rPr sz="1364" dirty="0">
                <a:latin typeface="Calibri"/>
                <a:cs typeface="Calibri"/>
              </a:rPr>
              <a:t>for</a:t>
            </a:r>
            <a:r>
              <a:rPr sz="1364" spc="-41" dirty="0">
                <a:latin typeface="Calibri"/>
                <a:cs typeface="Calibri"/>
              </a:rPr>
              <a:t> </a:t>
            </a:r>
            <a:r>
              <a:rPr sz="1364" spc="-7" dirty="0">
                <a:latin typeface="Calibri"/>
                <a:cs typeface="Calibri"/>
              </a:rPr>
              <a:t>background </a:t>
            </a:r>
            <a:r>
              <a:rPr sz="1364" dirty="0">
                <a:latin typeface="Calibri"/>
                <a:cs typeface="Calibri"/>
              </a:rPr>
              <a:t>check,</a:t>
            </a:r>
            <a:r>
              <a:rPr sz="1364" spc="-27" dirty="0">
                <a:latin typeface="Calibri"/>
                <a:cs typeface="Calibri"/>
              </a:rPr>
              <a:t> </a:t>
            </a:r>
            <a:r>
              <a:rPr sz="1364" dirty="0">
                <a:latin typeface="Calibri"/>
                <a:cs typeface="Calibri"/>
              </a:rPr>
              <a:t>to</a:t>
            </a:r>
            <a:r>
              <a:rPr sz="1364" spc="-24" dirty="0">
                <a:latin typeface="Calibri"/>
                <a:cs typeface="Calibri"/>
              </a:rPr>
              <a:t> </a:t>
            </a:r>
            <a:r>
              <a:rPr sz="1364" dirty="0">
                <a:latin typeface="Calibri"/>
                <a:cs typeface="Calibri"/>
              </a:rPr>
              <a:t>obtain</a:t>
            </a:r>
            <a:r>
              <a:rPr sz="1364" spc="-24" dirty="0">
                <a:latin typeface="Calibri"/>
                <a:cs typeface="Calibri"/>
              </a:rPr>
              <a:t> </a:t>
            </a:r>
            <a:r>
              <a:rPr sz="1364" dirty="0">
                <a:latin typeface="Calibri"/>
                <a:cs typeface="Calibri"/>
              </a:rPr>
              <a:t>certified</a:t>
            </a:r>
            <a:r>
              <a:rPr sz="1364" spc="-10" dirty="0">
                <a:latin typeface="Calibri"/>
                <a:cs typeface="Calibri"/>
              </a:rPr>
              <a:t> </a:t>
            </a:r>
            <a:r>
              <a:rPr sz="1364" dirty="0">
                <a:latin typeface="Calibri"/>
                <a:cs typeface="Calibri"/>
              </a:rPr>
              <a:t>copies</a:t>
            </a:r>
            <a:r>
              <a:rPr sz="1364" spc="-27" dirty="0">
                <a:latin typeface="Calibri"/>
                <a:cs typeface="Calibri"/>
              </a:rPr>
              <a:t> </a:t>
            </a:r>
            <a:r>
              <a:rPr sz="1364" dirty="0">
                <a:latin typeface="Calibri"/>
                <a:cs typeface="Calibri"/>
              </a:rPr>
              <a:t>of</a:t>
            </a:r>
            <a:r>
              <a:rPr sz="1364" spc="-24" dirty="0">
                <a:latin typeface="Calibri"/>
                <a:cs typeface="Calibri"/>
              </a:rPr>
              <a:t> </a:t>
            </a:r>
            <a:r>
              <a:rPr sz="1364" dirty="0">
                <a:latin typeface="Calibri"/>
                <a:cs typeface="Calibri"/>
              </a:rPr>
              <a:t>the</a:t>
            </a:r>
            <a:r>
              <a:rPr sz="1364" spc="-20" dirty="0">
                <a:latin typeface="Calibri"/>
                <a:cs typeface="Calibri"/>
              </a:rPr>
              <a:t> order,</a:t>
            </a:r>
            <a:r>
              <a:rPr sz="1364" spc="-31" dirty="0">
                <a:latin typeface="Calibri"/>
                <a:cs typeface="Calibri"/>
              </a:rPr>
              <a:t> </a:t>
            </a:r>
            <a:r>
              <a:rPr sz="1364" dirty="0">
                <a:latin typeface="Calibri"/>
                <a:cs typeface="Calibri"/>
              </a:rPr>
              <a:t>to</a:t>
            </a:r>
            <a:r>
              <a:rPr sz="1364" spc="-24" dirty="0">
                <a:latin typeface="Calibri"/>
                <a:cs typeface="Calibri"/>
              </a:rPr>
              <a:t> </a:t>
            </a:r>
            <a:r>
              <a:rPr sz="1364" dirty="0">
                <a:latin typeface="Calibri"/>
                <a:cs typeface="Calibri"/>
              </a:rPr>
              <a:t>update</a:t>
            </a:r>
            <a:r>
              <a:rPr sz="1364" spc="-24" dirty="0">
                <a:latin typeface="Calibri"/>
                <a:cs typeface="Calibri"/>
              </a:rPr>
              <a:t> </a:t>
            </a:r>
            <a:r>
              <a:rPr sz="1364" dirty="0">
                <a:latin typeface="Calibri"/>
                <a:cs typeface="Calibri"/>
              </a:rPr>
              <a:t>driver’s</a:t>
            </a:r>
            <a:r>
              <a:rPr sz="1364" spc="-7" dirty="0">
                <a:latin typeface="Calibri"/>
                <a:cs typeface="Calibri"/>
              </a:rPr>
              <a:t> </a:t>
            </a:r>
            <a:r>
              <a:rPr sz="1364" dirty="0">
                <a:latin typeface="Calibri"/>
                <a:cs typeface="Calibri"/>
              </a:rPr>
              <a:t>license</a:t>
            </a:r>
            <a:r>
              <a:rPr sz="1364" spc="-14" dirty="0">
                <a:latin typeface="Calibri"/>
                <a:cs typeface="Calibri"/>
              </a:rPr>
              <a:t> </a:t>
            </a:r>
            <a:r>
              <a:rPr sz="1364" spc="-34" dirty="0">
                <a:latin typeface="Calibri"/>
                <a:cs typeface="Calibri"/>
              </a:rPr>
              <a:t>&amp; </a:t>
            </a:r>
            <a:r>
              <a:rPr sz="1364" dirty="0">
                <a:latin typeface="Calibri"/>
                <a:cs typeface="Calibri"/>
              </a:rPr>
              <a:t>birth</a:t>
            </a:r>
            <a:r>
              <a:rPr sz="1364" spc="-24" dirty="0">
                <a:latin typeface="Calibri"/>
                <a:cs typeface="Calibri"/>
              </a:rPr>
              <a:t> </a:t>
            </a:r>
            <a:r>
              <a:rPr sz="1364" dirty="0">
                <a:latin typeface="Calibri"/>
                <a:cs typeface="Calibri"/>
              </a:rPr>
              <a:t>certificate,</a:t>
            </a:r>
            <a:r>
              <a:rPr sz="1364" spc="-3" dirty="0">
                <a:latin typeface="Calibri"/>
                <a:cs typeface="Calibri"/>
              </a:rPr>
              <a:t> </a:t>
            </a:r>
            <a:r>
              <a:rPr sz="1364" dirty="0">
                <a:latin typeface="Calibri"/>
                <a:cs typeface="Calibri"/>
              </a:rPr>
              <a:t>and</a:t>
            </a:r>
            <a:r>
              <a:rPr sz="1364" spc="-34" dirty="0">
                <a:latin typeface="Calibri"/>
                <a:cs typeface="Calibri"/>
              </a:rPr>
              <a:t> </a:t>
            </a:r>
            <a:r>
              <a:rPr sz="1364" spc="-14" dirty="0">
                <a:latin typeface="Calibri"/>
                <a:cs typeface="Calibri"/>
              </a:rPr>
              <a:t>more;</a:t>
            </a:r>
            <a:endParaRPr sz="1364">
              <a:latin typeface="Calibri"/>
              <a:cs typeface="Calibri"/>
            </a:endParaRPr>
          </a:p>
          <a:p>
            <a:pPr marL="164518" marR="429047" indent="-155859" algn="just">
              <a:spcBef>
                <a:spcPts val="327"/>
              </a:spcBef>
              <a:buClr>
                <a:srgbClr val="FF66FF"/>
              </a:buClr>
              <a:buFont typeface="Arial"/>
              <a:buChar char="•"/>
              <a:tabLst>
                <a:tab pos="164518" algn="l"/>
              </a:tabLst>
            </a:pPr>
            <a:r>
              <a:rPr sz="1364" dirty="0">
                <a:latin typeface="Calibri"/>
                <a:cs typeface="Calibri"/>
              </a:rPr>
              <a:t>Lack</a:t>
            </a:r>
            <a:r>
              <a:rPr sz="1364" spc="-20" dirty="0">
                <a:latin typeface="Calibri"/>
                <a:cs typeface="Calibri"/>
              </a:rPr>
              <a:t> </a:t>
            </a:r>
            <a:r>
              <a:rPr sz="1364" dirty="0">
                <a:latin typeface="Calibri"/>
                <a:cs typeface="Calibri"/>
              </a:rPr>
              <a:t>of</a:t>
            </a:r>
            <a:r>
              <a:rPr sz="1364" spc="-7" dirty="0">
                <a:latin typeface="Calibri"/>
                <a:cs typeface="Calibri"/>
              </a:rPr>
              <a:t> </a:t>
            </a:r>
            <a:r>
              <a:rPr sz="1364" b="1" dirty="0">
                <a:solidFill>
                  <a:srgbClr val="B100B1"/>
                </a:solidFill>
                <a:latin typeface="Calibri"/>
                <a:cs typeface="Calibri"/>
              </a:rPr>
              <a:t>access</a:t>
            </a:r>
            <a:r>
              <a:rPr sz="1364" b="1" spc="-10" dirty="0">
                <a:solidFill>
                  <a:srgbClr val="B100B1"/>
                </a:solidFill>
                <a:latin typeface="Calibri"/>
                <a:cs typeface="Calibri"/>
              </a:rPr>
              <a:t> </a:t>
            </a:r>
            <a:r>
              <a:rPr sz="1364" b="1" dirty="0">
                <a:solidFill>
                  <a:srgbClr val="B100B1"/>
                </a:solidFill>
                <a:latin typeface="Calibri"/>
                <a:cs typeface="Calibri"/>
              </a:rPr>
              <a:t>to</a:t>
            </a:r>
            <a:r>
              <a:rPr sz="1364" b="1" spc="-14" dirty="0">
                <a:solidFill>
                  <a:srgbClr val="B100B1"/>
                </a:solidFill>
                <a:latin typeface="Calibri"/>
                <a:cs typeface="Calibri"/>
              </a:rPr>
              <a:t> </a:t>
            </a:r>
            <a:r>
              <a:rPr sz="1364" b="1" spc="-7" dirty="0">
                <a:solidFill>
                  <a:srgbClr val="B100B1"/>
                </a:solidFill>
                <a:latin typeface="Calibri"/>
                <a:cs typeface="Calibri"/>
              </a:rPr>
              <a:t>transportation</a:t>
            </a:r>
            <a:r>
              <a:rPr sz="1364" b="1" spc="-27" dirty="0">
                <a:solidFill>
                  <a:srgbClr val="B100B1"/>
                </a:solidFill>
                <a:latin typeface="Calibri"/>
                <a:cs typeface="Calibri"/>
              </a:rPr>
              <a:t> </a:t>
            </a:r>
            <a:r>
              <a:rPr sz="1364" dirty="0">
                <a:latin typeface="Calibri"/>
                <a:cs typeface="Calibri"/>
              </a:rPr>
              <a:t>to</a:t>
            </a:r>
            <a:r>
              <a:rPr sz="1364" spc="-10" dirty="0">
                <a:latin typeface="Calibri"/>
                <a:cs typeface="Calibri"/>
              </a:rPr>
              <a:t> </a:t>
            </a:r>
            <a:r>
              <a:rPr sz="1364" dirty="0">
                <a:latin typeface="Calibri"/>
                <a:cs typeface="Calibri"/>
              </a:rPr>
              <a:t>get</a:t>
            </a:r>
            <a:r>
              <a:rPr sz="1364" spc="-14" dirty="0">
                <a:latin typeface="Calibri"/>
                <a:cs typeface="Calibri"/>
              </a:rPr>
              <a:t> </a:t>
            </a:r>
            <a:r>
              <a:rPr sz="1364" dirty="0">
                <a:latin typeface="Calibri"/>
                <a:cs typeface="Calibri"/>
              </a:rPr>
              <a:t>to</a:t>
            </a:r>
            <a:r>
              <a:rPr sz="1364" spc="-10" dirty="0">
                <a:latin typeface="Calibri"/>
                <a:cs typeface="Calibri"/>
              </a:rPr>
              <a:t> </a:t>
            </a:r>
            <a:r>
              <a:rPr sz="1364" dirty="0">
                <a:latin typeface="Calibri"/>
                <a:cs typeface="Calibri"/>
              </a:rPr>
              <a:t>courthouse,</a:t>
            </a:r>
            <a:r>
              <a:rPr sz="1364" spc="-27" dirty="0">
                <a:latin typeface="Calibri"/>
                <a:cs typeface="Calibri"/>
              </a:rPr>
              <a:t> </a:t>
            </a:r>
            <a:r>
              <a:rPr sz="1364" spc="-7" dirty="0">
                <a:latin typeface="Calibri"/>
                <a:cs typeface="Calibri"/>
              </a:rPr>
              <a:t>fingerprinting </a:t>
            </a:r>
            <a:r>
              <a:rPr sz="1364" dirty="0">
                <a:latin typeface="Calibri"/>
                <a:cs typeface="Calibri"/>
              </a:rPr>
              <a:t>appointment,</a:t>
            </a:r>
            <a:r>
              <a:rPr sz="1364" spc="-24" dirty="0">
                <a:latin typeface="Calibri"/>
                <a:cs typeface="Calibri"/>
              </a:rPr>
              <a:t> </a:t>
            </a:r>
            <a:r>
              <a:rPr sz="1364" dirty="0">
                <a:latin typeface="Calibri"/>
                <a:cs typeface="Calibri"/>
              </a:rPr>
              <a:t>hearing,</a:t>
            </a:r>
            <a:r>
              <a:rPr sz="1364" spc="-24" dirty="0">
                <a:latin typeface="Calibri"/>
                <a:cs typeface="Calibri"/>
              </a:rPr>
              <a:t> </a:t>
            </a:r>
            <a:r>
              <a:rPr sz="1364" spc="-7" dirty="0">
                <a:latin typeface="Calibri"/>
                <a:cs typeface="Calibri"/>
              </a:rPr>
              <a:t>etc.;</a:t>
            </a:r>
            <a:endParaRPr sz="1364">
              <a:latin typeface="Calibri"/>
              <a:cs typeface="Calibri"/>
            </a:endParaRPr>
          </a:p>
          <a:p>
            <a:pPr marL="164518" indent="-155859" algn="just">
              <a:spcBef>
                <a:spcPts val="327"/>
              </a:spcBef>
              <a:buClr>
                <a:srgbClr val="FF66FF"/>
              </a:buClr>
              <a:buFont typeface="Arial"/>
              <a:buChar char="•"/>
              <a:tabLst>
                <a:tab pos="164518" algn="l"/>
              </a:tabLst>
            </a:pPr>
            <a:r>
              <a:rPr sz="1364" dirty="0">
                <a:latin typeface="Calibri"/>
                <a:cs typeface="Calibri"/>
              </a:rPr>
              <a:t>Lack</a:t>
            </a:r>
            <a:r>
              <a:rPr sz="1364" spc="-37" dirty="0">
                <a:latin typeface="Calibri"/>
                <a:cs typeface="Calibri"/>
              </a:rPr>
              <a:t> </a:t>
            </a:r>
            <a:r>
              <a:rPr sz="1364" dirty="0">
                <a:latin typeface="Calibri"/>
                <a:cs typeface="Calibri"/>
              </a:rPr>
              <a:t>of</a:t>
            </a:r>
            <a:r>
              <a:rPr sz="1364" spc="-24" dirty="0">
                <a:latin typeface="Calibri"/>
                <a:cs typeface="Calibri"/>
              </a:rPr>
              <a:t> </a:t>
            </a:r>
            <a:r>
              <a:rPr sz="1364" b="1" dirty="0">
                <a:solidFill>
                  <a:srgbClr val="B100B1"/>
                </a:solidFill>
                <a:latin typeface="Calibri"/>
                <a:cs typeface="Calibri"/>
              </a:rPr>
              <a:t>support</a:t>
            </a:r>
            <a:r>
              <a:rPr sz="1364" b="1" spc="-31" dirty="0">
                <a:solidFill>
                  <a:srgbClr val="B100B1"/>
                </a:solidFill>
                <a:latin typeface="Calibri"/>
                <a:cs typeface="Calibri"/>
              </a:rPr>
              <a:t> </a:t>
            </a:r>
            <a:r>
              <a:rPr sz="1364" b="1" dirty="0">
                <a:solidFill>
                  <a:srgbClr val="B100B1"/>
                </a:solidFill>
                <a:latin typeface="Calibri"/>
                <a:cs typeface="Calibri"/>
              </a:rPr>
              <a:t>from</a:t>
            </a:r>
            <a:r>
              <a:rPr sz="1364" b="1" spc="-27" dirty="0">
                <a:solidFill>
                  <a:srgbClr val="B100B1"/>
                </a:solidFill>
                <a:latin typeface="Calibri"/>
                <a:cs typeface="Calibri"/>
              </a:rPr>
              <a:t> </a:t>
            </a:r>
            <a:r>
              <a:rPr sz="1364" b="1" dirty="0">
                <a:solidFill>
                  <a:srgbClr val="B100B1"/>
                </a:solidFill>
                <a:latin typeface="Calibri"/>
                <a:cs typeface="Calibri"/>
              </a:rPr>
              <a:t>parent(s)</a:t>
            </a:r>
            <a:r>
              <a:rPr sz="1364" b="1" spc="-27" dirty="0">
                <a:solidFill>
                  <a:srgbClr val="B100B1"/>
                </a:solidFill>
                <a:latin typeface="Calibri"/>
                <a:cs typeface="Calibri"/>
              </a:rPr>
              <a:t> </a:t>
            </a:r>
            <a:r>
              <a:rPr sz="1364" dirty="0">
                <a:latin typeface="Calibri"/>
                <a:cs typeface="Calibri"/>
              </a:rPr>
              <a:t>for</a:t>
            </a:r>
            <a:r>
              <a:rPr sz="1364" spc="-34" dirty="0">
                <a:latin typeface="Calibri"/>
                <a:cs typeface="Calibri"/>
              </a:rPr>
              <a:t> </a:t>
            </a:r>
            <a:r>
              <a:rPr sz="1364" dirty="0">
                <a:latin typeface="Calibri"/>
                <a:cs typeface="Calibri"/>
              </a:rPr>
              <a:t>minor’s</a:t>
            </a:r>
            <a:r>
              <a:rPr sz="1364" spc="-20" dirty="0">
                <a:latin typeface="Calibri"/>
                <a:cs typeface="Calibri"/>
              </a:rPr>
              <a:t> </a:t>
            </a:r>
            <a:r>
              <a:rPr sz="1364" dirty="0">
                <a:latin typeface="Calibri"/>
                <a:cs typeface="Calibri"/>
              </a:rPr>
              <a:t>seeking</a:t>
            </a:r>
            <a:r>
              <a:rPr sz="1364" spc="-17" dirty="0">
                <a:latin typeface="Calibri"/>
                <a:cs typeface="Calibri"/>
              </a:rPr>
              <a:t> </a:t>
            </a:r>
            <a:r>
              <a:rPr sz="1364" dirty="0">
                <a:latin typeface="Calibri"/>
                <a:cs typeface="Calibri"/>
              </a:rPr>
              <a:t>name</a:t>
            </a:r>
            <a:r>
              <a:rPr sz="1364" spc="-24" dirty="0">
                <a:latin typeface="Calibri"/>
                <a:cs typeface="Calibri"/>
              </a:rPr>
              <a:t> </a:t>
            </a:r>
            <a:r>
              <a:rPr sz="1364" dirty="0">
                <a:latin typeface="Calibri"/>
                <a:cs typeface="Calibri"/>
              </a:rPr>
              <a:t>change,</a:t>
            </a:r>
            <a:r>
              <a:rPr sz="1364" spc="-41" dirty="0">
                <a:latin typeface="Calibri"/>
                <a:cs typeface="Calibri"/>
              </a:rPr>
              <a:t> </a:t>
            </a:r>
            <a:r>
              <a:rPr sz="1364" spc="-17" dirty="0">
                <a:latin typeface="Calibri"/>
                <a:cs typeface="Calibri"/>
              </a:rPr>
              <a:t>as</a:t>
            </a:r>
            <a:endParaRPr sz="1364">
              <a:latin typeface="Calibri"/>
              <a:cs typeface="Calibri"/>
            </a:endParaRPr>
          </a:p>
          <a:p>
            <a:pPr marL="164518" algn="just"/>
            <a:r>
              <a:rPr sz="1364" dirty="0">
                <a:latin typeface="Calibri"/>
                <a:cs typeface="Calibri"/>
              </a:rPr>
              <a:t>parent</a:t>
            </a:r>
            <a:r>
              <a:rPr sz="1364" spc="-20" dirty="0">
                <a:latin typeface="Calibri"/>
                <a:cs typeface="Calibri"/>
              </a:rPr>
              <a:t> </a:t>
            </a:r>
            <a:r>
              <a:rPr sz="1364" dirty="0">
                <a:latin typeface="Calibri"/>
                <a:cs typeface="Calibri"/>
              </a:rPr>
              <a:t>must</a:t>
            </a:r>
            <a:r>
              <a:rPr sz="1364" spc="-14" dirty="0">
                <a:latin typeface="Calibri"/>
                <a:cs typeface="Calibri"/>
              </a:rPr>
              <a:t> </a:t>
            </a:r>
            <a:r>
              <a:rPr sz="1364" dirty="0">
                <a:latin typeface="Calibri"/>
                <a:cs typeface="Calibri"/>
              </a:rPr>
              <a:t>be</a:t>
            </a:r>
            <a:r>
              <a:rPr sz="1364" spc="-14" dirty="0">
                <a:latin typeface="Calibri"/>
                <a:cs typeface="Calibri"/>
              </a:rPr>
              <a:t> </a:t>
            </a:r>
            <a:r>
              <a:rPr sz="1364" dirty="0">
                <a:latin typeface="Calibri"/>
                <a:cs typeface="Calibri"/>
              </a:rPr>
              <a:t>“petitioner”</a:t>
            </a:r>
            <a:r>
              <a:rPr sz="1364" spc="-14" dirty="0">
                <a:latin typeface="Calibri"/>
                <a:cs typeface="Calibri"/>
              </a:rPr>
              <a:t> </a:t>
            </a:r>
            <a:r>
              <a:rPr sz="1364" dirty="0">
                <a:latin typeface="Calibri"/>
                <a:cs typeface="Calibri"/>
              </a:rPr>
              <a:t>for</a:t>
            </a:r>
            <a:r>
              <a:rPr sz="1364" spc="-24" dirty="0">
                <a:latin typeface="Calibri"/>
                <a:cs typeface="Calibri"/>
              </a:rPr>
              <a:t> </a:t>
            </a:r>
            <a:r>
              <a:rPr sz="1364" dirty="0">
                <a:latin typeface="Calibri"/>
                <a:cs typeface="Calibri"/>
              </a:rPr>
              <a:t>minor</a:t>
            </a:r>
            <a:r>
              <a:rPr sz="1364" spc="-14" dirty="0">
                <a:latin typeface="Calibri"/>
                <a:cs typeface="Calibri"/>
              </a:rPr>
              <a:t> </a:t>
            </a:r>
            <a:r>
              <a:rPr sz="1364" spc="-7" dirty="0">
                <a:latin typeface="Calibri"/>
                <a:cs typeface="Calibri"/>
              </a:rPr>
              <a:t>child;</a:t>
            </a:r>
            <a:endParaRPr sz="1364">
              <a:latin typeface="Calibri"/>
              <a:cs typeface="Calibri"/>
            </a:endParaRPr>
          </a:p>
          <a:p>
            <a:pPr marL="164518" marR="561526" indent="-155859">
              <a:spcBef>
                <a:spcPts val="330"/>
              </a:spcBef>
              <a:buClr>
                <a:srgbClr val="FF66FF"/>
              </a:buClr>
              <a:buFont typeface="Arial"/>
              <a:buChar char="•"/>
              <a:tabLst>
                <a:tab pos="164085" algn="l"/>
                <a:tab pos="164518" algn="l"/>
              </a:tabLst>
            </a:pPr>
            <a:r>
              <a:rPr sz="1364" b="1" dirty="0">
                <a:solidFill>
                  <a:srgbClr val="B100B1"/>
                </a:solidFill>
                <a:latin typeface="Calibri"/>
                <a:cs typeface="Calibri"/>
              </a:rPr>
              <a:t>Functional</a:t>
            </a:r>
            <a:r>
              <a:rPr sz="1364" b="1" spc="-61" dirty="0">
                <a:solidFill>
                  <a:srgbClr val="B100B1"/>
                </a:solidFill>
                <a:latin typeface="Calibri"/>
                <a:cs typeface="Calibri"/>
              </a:rPr>
              <a:t> </a:t>
            </a:r>
            <a:r>
              <a:rPr sz="1364" b="1" dirty="0">
                <a:solidFill>
                  <a:srgbClr val="B100B1"/>
                </a:solidFill>
                <a:latin typeface="Calibri"/>
                <a:cs typeface="Calibri"/>
              </a:rPr>
              <a:t>literacy</a:t>
            </a:r>
            <a:r>
              <a:rPr sz="1364" b="1" spc="-17" dirty="0">
                <a:solidFill>
                  <a:srgbClr val="B100B1"/>
                </a:solidFill>
                <a:latin typeface="Calibri"/>
                <a:cs typeface="Calibri"/>
              </a:rPr>
              <a:t> </a:t>
            </a:r>
            <a:r>
              <a:rPr sz="1364" b="1" dirty="0">
                <a:solidFill>
                  <a:srgbClr val="B100B1"/>
                </a:solidFill>
                <a:latin typeface="Calibri"/>
                <a:cs typeface="Calibri"/>
              </a:rPr>
              <a:t>issues</a:t>
            </a:r>
            <a:r>
              <a:rPr sz="1364" b="1" spc="-31" dirty="0">
                <a:solidFill>
                  <a:srgbClr val="B100B1"/>
                </a:solidFill>
                <a:latin typeface="Calibri"/>
                <a:cs typeface="Calibri"/>
              </a:rPr>
              <a:t> </a:t>
            </a:r>
            <a:r>
              <a:rPr sz="1364" dirty="0">
                <a:latin typeface="Calibri"/>
                <a:cs typeface="Calibri"/>
              </a:rPr>
              <a:t>in</a:t>
            </a:r>
            <a:r>
              <a:rPr sz="1364" spc="-27" dirty="0">
                <a:latin typeface="Calibri"/>
                <a:cs typeface="Calibri"/>
              </a:rPr>
              <a:t> </a:t>
            </a:r>
            <a:r>
              <a:rPr sz="1364" dirty="0">
                <a:latin typeface="Calibri"/>
                <a:cs typeface="Calibri"/>
              </a:rPr>
              <a:t>filling</a:t>
            </a:r>
            <a:r>
              <a:rPr sz="1364" spc="-7" dirty="0">
                <a:latin typeface="Calibri"/>
                <a:cs typeface="Calibri"/>
              </a:rPr>
              <a:t> </a:t>
            </a:r>
            <a:r>
              <a:rPr sz="1364" dirty="0">
                <a:latin typeface="Calibri"/>
                <a:cs typeface="Calibri"/>
              </a:rPr>
              <a:t>out</a:t>
            </a:r>
            <a:r>
              <a:rPr sz="1364" spc="-24" dirty="0">
                <a:latin typeface="Calibri"/>
                <a:cs typeface="Calibri"/>
              </a:rPr>
              <a:t> </a:t>
            </a:r>
            <a:r>
              <a:rPr sz="1364" dirty="0">
                <a:latin typeface="Calibri"/>
                <a:cs typeface="Calibri"/>
              </a:rPr>
              <a:t>the</a:t>
            </a:r>
            <a:r>
              <a:rPr sz="1364" spc="-27" dirty="0">
                <a:latin typeface="Calibri"/>
                <a:cs typeface="Calibri"/>
              </a:rPr>
              <a:t> </a:t>
            </a:r>
            <a:r>
              <a:rPr sz="1364" dirty="0">
                <a:latin typeface="Calibri"/>
                <a:cs typeface="Calibri"/>
              </a:rPr>
              <a:t>forms</a:t>
            </a:r>
            <a:r>
              <a:rPr sz="1364" spc="-17" dirty="0">
                <a:latin typeface="Calibri"/>
                <a:cs typeface="Calibri"/>
              </a:rPr>
              <a:t> </a:t>
            </a:r>
            <a:r>
              <a:rPr sz="1364" dirty="0">
                <a:latin typeface="Calibri"/>
                <a:cs typeface="Calibri"/>
              </a:rPr>
              <a:t>and</a:t>
            </a:r>
            <a:r>
              <a:rPr sz="1364" spc="-24" dirty="0">
                <a:latin typeface="Calibri"/>
                <a:cs typeface="Calibri"/>
              </a:rPr>
              <a:t> </a:t>
            </a:r>
            <a:r>
              <a:rPr sz="1364" dirty="0">
                <a:latin typeface="Calibri"/>
                <a:cs typeface="Calibri"/>
              </a:rPr>
              <a:t>following</a:t>
            </a:r>
            <a:r>
              <a:rPr sz="1364" spc="-27" dirty="0">
                <a:latin typeface="Calibri"/>
                <a:cs typeface="Calibri"/>
              </a:rPr>
              <a:t> </a:t>
            </a:r>
            <a:r>
              <a:rPr sz="1364" spc="-17" dirty="0">
                <a:latin typeface="Calibri"/>
                <a:cs typeface="Calibri"/>
              </a:rPr>
              <a:t>the </a:t>
            </a:r>
            <a:r>
              <a:rPr sz="1364" spc="-7" dirty="0">
                <a:latin typeface="Calibri"/>
                <a:cs typeface="Calibri"/>
              </a:rPr>
              <a:t>procedural</a:t>
            </a:r>
            <a:r>
              <a:rPr sz="1364" spc="-14" dirty="0">
                <a:latin typeface="Calibri"/>
                <a:cs typeface="Calibri"/>
              </a:rPr>
              <a:t> </a:t>
            </a:r>
            <a:r>
              <a:rPr sz="1364" spc="-7" dirty="0">
                <a:latin typeface="Calibri"/>
                <a:cs typeface="Calibri"/>
              </a:rPr>
              <a:t>instructions;</a:t>
            </a:r>
            <a:endParaRPr sz="1364">
              <a:latin typeface="Calibri"/>
              <a:cs typeface="Calibri"/>
            </a:endParaRPr>
          </a:p>
          <a:p>
            <a:pPr marL="164518" indent="-155859">
              <a:spcBef>
                <a:spcPts val="324"/>
              </a:spcBef>
              <a:buClr>
                <a:srgbClr val="FF66FF"/>
              </a:buClr>
              <a:buFont typeface="Arial"/>
              <a:buChar char="•"/>
              <a:tabLst>
                <a:tab pos="164085" algn="l"/>
                <a:tab pos="164518" algn="l"/>
              </a:tabLst>
            </a:pPr>
            <a:r>
              <a:rPr sz="1364" b="1" dirty="0">
                <a:solidFill>
                  <a:srgbClr val="B100B1"/>
                </a:solidFill>
                <a:latin typeface="Calibri"/>
                <a:cs typeface="Calibri"/>
              </a:rPr>
              <a:t>Limited</a:t>
            </a:r>
            <a:r>
              <a:rPr sz="1364" b="1" spc="-44" dirty="0">
                <a:solidFill>
                  <a:srgbClr val="B100B1"/>
                </a:solidFill>
                <a:latin typeface="Calibri"/>
                <a:cs typeface="Calibri"/>
              </a:rPr>
              <a:t> </a:t>
            </a:r>
            <a:r>
              <a:rPr sz="1364" b="1" dirty="0">
                <a:solidFill>
                  <a:srgbClr val="B100B1"/>
                </a:solidFill>
                <a:latin typeface="Calibri"/>
                <a:cs typeface="Calibri"/>
              </a:rPr>
              <a:t>access</a:t>
            </a:r>
            <a:r>
              <a:rPr sz="1364" b="1" spc="-24" dirty="0">
                <a:solidFill>
                  <a:srgbClr val="B100B1"/>
                </a:solidFill>
                <a:latin typeface="Calibri"/>
                <a:cs typeface="Calibri"/>
              </a:rPr>
              <a:t> </a:t>
            </a:r>
            <a:r>
              <a:rPr sz="1364" b="1" dirty="0">
                <a:solidFill>
                  <a:srgbClr val="B100B1"/>
                </a:solidFill>
                <a:latin typeface="Calibri"/>
                <a:cs typeface="Calibri"/>
              </a:rPr>
              <a:t>to</a:t>
            </a:r>
            <a:r>
              <a:rPr sz="1364" b="1" spc="-27" dirty="0">
                <a:solidFill>
                  <a:srgbClr val="B100B1"/>
                </a:solidFill>
                <a:latin typeface="Calibri"/>
                <a:cs typeface="Calibri"/>
              </a:rPr>
              <a:t> </a:t>
            </a:r>
            <a:r>
              <a:rPr sz="1364" b="1" dirty="0">
                <a:solidFill>
                  <a:srgbClr val="B100B1"/>
                </a:solidFill>
                <a:latin typeface="Calibri"/>
                <a:cs typeface="Calibri"/>
              </a:rPr>
              <a:t>internet</a:t>
            </a:r>
            <a:r>
              <a:rPr sz="1364" b="1" spc="-27" dirty="0">
                <a:solidFill>
                  <a:srgbClr val="B100B1"/>
                </a:solidFill>
                <a:latin typeface="Calibri"/>
                <a:cs typeface="Calibri"/>
              </a:rPr>
              <a:t> </a:t>
            </a:r>
            <a:r>
              <a:rPr sz="1364" dirty="0">
                <a:latin typeface="Calibri"/>
                <a:cs typeface="Calibri"/>
              </a:rPr>
              <a:t>(and</a:t>
            </a:r>
            <a:r>
              <a:rPr sz="1364" spc="-24" dirty="0">
                <a:latin typeface="Calibri"/>
                <a:cs typeface="Calibri"/>
              </a:rPr>
              <a:t> </a:t>
            </a:r>
            <a:r>
              <a:rPr sz="1364" dirty="0">
                <a:latin typeface="Calibri"/>
                <a:cs typeface="Calibri"/>
              </a:rPr>
              <a:t>difficulty</a:t>
            </a:r>
            <a:r>
              <a:rPr sz="1364" spc="-20" dirty="0">
                <a:latin typeface="Calibri"/>
                <a:cs typeface="Calibri"/>
              </a:rPr>
              <a:t> </a:t>
            </a:r>
            <a:r>
              <a:rPr sz="1364" dirty="0">
                <a:latin typeface="Calibri"/>
                <a:cs typeface="Calibri"/>
              </a:rPr>
              <a:t>finding</a:t>
            </a:r>
            <a:r>
              <a:rPr sz="1364" spc="-37" dirty="0">
                <a:latin typeface="Calibri"/>
                <a:cs typeface="Calibri"/>
              </a:rPr>
              <a:t> </a:t>
            </a:r>
            <a:r>
              <a:rPr sz="1364" dirty="0">
                <a:latin typeface="Calibri"/>
                <a:cs typeface="Calibri"/>
              </a:rPr>
              <a:t>forms</a:t>
            </a:r>
            <a:r>
              <a:rPr sz="1364" spc="-20" dirty="0">
                <a:latin typeface="Calibri"/>
                <a:cs typeface="Calibri"/>
              </a:rPr>
              <a:t> </a:t>
            </a:r>
            <a:r>
              <a:rPr sz="1364" dirty="0">
                <a:latin typeface="Calibri"/>
                <a:cs typeface="Calibri"/>
              </a:rPr>
              <a:t>if</a:t>
            </a:r>
            <a:r>
              <a:rPr sz="1364" spc="-20" dirty="0">
                <a:latin typeface="Calibri"/>
                <a:cs typeface="Calibri"/>
              </a:rPr>
              <a:t> </a:t>
            </a:r>
            <a:r>
              <a:rPr sz="1364" dirty="0">
                <a:latin typeface="Calibri"/>
                <a:cs typeface="Calibri"/>
              </a:rPr>
              <a:t>no</a:t>
            </a:r>
            <a:r>
              <a:rPr sz="1364" spc="-34" dirty="0">
                <a:latin typeface="Calibri"/>
                <a:cs typeface="Calibri"/>
              </a:rPr>
              <a:t> </a:t>
            </a:r>
            <a:r>
              <a:rPr sz="1364" dirty="0">
                <a:latin typeface="Calibri"/>
                <a:cs typeface="Calibri"/>
              </a:rPr>
              <a:t>access</a:t>
            </a:r>
            <a:r>
              <a:rPr sz="1364" spc="-17" dirty="0">
                <a:latin typeface="Calibri"/>
                <a:cs typeface="Calibri"/>
              </a:rPr>
              <a:t> to</a:t>
            </a:r>
            <a:endParaRPr sz="1364">
              <a:latin typeface="Calibri"/>
              <a:cs typeface="Calibri"/>
            </a:endParaRPr>
          </a:p>
          <a:p>
            <a:pPr marL="164518">
              <a:spcBef>
                <a:spcPts val="3"/>
              </a:spcBef>
            </a:pPr>
            <a:r>
              <a:rPr sz="1364" dirty="0">
                <a:latin typeface="Calibri"/>
                <a:cs typeface="Calibri"/>
              </a:rPr>
              <a:t>Florida</a:t>
            </a:r>
            <a:r>
              <a:rPr sz="1364" spc="-10" dirty="0">
                <a:latin typeface="Calibri"/>
                <a:cs typeface="Calibri"/>
              </a:rPr>
              <a:t> </a:t>
            </a:r>
            <a:r>
              <a:rPr sz="1364" dirty="0">
                <a:latin typeface="Calibri"/>
                <a:cs typeface="Calibri"/>
              </a:rPr>
              <a:t>Name</a:t>
            </a:r>
            <a:r>
              <a:rPr sz="1364" spc="-7" dirty="0">
                <a:latin typeface="Calibri"/>
                <a:cs typeface="Calibri"/>
              </a:rPr>
              <a:t> Change);</a:t>
            </a:r>
            <a:endParaRPr sz="1364">
              <a:latin typeface="Calibri"/>
              <a:cs typeface="Calibri"/>
            </a:endParaRPr>
          </a:p>
          <a:p>
            <a:pPr marL="164518" marR="546807" indent="-155859" algn="just">
              <a:spcBef>
                <a:spcPts val="327"/>
              </a:spcBef>
              <a:buClr>
                <a:srgbClr val="FF66FF"/>
              </a:buClr>
              <a:buFont typeface="Arial"/>
              <a:buChar char="•"/>
              <a:tabLst>
                <a:tab pos="164518" algn="l"/>
              </a:tabLst>
            </a:pPr>
            <a:r>
              <a:rPr sz="1364" dirty="0">
                <a:latin typeface="Calibri"/>
                <a:cs typeface="Calibri"/>
              </a:rPr>
              <a:t>Access</a:t>
            </a:r>
            <a:r>
              <a:rPr sz="1364" spc="-14" dirty="0">
                <a:latin typeface="Calibri"/>
                <a:cs typeface="Calibri"/>
              </a:rPr>
              <a:t> </a:t>
            </a:r>
            <a:r>
              <a:rPr sz="1364" dirty="0">
                <a:latin typeface="Calibri"/>
                <a:cs typeface="Calibri"/>
              </a:rPr>
              <a:t>to</a:t>
            </a:r>
            <a:r>
              <a:rPr sz="1364" spc="-17" dirty="0">
                <a:latin typeface="Calibri"/>
                <a:cs typeface="Calibri"/>
              </a:rPr>
              <a:t> </a:t>
            </a:r>
            <a:r>
              <a:rPr sz="1364" b="1" dirty="0">
                <a:solidFill>
                  <a:srgbClr val="B100B1"/>
                </a:solidFill>
                <a:latin typeface="Calibri"/>
                <a:cs typeface="Calibri"/>
              </a:rPr>
              <a:t>affirming</a:t>
            </a:r>
            <a:r>
              <a:rPr sz="1364" b="1" spc="-24" dirty="0">
                <a:solidFill>
                  <a:srgbClr val="B100B1"/>
                </a:solidFill>
                <a:latin typeface="Calibri"/>
                <a:cs typeface="Calibri"/>
              </a:rPr>
              <a:t> </a:t>
            </a:r>
            <a:r>
              <a:rPr sz="1364" b="1" dirty="0">
                <a:solidFill>
                  <a:srgbClr val="B100B1"/>
                </a:solidFill>
                <a:latin typeface="Calibri"/>
                <a:cs typeface="Calibri"/>
              </a:rPr>
              <a:t>medical</a:t>
            </a:r>
            <a:r>
              <a:rPr sz="1364" b="1" spc="-31" dirty="0">
                <a:solidFill>
                  <a:srgbClr val="B100B1"/>
                </a:solidFill>
                <a:latin typeface="Calibri"/>
                <a:cs typeface="Calibri"/>
              </a:rPr>
              <a:t> </a:t>
            </a:r>
            <a:r>
              <a:rPr sz="1364" b="1" spc="-7" dirty="0">
                <a:solidFill>
                  <a:srgbClr val="B100B1"/>
                </a:solidFill>
                <a:latin typeface="Calibri"/>
                <a:cs typeface="Calibri"/>
              </a:rPr>
              <a:t>care/affirming</a:t>
            </a:r>
            <a:r>
              <a:rPr sz="1364" b="1" spc="-14" dirty="0">
                <a:solidFill>
                  <a:srgbClr val="B100B1"/>
                </a:solidFill>
                <a:latin typeface="Calibri"/>
                <a:cs typeface="Calibri"/>
              </a:rPr>
              <a:t> </a:t>
            </a:r>
            <a:r>
              <a:rPr sz="1364" b="1" dirty="0">
                <a:solidFill>
                  <a:srgbClr val="B100B1"/>
                </a:solidFill>
                <a:latin typeface="Calibri"/>
                <a:cs typeface="Calibri"/>
              </a:rPr>
              <a:t>physician</a:t>
            </a:r>
            <a:r>
              <a:rPr sz="1364" dirty="0">
                <a:latin typeface="Calibri"/>
                <a:cs typeface="Calibri"/>
              </a:rPr>
              <a:t>,</a:t>
            </a:r>
            <a:r>
              <a:rPr sz="1364" spc="-34" dirty="0">
                <a:latin typeface="Calibri"/>
                <a:cs typeface="Calibri"/>
              </a:rPr>
              <a:t> </a:t>
            </a:r>
            <a:r>
              <a:rPr sz="1364" dirty="0">
                <a:latin typeface="Calibri"/>
                <a:cs typeface="Calibri"/>
              </a:rPr>
              <a:t>as</a:t>
            </a:r>
            <a:r>
              <a:rPr sz="1364" spc="-10" dirty="0">
                <a:latin typeface="Calibri"/>
                <a:cs typeface="Calibri"/>
              </a:rPr>
              <a:t> </a:t>
            </a:r>
            <a:r>
              <a:rPr sz="1364" dirty="0">
                <a:latin typeface="Calibri"/>
                <a:cs typeface="Calibri"/>
              </a:rPr>
              <a:t>a</a:t>
            </a:r>
            <a:r>
              <a:rPr sz="1364" spc="-20" dirty="0">
                <a:latin typeface="Calibri"/>
                <a:cs typeface="Calibri"/>
              </a:rPr>
              <a:t> </a:t>
            </a:r>
            <a:r>
              <a:rPr sz="1364" dirty="0">
                <a:latin typeface="Calibri"/>
                <a:cs typeface="Calibri"/>
              </a:rPr>
              <a:t>letter </a:t>
            </a:r>
            <a:r>
              <a:rPr sz="1364" spc="-17" dirty="0">
                <a:latin typeface="Calibri"/>
                <a:cs typeface="Calibri"/>
              </a:rPr>
              <a:t>is </a:t>
            </a:r>
            <a:r>
              <a:rPr sz="1364" dirty="0">
                <a:latin typeface="Calibri"/>
                <a:cs typeface="Calibri"/>
              </a:rPr>
              <a:t>required</a:t>
            </a:r>
            <a:r>
              <a:rPr sz="1364" spc="-27" dirty="0">
                <a:latin typeface="Calibri"/>
                <a:cs typeface="Calibri"/>
              </a:rPr>
              <a:t> </a:t>
            </a:r>
            <a:r>
              <a:rPr sz="1364" dirty="0">
                <a:latin typeface="Calibri"/>
                <a:cs typeface="Calibri"/>
              </a:rPr>
              <a:t>to</a:t>
            </a:r>
            <a:r>
              <a:rPr sz="1364" spc="-20" dirty="0">
                <a:latin typeface="Calibri"/>
                <a:cs typeface="Calibri"/>
              </a:rPr>
              <a:t> </a:t>
            </a:r>
            <a:r>
              <a:rPr sz="1364" dirty="0">
                <a:latin typeface="Calibri"/>
                <a:cs typeface="Calibri"/>
              </a:rPr>
              <a:t>obtain</a:t>
            </a:r>
            <a:r>
              <a:rPr sz="1364" spc="-27" dirty="0">
                <a:latin typeface="Calibri"/>
                <a:cs typeface="Calibri"/>
              </a:rPr>
              <a:t> </a:t>
            </a:r>
            <a:r>
              <a:rPr sz="1364" dirty="0">
                <a:latin typeface="Calibri"/>
                <a:cs typeface="Calibri"/>
              </a:rPr>
              <a:t>a</a:t>
            </a:r>
            <a:r>
              <a:rPr sz="1364" spc="-17" dirty="0">
                <a:latin typeface="Calibri"/>
                <a:cs typeface="Calibri"/>
              </a:rPr>
              <a:t> </a:t>
            </a:r>
            <a:r>
              <a:rPr sz="1364" dirty="0">
                <a:latin typeface="Calibri"/>
                <a:cs typeface="Calibri"/>
              </a:rPr>
              <a:t>gender</a:t>
            </a:r>
            <a:r>
              <a:rPr sz="1364" spc="-31" dirty="0">
                <a:latin typeface="Calibri"/>
                <a:cs typeface="Calibri"/>
              </a:rPr>
              <a:t> </a:t>
            </a:r>
            <a:r>
              <a:rPr sz="1364" dirty="0">
                <a:latin typeface="Calibri"/>
                <a:cs typeface="Calibri"/>
              </a:rPr>
              <a:t>marker</a:t>
            </a:r>
            <a:r>
              <a:rPr sz="1364" spc="-10" dirty="0">
                <a:latin typeface="Calibri"/>
                <a:cs typeface="Calibri"/>
              </a:rPr>
              <a:t> </a:t>
            </a:r>
            <a:r>
              <a:rPr sz="1364" dirty="0">
                <a:latin typeface="Calibri"/>
                <a:cs typeface="Calibri"/>
              </a:rPr>
              <a:t>change</a:t>
            </a:r>
            <a:r>
              <a:rPr sz="1364" spc="-37" dirty="0">
                <a:latin typeface="Calibri"/>
                <a:cs typeface="Calibri"/>
              </a:rPr>
              <a:t> </a:t>
            </a:r>
            <a:r>
              <a:rPr sz="1364" dirty="0">
                <a:latin typeface="Calibri"/>
                <a:cs typeface="Calibri"/>
              </a:rPr>
              <a:t>on</a:t>
            </a:r>
            <a:r>
              <a:rPr sz="1364" spc="-27" dirty="0">
                <a:latin typeface="Calibri"/>
                <a:cs typeface="Calibri"/>
              </a:rPr>
              <a:t> </a:t>
            </a:r>
            <a:r>
              <a:rPr sz="1364" spc="-7" dirty="0">
                <a:latin typeface="Calibri"/>
                <a:cs typeface="Calibri"/>
              </a:rPr>
              <a:t>government-issued </a:t>
            </a:r>
            <a:r>
              <a:rPr sz="1364" dirty="0">
                <a:latin typeface="Calibri"/>
                <a:cs typeface="Calibri"/>
              </a:rPr>
              <a:t>documents</a:t>
            </a:r>
            <a:r>
              <a:rPr sz="1364" spc="-34" dirty="0">
                <a:latin typeface="Calibri"/>
                <a:cs typeface="Calibri"/>
              </a:rPr>
              <a:t> </a:t>
            </a:r>
            <a:r>
              <a:rPr sz="1364" dirty="0">
                <a:latin typeface="Calibri"/>
                <a:cs typeface="Calibri"/>
              </a:rPr>
              <a:t>(also</a:t>
            </a:r>
            <a:r>
              <a:rPr sz="1364" spc="-10" dirty="0">
                <a:latin typeface="Calibri"/>
                <a:cs typeface="Calibri"/>
              </a:rPr>
              <a:t> </a:t>
            </a:r>
            <a:r>
              <a:rPr sz="1364" dirty="0">
                <a:latin typeface="Calibri"/>
                <a:cs typeface="Calibri"/>
              </a:rPr>
              <a:t>access</a:t>
            </a:r>
            <a:r>
              <a:rPr sz="1364" spc="-10" dirty="0">
                <a:latin typeface="Calibri"/>
                <a:cs typeface="Calibri"/>
              </a:rPr>
              <a:t> </a:t>
            </a:r>
            <a:r>
              <a:rPr sz="1364" dirty="0">
                <a:latin typeface="Calibri"/>
                <a:cs typeface="Calibri"/>
              </a:rPr>
              <a:t>to</a:t>
            </a:r>
            <a:r>
              <a:rPr sz="1364" spc="-27" dirty="0">
                <a:latin typeface="Calibri"/>
                <a:cs typeface="Calibri"/>
              </a:rPr>
              <a:t> </a:t>
            </a:r>
            <a:r>
              <a:rPr sz="1364" dirty="0">
                <a:latin typeface="Calibri"/>
                <a:cs typeface="Calibri"/>
              </a:rPr>
              <a:t>health</a:t>
            </a:r>
            <a:r>
              <a:rPr sz="1364" spc="-14" dirty="0">
                <a:latin typeface="Calibri"/>
                <a:cs typeface="Calibri"/>
              </a:rPr>
              <a:t> </a:t>
            </a:r>
            <a:r>
              <a:rPr sz="1364" spc="-7" dirty="0">
                <a:latin typeface="Calibri"/>
                <a:cs typeface="Calibri"/>
              </a:rPr>
              <a:t>insurance);</a:t>
            </a:r>
            <a:endParaRPr sz="1364">
              <a:latin typeface="Calibri"/>
              <a:cs typeface="Calibri"/>
            </a:endParaRPr>
          </a:p>
          <a:p>
            <a:pPr marL="164518" marR="3464" indent="-155859" algn="just">
              <a:spcBef>
                <a:spcPts val="330"/>
              </a:spcBef>
              <a:buClr>
                <a:srgbClr val="FF66FF"/>
              </a:buClr>
              <a:buFont typeface="Arial"/>
              <a:buChar char="•"/>
              <a:tabLst>
                <a:tab pos="164518" algn="l"/>
              </a:tabLst>
            </a:pPr>
            <a:r>
              <a:rPr sz="1364" dirty="0">
                <a:latin typeface="Calibri"/>
                <a:cs typeface="Calibri"/>
              </a:rPr>
              <a:t>The</a:t>
            </a:r>
            <a:r>
              <a:rPr sz="1364" spc="-17" dirty="0">
                <a:latin typeface="Calibri"/>
                <a:cs typeface="Calibri"/>
              </a:rPr>
              <a:t> </a:t>
            </a:r>
            <a:r>
              <a:rPr sz="1364" dirty="0">
                <a:latin typeface="Calibri"/>
                <a:cs typeface="Calibri"/>
              </a:rPr>
              <a:t>fear</a:t>
            </a:r>
            <a:r>
              <a:rPr sz="1364" spc="-7" dirty="0">
                <a:latin typeface="Calibri"/>
                <a:cs typeface="Calibri"/>
              </a:rPr>
              <a:t> </a:t>
            </a:r>
            <a:r>
              <a:rPr sz="1364" dirty="0">
                <a:latin typeface="Calibri"/>
                <a:cs typeface="Calibri"/>
              </a:rPr>
              <a:t>of</a:t>
            </a:r>
            <a:r>
              <a:rPr sz="1364" spc="-14" dirty="0">
                <a:latin typeface="Calibri"/>
                <a:cs typeface="Calibri"/>
              </a:rPr>
              <a:t> </a:t>
            </a:r>
            <a:r>
              <a:rPr sz="1364" b="1" dirty="0">
                <a:solidFill>
                  <a:srgbClr val="B100B1"/>
                </a:solidFill>
                <a:latin typeface="Calibri"/>
                <a:cs typeface="Calibri"/>
              </a:rPr>
              <a:t>“outing”</a:t>
            </a:r>
            <a:r>
              <a:rPr sz="1364" b="1" spc="-27" dirty="0">
                <a:solidFill>
                  <a:srgbClr val="B100B1"/>
                </a:solidFill>
                <a:latin typeface="Calibri"/>
                <a:cs typeface="Calibri"/>
              </a:rPr>
              <a:t> </a:t>
            </a:r>
            <a:r>
              <a:rPr sz="1364" b="1" dirty="0">
                <a:solidFill>
                  <a:srgbClr val="B100B1"/>
                </a:solidFill>
                <a:latin typeface="Calibri"/>
                <a:cs typeface="Calibri"/>
              </a:rPr>
              <a:t>oneself</a:t>
            </a:r>
            <a:r>
              <a:rPr sz="1364" b="1" spc="-14" dirty="0">
                <a:solidFill>
                  <a:srgbClr val="B100B1"/>
                </a:solidFill>
                <a:latin typeface="Calibri"/>
                <a:cs typeface="Calibri"/>
              </a:rPr>
              <a:t> </a:t>
            </a:r>
            <a:r>
              <a:rPr sz="1364" b="1" dirty="0">
                <a:solidFill>
                  <a:srgbClr val="B100B1"/>
                </a:solidFill>
                <a:latin typeface="Calibri"/>
                <a:cs typeface="Calibri"/>
              </a:rPr>
              <a:t>in</a:t>
            </a:r>
            <a:r>
              <a:rPr sz="1364" b="1" spc="-10" dirty="0">
                <a:solidFill>
                  <a:srgbClr val="B100B1"/>
                </a:solidFill>
                <a:latin typeface="Calibri"/>
                <a:cs typeface="Calibri"/>
              </a:rPr>
              <a:t> </a:t>
            </a:r>
            <a:r>
              <a:rPr sz="1364" b="1" dirty="0">
                <a:solidFill>
                  <a:srgbClr val="B100B1"/>
                </a:solidFill>
                <a:latin typeface="Calibri"/>
                <a:cs typeface="Calibri"/>
              </a:rPr>
              <a:t>open</a:t>
            </a:r>
            <a:r>
              <a:rPr sz="1364" b="1" spc="-17" dirty="0">
                <a:solidFill>
                  <a:srgbClr val="B100B1"/>
                </a:solidFill>
                <a:latin typeface="Calibri"/>
                <a:cs typeface="Calibri"/>
              </a:rPr>
              <a:t> </a:t>
            </a:r>
            <a:r>
              <a:rPr sz="1364" b="1" dirty="0">
                <a:solidFill>
                  <a:srgbClr val="B100B1"/>
                </a:solidFill>
                <a:latin typeface="Calibri"/>
                <a:cs typeface="Calibri"/>
              </a:rPr>
              <a:t>court</a:t>
            </a:r>
            <a:r>
              <a:rPr sz="1364" b="1" spc="-7" dirty="0">
                <a:solidFill>
                  <a:srgbClr val="B100B1"/>
                </a:solidFill>
                <a:latin typeface="Calibri"/>
                <a:cs typeface="Calibri"/>
              </a:rPr>
              <a:t> </a:t>
            </a:r>
            <a:r>
              <a:rPr sz="1364" dirty="0">
                <a:latin typeface="Calibri"/>
                <a:cs typeface="Calibri"/>
              </a:rPr>
              <a:t>during</a:t>
            </a:r>
            <a:r>
              <a:rPr sz="1364" spc="-17" dirty="0">
                <a:latin typeface="Calibri"/>
                <a:cs typeface="Calibri"/>
              </a:rPr>
              <a:t> </a:t>
            </a:r>
            <a:r>
              <a:rPr sz="1364" dirty="0">
                <a:latin typeface="Calibri"/>
                <a:cs typeface="Calibri"/>
              </a:rPr>
              <a:t>the</a:t>
            </a:r>
            <a:r>
              <a:rPr sz="1364" spc="-14" dirty="0">
                <a:latin typeface="Calibri"/>
                <a:cs typeface="Calibri"/>
              </a:rPr>
              <a:t> </a:t>
            </a:r>
            <a:r>
              <a:rPr sz="1364" dirty="0">
                <a:latin typeface="Calibri"/>
                <a:cs typeface="Calibri"/>
              </a:rPr>
              <a:t>hearing,</a:t>
            </a:r>
            <a:r>
              <a:rPr sz="1364" spc="-3" dirty="0">
                <a:latin typeface="Calibri"/>
                <a:cs typeface="Calibri"/>
              </a:rPr>
              <a:t> </a:t>
            </a:r>
            <a:r>
              <a:rPr sz="1364" spc="-7" dirty="0">
                <a:latin typeface="Calibri"/>
                <a:cs typeface="Calibri"/>
              </a:rPr>
              <a:t>particularly </a:t>
            </a:r>
            <a:r>
              <a:rPr sz="1364" dirty="0">
                <a:latin typeface="Calibri"/>
                <a:cs typeface="Calibri"/>
              </a:rPr>
              <a:t>in</a:t>
            </a:r>
            <a:r>
              <a:rPr sz="1364" spc="-14" dirty="0">
                <a:latin typeface="Calibri"/>
                <a:cs typeface="Calibri"/>
              </a:rPr>
              <a:t> </a:t>
            </a:r>
            <a:r>
              <a:rPr sz="1364" dirty="0">
                <a:latin typeface="Calibri"/>
                <a:cs typeface="Calibri"/>
              </a:rPr>
              <a:t>small</a:t>
            </a:r>
            <a:r>
              <a:rPr sz="1364" spc="-7" dirty="0">
                <a:latin typeface="Calibri"/>
                <a:cs typeface="Calibri"/>
              </a:rPr>
              <a:t> </a:t>
            </a:r>
            <a:r>
              <a:rPr sz="1364" dirty="0">
                <a:latin typeface="Calibri"/>
                <a:cs typeface="Calibri"/>
              </a:rPr>
              <a:t>and</a:t>
            </a:r>
            <a:r>
              <a:rPr sz="1364" spc="-14" dirty="0">
                <a:latin typeface="Calibri"/>
                <a:cs typeface="Calibri"/>
              </a:rPr>
              <a:t> </a:t>
            </a:r>
            <a:r>
              <a:rPr sz="1364" dirty="0">
                <a:latin typeface="Calibri"/>
                <a:cs typeface="Calibri"/>
              </a:rPr>
              <a:t>rural</a:t>
            </a:r>
            <a:r>
              <a:rPr sz="1364" spc="-7" dirty="0">
                <a:latin typeface="Calibri"/>
                <a:cs typeface="Calibri"/>
              </a:rPr>
              <a:t> counties.</a:t>
            </a:r>
            <a:endParaRPr sz="1364">
              <a:latin typeface="Calibri"/>
              <a:cs typeface="Calibri"/>
            </a:endParaRPr>
          </a:p>
        </p:txBody>
      </p:sp>
    </p:spTree>
    <p:extLst>
      <p:ext uri="{BB962C8B-B14F-4D97-AF65-F5344CB8AC3E}">
        <p14:creationId xmlns:p14="http://schemas.microsoft.com/office/powerpoint/2010/main" val="4003857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44141" y="246576"/>
            <a:ext cx="4601008" cy="440797"/>
          </a:xfrm>
          <a:prstGeom prst="rect">
            <a:avLst/>
          </a:prstGeom>
        </p:spPr>
        <p:txBody>
          <a:bodyPr spcFirstLastPara="1" vert="horz" wrap="square" lIns="0" tIns="8226" rIns="0" bIns="0" rtlCol="0" anchor="t" anchorCtr="0">
            <a:spAutoFit/>
          </a:bodyPr>
          <a:lstStyle/>
          <a:p>
            <a:pPr marL="8659">
              <a:spcBef>
                <a:spcPts val="65"/>
              </a:spcBef>
            </a:pPr>
            <a:r>
              <a:rPr sz="2727" spc="-78" dirty="0"/>
              <a:t>Importance</a:t>
            </a:r>
            <a:r>
              <a:rPr sz="2727" spc="-147" dirty="0"/>
              <a:t> </a:t>
            </a:r>
            <a:r>
              <a:rPr sz="2727" spc="-44" dirty="0"/>
              <a:t>of</a:t>
            </a:r>
            <a:r>
              <a:rPr sz="2727" spc="-123" dirty="0"/>
              <a:t> </a:t>
            </a:r>
            <a:r>
              <a:rPr sz="2727" spc="-75" dirty="0"/>
              <a:t>Legal</a:t>
            </a:r>
            <a:r>
              <a:rPr sz="2727" spc="-133" dirty="0"/>
              <a:t> </a:t>
            </a:r>
            <a:r>
              <a:rPr sz="2727" spc="-48" dirty="0"/>
              <a:t>Authenticity</a:t>
            </a:r>
            <a:endParaRPr sz="2727"/>
          </a:p>
        </p:txBody>
      </p:sp>
      <p:sp>
        <p:nvSpPr>
          <p:cNvPr id="3" name="object 3"/>
          <p:cNvSpPr txBox="1"/>
          <p:nvPr/>
        </p:nvSpPr>
        <p:spPr>
          <a:xfrm>
            <a:off x="3422073" y="886223"/>
            <a:ext cx="4959061" cy="3260788"/>
          </a:xfrm>
          <a:prstGeom prst="rect">
            <a:avLst/>
          </a:prstGeom>
        </p:spPr>
        <p:txBody>
          <a:bodyPr vert="horz" wrap="square" lIns="0" tIns="8659" rIns="0" bIns="0" rtlCol="0">
            <a:spAutoFit/>
          </a:bodyPr>
          <a:lstStyle/>
          <a:p>
            <a:pPr marL="164518" marR="16885" indent="-155859">
              <a:spcBef>
                <a:spcPts val="68"/>
              </a:spcBef>
              <a:buClr>
                <a:srgbClr val="FF66FF"/>
              </a:buClr>
              <a:buFont typeface="Arial"/>
              <a:buChar char="•"/>
              <a:tabLst>
                <a:tab pos="164085" algn="l"/>
                <a:tab pos="164518" algn="l"/>
              </a:tabLst>
            </a:pPr>
            <a:r>
              <a:rPr sz="1432" dirty="0">
                <a:latin typeface="Calibri"/>
                <a:cs typeface="Calibri"/>
              </a:rPr>
              <a:t>Access</a:t>
            </a:r>
            <a:r>
              <a:rPr sz="1432" spc="-17" dirty="0">
                <a:latin typeface="Calibri"/>
                <a:cs typeface="Calibri"/>
              </a:rPr>
              <a:t> </a:t>
            </a:r>
            <a:r>
              <a:rPr sz="1432" dirty="0">
                <a:latin typeface="Calibri"/>
                <a:cs typeface="Calibri"/>
              </a:rPr>
              <a:t>to</a:t>
            </a:r>
            <a:r>
              <a:rPr sz="1432" spc="-27" dirty="0">
                <a:latin typeface="Calibri"/>
                <a:cs typeface="Calibri"/>
              </a:rPr>
              <a:t> </a:t>
            </a:r>
            <a:r>
              <a:rPr sz="1432" dirty="0">
                <a:latin typeface="Calibri"/>
                <a:cs typeface="Calibri"/>
              </a:rPr>
              <a:t>legal</a:t>
            </a:r>
            <a:r>
              <a:rPr sz="1432" spc="-14" dirty="0">
                <a:latin typeface="Calibri"/>
                <a:cs typeface="Calibri"/>
              </a:rPr>
              <a:t> </a:t>
            </a:r>
            <a:r>
              <a:rPr sz="1432" dirty="0">
                <a:latin typeface="Calibri"/>
                <a:cs typeface="Calibri"/>
              </a:rPr>
              <a:t>identification</a:t>
            </a:r>
            <a:r>
              <a:rPr sz="1432" spc="-14" dirty="0">
                <a:latin typeface="Calibri"/>
                <a:cs typeface="Calibri"/>
              </a:rPr>
              <a:t> </a:t>
            </a:r>
            <a:r>
              <a:rPr sz="1432" dirty="0">
                <a:latin typeface="Calibri"/>
                <a:cs typeface="Calibri"/>
              </a:rPr>
              <a:t>documents</a:t>
            </a:r>
            <a:r>
              <a:rPr sz="1432" spc="-20" dirty="0">
                <a:latin typeface="Calibri"/>
                <a:cs typeface="Calibri"/>
              </a:rPr>
              <a:t> </a:t>
            </a:r>
            <a:r>
              <a:rPr sz="1432" dirty="0">
                <a:latin typeface="Calibri"/>
                <a:cs typeface="Calibri"/>
              </a:rPr>
              <a:t>is</a:t>
            </a:r>
            <a:r>
              <a:rPr sz="1432" spc="-20" dirty="0">
                <a:latin typeface="Calibri"/>
                <a:cs typeface="Calibri"/>
              </a:rPr>
              <a:t> </a:t>
            </a:r>
            <a:r>
              <a:rPr sz="1432" dirty="0">
                <a:latin typeface="Calibri"/>
                <a:cs typeface="Calibri"/>
              </a:rPr>
              <a:t>a</a:t>
            </a:r>
            <a:r>
              <a:rPr sz="1432" spc="-41" dirty="0">
                <a:latin typeface="Calibri"/>
                <a:cs typeface="Calibri"/>
              </a:rPr>
              <a:t> </a:t>
            </a:r>
            <a:r>
              <a:rPr sz="1432" b="1" spc="-7" dirty="0">
                <a:solidFill>
                  <a:srgbClr val="B100B1"/>
                </a:solidFill>
                <a:latin typeface="Calibri"/>
                <a:cs typeface="Calibri"/>
              </a:rPr>
              <a:t>structural </a:t>
            </a:r>
            <a:r>
              <a:rPr sz="1432" b="1" dirty="0">
                <a:solidFill>
                  <a:srgbClr val="B100B1"/>
                </a:solidFill>
                <a:latin typeface="Calibri"/>
                <a:cs typeface="Calibri"/>
              </a:rPr>
              <a:t>intervention</a:t>
            </a:r>
            <a:r>
              <a:rPr sz="1432" b="1" spc="-58" dirty="0">
                <a:solidFill>
                  <a:srgbClr val="B100B1"/>
                </a:solidFill>
                <a:latin typeface="Calibri"/>
                <a:cs typeface="Calibri"/>
              </a:rPr>
              <a:t> </a:t>
            </a:r>
            <a:r>
              <a:rPr sz="1432" dirty="0">
                <a:latin typeface="Calibri"/>
                <a:cs typeface="Calibri"/>
              </a:rPr>
              <a:t>for</a:t>
            </a:r>
            <a:r>
              <a:rPr sz="1432" spc="-34" dirty="0">
                <a:latin typeface="Calibri"/>
                <a:cs typeface="Calibri"/>
              </a:rPr>
              <a:t> </a:t>
            </a:r>
            <a:r>
              <a:rPr sz="1432" dirty="0">
                <a:latin typeface="Calibri"/>
                <a:cs typeface="Calibri"/>
              </a:rPr>
              <a:t>establishing</a:t>
            </a:r>
            <a:r>
              <a:rPr sz="1432" spc="-27" dirty="0">
                <a:latin typeface="Calibri"/>
                <a:cs typeface="Calibri"/>
              </a:rPr>
              <a:t> </a:t>
            </a:r>
            <a:r>
              <a:rPr sz="1432" dirty="0">
                <a:latin typeface="Calibri"/>
                <a:cs typeface="Calibri"/>
              </a:rPr>
              <a:t>economic</a:t>
            </a:r>
            <a:r>
              <a:rPr sz="1432" spc="-34" dirty="0">
                <a:latin typeface="Calibri"/>
                <a:cs typeface="Calibri"/>
              </a:rPr>
              <a:t> </a:t>
            </a:r>
            <a:r>
              <a:rPr sz="1432" dirty="0">
                <a:latin typeface="Calibri"/>
                <a:cs typeface="Calibri"/>
              </a:rPr>
              <a:t>stability</a:t>
            </a:r>
            <a:r>
              <a:rPr sz="1432" spc="-41" dirty="0">
                <a:latin typeface="Calibri"/>
                <a:cs typeface="Calibri"/>
              </a:rPr>
              <a:t> </a:t>
            </a:r>
            <a:r>
              <a:rPr sz="1432" dirty="0">
                <a:latin typeface="Calibri"/>
                <a:cs typeface="Calibri"/>
              </a:rPr>
              <a:t>for</a:t>
            </a:r>
            <a:r>
              <a:rPr sz="1432" spc="-34" dirty="0">
                <a:latin typeface="Calibri"/>
                <a:cs typeface="Calibri"/>
              </a:rPr>
              <a:t> </a:t>
            </a:r>
            <a:r>
              <a:rPr sz="1432" spc="-7" dirty="0">
                <a:latin typeface="Calibri"/>
                <a:cs typeface="Calibri"/>
              </a:rPr>
              <a:t>transgender </a:t>
            </a:r>
            <a:r>
              <a:rPr sz="1432" dirty="0">
                <a:latin typeface="Calibri"/>
                <a:cs typeface="Calibri"/>
              </a:rPr>
              <a:t>individuals,</a:t>
            </a:r>
            <a:r>
              <a:rPr sz="1432" spc="-10" dirty="0">
                <a:latin typeface="Calibri"/>
                <a:cs typeface="Calibri"/>
              </a:rPr>
              <a:t> </a:t>
            </a:r>
            <a:r>
              <a:rPr sz="1432" dirty="0">
                <a:latin typeface="Calibri"/>
                <a:cs typeface="Calibri"/>
              </a:rPr>
              <a:t>given</a:t>
            </a:r>
            <a:r>
              <a:rPr sz="1432" spc="-3" dirty="0">
                <a:latin typeface="Calibri"/>
                <a:cs typeface="Calibri"/>
              </a:rPr>
              <a:t> </a:t>
            </a:r>
            <a:r>
              <a:rPr sz="1432" dirty="0">
                <a:latin typeface="Calibri"/>
                <a:cs typeface="Calibri"/>
              </a:rPr>
              <a:t>the</a:t>
            </a:r>
            <a:r>
              <a:rPr sz="1432" spc="-20" dirty="0">
                <a:latin typeface="Calibri"/>
                <a:cs typeface="Calibri"/>
              </a:rPr>
              <a:t> </a:t>
            </a:r>
            <a:r>
              <a:rPr sz="1432" dirty="0">
                <a:latin typeface="Calibri"/>
                <a:cs typeface="Calibri"/>
              </a:rPr>
              <a:t>central</a:t>
            </a:r>
            <a:r>
              <a:rPr sz="1432" spc="-14" dirty="0">
                <a:latin typeface="Calibri"/>
                <a:cs typeface="Calibri"/>
              </a:rPr>
              <a:t> </a:t>
            </a:r>
            <a:r>
              <a:rPr sz="1432" dirty="0">
                <a:latin typeface="Calibri"/>
                <a:cs typeface="Calibri"/>
              </a:rPr>
              <a:t>role</a:t>
            </a:r>
            <a:r>
              <a:rPr sz="1432" spc="-3" dirty="0">
                <a:latin typeface="Calibri"/>
                <a:cs typeface="Calibri"/>
              </a:rPr>
              <a:t> </a:t>
            </a:r>
            <a:r>
              <a:rPr sz="1432" dirty="0">
                <a:latin typeface="Calibri"/>
                <a:cs typeface="Calibri"/>
              </a:rPr>
              <a:t>ID</a:t>
            </a:r>
            <a:r>
              <a:rPr sz="1432" spc="-17" dirty="0">
                <a:latin typeface="Calibri"/>
                <a:cs typeface="Calibri"/>
              </a:rPr>
              <a:t> </a:t>
            </a:r>
            <a:r>
              <a:rPr sz="1432" dirty="0">
                <a:latin typeface="Calibri"/>
                <a:cs typeface="Calibri"/>
              </a:rPr>
              <a:t>documents</a:t>
            </a:r>
            <a:r>
              <a:rPr sz="1432" spc="-17" dirty="0">
                <a:latin typeface="Calibri"/>
                <a:cs typeface="Calibri"/>
              </a:rPr>
              <a:t> </a:t>
            </a:r>
            <a:r>
              <a:rPr sz="1432" dirty="0">
                <a:latin typeface="Calibri"/>
                <a:cs typeface="Calibri"/>
              </a:rPr>
              <a:t>play</a:t>
            </a:r>
            <a:r>
              <a:rPr sz="1432" spc="-24" dirty="0">
                <a:latin typeface="Calibri"/>
                <a:cs typeface="Calibri"/>
              </a:rPr>
              <a:t> </a:t>
            </a:r>
            <a:r>
              <a:rPr sz="1432" dirty="0">
                <a:latin typeface="Calibri"/>
                <a:cs typeface="Calibri"/>
              </a:rPr>
              <a:t>in</a:t>
            </a:r>
            <a:r>
              <a:rPr sz="1432" spc="-20" dirty="0">
                <a:latin typeface="Calibri"/>
                <a:cs typeface="Calibri"/>
              </a:rPr>
              <a:t> </a:t>
            </a:r>
            <a:r>
              <a:rPr sz="1432" spc="-7" dirty="0">
                <a:latin typeface="Calibri"/>
                <a:cs typeface="Calibri"/>
              </a:rPr>
              <a:t>obtaining </a:t>
            </a:r>
            <a:r>
              <a:rPr sz="1432" dirty="0">
                <a:latin typeface="Calibri"/>
                <a:cs typeface="Calibri"/>
              </a:rPr>
              <a:t>employment,</a:t>
            </a:r>
            <a:r>
              <a:rPr sz="1432" spc="-20" dirty="0">
                <a:latin typeface="Calibri"/>
                <a:cs typeface="Calibri"/>
              </a:rPr>
              <a:t> </a:t>
            </a:r>
            <a:r>
              <a:rPr sz="1432" dirty="0">
                <a:latin typeface="Calibri"/>
                <a:cs typeface="Calibri"/>
              </a:rPr>
              <a:t>housing,</a:t>
            </a:r>
            <a:r>
              <a:rPr sz="1432" spc="-7" dirty="0">
                <a:latin typeface="Calibri"/>
                <a:cs typeface="Calibri"/>
              </a:rPr>
              <a:t> </a:t>
            </a:r>
            <a:r>
              <a:rPr sz="1432" dirty="0">
                <a:latin typeface="Calibri"/>
                <a:cs typeface="Calibri"/>
              </a:rPr>
              <a:t>public</a:t>
            </a:r>
            <a:r>
              <a:rPr sz="1432" spc="-17" dirty="0">
                <a:latin typeface="Calibri"/>
                <a:cs typeface="Calibri"/>
              </a:rPr>
              <a:t> </a:t>
            </a:r>
            <a:r>
              <a:rPr sz="1432" dirty="0">
                <a:latin typeface="Calibri"/>
                <a:cs typeface="Calibri"/>
              </a:rPr>
              <a:t>assistance,</a:t>
            </a:r>
            <a:r>
              <a:rPr sz="1432" spc="-14" dirty="0">
                <a:latin typeface="Calibri"/>
                <a:cs typeface="Calibri"/>
              </a:rPr>
              <a:t> </a:t>
            </a:r>
            <a:r>
              <a:rPr sz="1432" dirty="0">
                <a:latin typeface="Calibri"/>
                <a:cs typeface="Calibri"/>
              </a:rPr>
              <a:t>healthcare,</a:t>
            </a:r>
            <a:r>
              <a:rPr sz="1432" spc="-27" dirty="0">
                <a:latin typeface="Calibri"/>
                <a:cs typeface="Calibri"/>
              </a:rPr>
              <a:t> </a:t>
            </a:r>
            <a:r>
              <a:rPr sz="1432" dirty="0">
                <a:latin typeface="Calibri"/>
                <a:cs typeface="Calibri"/>
              </a:rPr>
              <a:t>and</a:t>
            </a:r>
            <a:r>
              <a:rPr sz="1432" spc="-27" dirty="0">
                <a:latin typeface="Calibri"/>
                <a:cs typeface="Calibri"/>
              </a:rPr>
              <a:t> </a:t>
            </a:r>
            <a:r>
              <a:rPr sz="1432" spc="-7" dirty="0">
                <a:latin typeface="Calibri"/>
                <a:cs typeface="Calibri"/>
              </a:rPr>
              <a:t>more.</a:t>
            </a:r>
            <a:endParaRPr sz="1432">
              <a:latin typeface="Calibri"/>
              <a:cs typeface="Calibri"/>
            </a:endParaRPr>
          </a:p>
          <a:p>
            <a:pPr marL="164518" indent="-155859">
              <a:spcBef>
                <a:spcPts val="344"/>
              </a:spcBef>
              <a:buClr>
                <a:srgbClr val="FF66FF"/>
              </a:buClr>
              <a:buFont typeface="Arial"/>
              <a:buChar char="•"/>
              <a:tabLst>
                <a:tab pos="164085" algn="l"/>
                <a:tab pos="164518" algn="l"/>
              </a:tabLst>
            </a:pPr>
            <a:r>
              <a:rPr sz="1432" dirty="0">
                <a:latin typeface="Calibri"/>
                <a:cs typeface="Calibri"/>
              </a:rPr>
              <a:t>Recent</a:t>
            </a:r>
            <a:r>
              <a:rPr sz="1432" spc="-34" dirty="0">
                <a:latin typeface="Calibri"/>
                <a:cs typeface="Calibri"/>
              </a:rPr>
              <a:t> </a:t>
            </a:r>
            <a:r>
              <a:rPr sz="1432" dirty="0">
                <a:latin typeface="Calibri"/>
                <a:cs typeface="Calibri"/>
              </a:rPr>
              <a:t>groundbreaking</a:t>
            </a:r>
            <a:r>
              <a:rPr sz="1432" spc="-27" dirty="0">
                <a:latin typeface="Calibri"/>
                <a:cs typeface="Calibri"/>
              </a:rPr>
              <a:t> </a:t>
            </a:r>
            <a:r>
              <a:rPr sz="1432" dirty="0">
                <a:latin typeface="Calibri"/>
                <a:cs typeface="Calibri"/>
              </a:rPr>
              <a:t>studies</a:t>
            </a:r>
            <a:r>
              <a:rPr sz="1432" spc="-27" dirty="0">
                <a:latin typeface="Calibri"/>
                <a:cs typeface="Calibri"/>
              </a:rPr>
              <a:t> </a:t>
            </a:r>
            <a:r>
              <a:rPr sz="1432" dirty="0">
                <a:latin typeface="Calibri"/>
                <a:cs typeface="Calibri"/>
              </a:rPr>
              <a:t>on</a:t>
            </a:r>
            <a:r>
              <a:rPr sz="1432" spc="-31" dirty="0">
                <a:latin typeface="Calibri"/>
                <a:cs typeface="Calibri"/>
              </a:rPr>
              <a:t> </a:t>
            </a:r>
            <a:r>
              <a:rPr sz="1432" dirty="0">
                <a:latin typeface="Calibri"/>
                <a:cs typeface="Calibri"/>
              </a:rPr>
              <a:t>the</a:t>
            </a:r>
            <a:r>
              <a:rPr sz="1432" spc="-58" dirty="0">
                <a:latin typeface="Calibri"/>
                <a:cs typeface="Calibri"/>
              </a:rPr>
              <a:t> </a:t>
            </a:r>
            <a:r>
              <a:rPr sz="1432" b="1" dirty="0">
                <a:solidFill>
                  <a:srgbClr val="B100B1"/>
                </a:solidFill>
                <a:latin typeface="Calibri"/>
                <a:cs typeface="Calibri"/>
              </a:rPr>
              <a:t>powerful</a:t>
            </a:r>
            <a:r>
              <a:rPr sz="1432" b="1" spc="-27" dirty="0">
                <a:solidFill>
                  <a:srgbClr val="B100B1"/>
                </a:solidFill>
                <a:latin typeface="Calibri"/>
                <a:cs typeface="Calibri"/>
              </a:rPr>
              <a:t> </a:t>
            </a:r>
            <a:r>
              <a:rPr sz="1432" b="1" dirty="0">
                <a:solidFill>
                  <a:srgbClr val="B100B1"/>
                </a:solidFill>
                <a:latin typeface="Calibri"/>
                <a:cs typeface="Calibri"/>
              </a:rPr>
              <a:t>effects</a:t>
            </a:r>
            <a:r>
              <a:rPr sz="1432" b="1" spc="-34" dirty="0">
                <a:solidFill>
                  <a:srgbClr val="B100B1"/>
                </a:solidFill>
                <a:latin typeface="Calibri"/>
                <a:cs typeface="Calibri"/>
              </a:rPr>
              <a:t> </a:t>
            </a:r>
            <a:r>
              <a:rPr sz="1432" b="1" dirty="0">
                <a:solidFill>
                  <a:srgbClr val="B100B1"/>
                </a:solidFill>
                <a:latin typeface="Calibri"/>
                <a:cs typeface="Calibri"/>
              </a:rPr>
              <a:t>of</a:t>
            </a:r>
            <a:r>
              <a:rPr sz="1432" b="1" spc="-34" dirty="0">
                <a:solidFill>
                  <a:srgbClr val="B100B1"/>
                </a:solidFill>
                <a:latin typeface="Calibri"/>
                <a:cs typeface="Calibri"/>
              </a:rPr>
              <a:t> </a:t>
            </a:r>
            <a:r>
              <a:rPr sz="1432" b="1" spc="-7" dirty="0">
                <a:solidFill>
                  <a:srgbClr val="B100B1"/>
                </a:solidFill>
                <a:latin typeface="Calibri"/>
                <a:cs typeface="Calibri"/>
              </a:rPr>
              <a:t>legal</a:t>
            </a:r>
            <a:endParaRPr sz="1432">
              <a:latin typeface="Calibri"/>
              <a:cs typeface="Calibri"/>
            </a:endParaRPr>
          </a:p>
          <a:p>
            <a:pPr marL="164518" algn="just">
              <a:spcBef>
                <a:spcPts val="3"/>
              </a:spcBef>
            </a:pPr>
            <a:r>
              <a:rPr sz="1432" b="1" dirty="0">
                <a:solidFill>
                  <a:srgbClr val="B100B1"/>
                </a:solidFill>
                <a:latin typeface="Calibri"/>
                <a:cs typeface="Calibri"/>
              </a:rPr>
              <a:t>authenticity</a:t>
            </a:r>
            <a:r>
              <a:rPr sz="1432" b="1" spc="-55" dirty="0">
                <a:solidFill>
                  <a:srgbClr val="B100B1"/>
                </a:solidFill>
                <a:latin typeface="Calibri"/>
                <a:cs typeface="Calibri"/>
              </a:rPr>
              <a:t> </a:t>
            </a:r>
            <a:r>
              <a:rPr sz="1432" dirty="0">
                <a:latin typeface="Calibri"/>
                <a:cs typeface="Calibri"/>
              </a:rPr>
              <a:t>for</a:t>
            </a:r>
            <a:r>
              <a:rPr sz="1432" spc="-17" dirty="0">
                <a:latin typeface="Calibri"/>
                <a:cs typeface="Calibri"/>
              </a:rPr>
              <a:t> </a:t>
            </a:r>
            <a:r>
              <a:rPr sz="1432" dirty="0">
                <a:latin typeface="Calibri"/>
                <a:cs typeface="Calibri"/>
              </a:rPr>
              <a:t>trans</a:t>
            </a:r>
            <a:r>
              <a:rPr sz="1432" spc="-31" dirty="0">
                <a:latin typeface="Calibri"/>
                <a:cs typeface="Calibri"/>
              </a:rPr>
              <a:t> </a:t>
            </a:r>
            <a:r>
              <a:rPr sz="1432" dirty="0">
                <a:latin typeface="Calibri"/>
                <a:cs typeface="Calibri"/>
              </a:rPr>
              <a:t>individuals</a:t>
            </a:r>
            <a:r>
              <a:rPr sz="1432" spc="-20" dirty="0">
                <a:latin typeface="Calibri"/>
                <a:cs typeface="Calibri"/>
              </a:rPr>
              <a:t> </a:t>
            </a:r>
            <a:r>
              <a:rPr sz="1432" spc="-7" dirty="0">
                <a:latin typeface="Calibri"/>
                <a:cs typeface="Calibri"/>
              </a:rPr>
              <a:t>demonstrated:</a:t>
            </a:r>
            <a:endParaRPr sz="1432">
              <a:latin typeface="Calibri"/>
              <a:cs typeface="Calibri"/>
            </a:endParaRPr>
          </a:p>
          <a:p>
            <a:pPr marL="367136" marR="3464" lvl="1" indent="-155859" algn="just">
              <a:spcBef>
                <a:spcPts val="344"/>
              </a:spcBef>
              <a:buClr>
                <a:srgbClr val="B100B1"/>
              </a:buClr>
              <a:buFont typeface="Arial"/>
              <a:buChar char="•"/>
              <a:tabLst>
                <a:tab pos="367569" algn="l"/>
              </a:tabLst>
            </a:pPr>
            <a:r>
              <a:rPr sz="1432" dirty="0">
                <a:latin typeface="Calibri"/>
                <a:cs typeface="Calibri"/>
              </a:rPr>
              <a:t>Among</a:t>
            </a:r>
            <a:r>
              <a:rPr sz="1432" spc="-31" dirty="0">
                <a:latin typeface="Calibri"/>
                <a:cs typeface="Calibri"/>
              </a:rPr>
              <a:t> </a:t>
            </a:r>
            <a:r>
              <a:rPr sz="1432" dirty="0">
                <a:latin typeface="Calibri"/>
                <a:cs typeface="Calibri"/>
              </a:rPr>
              <a:t>women</a:t>
            </a:r>
            <a:r>
              <a:rPr sz="1432" spc="-20" dirty="0">
                <a:latin typeface="Calibri"/>
                <a:cs typeface="Calibri"/>
              </a:rPr>
              <a:t> </a:t>
            </a:r>
            <a:r>
              <a:rPr sz="1432" dirty="0">
                <a:latin typeface="Calibri"/>
                <a:cs typeface="Calibri"/>
              </a:rPr>
              <a:t>of</a:t>
            </a:r>
            <a:r>
              <a:rPr sz="1432" spc="-10" dirty="0">
                <a:latin typeface="Calibri"/>
                <a:cs typeface="Calibri"/>
              </a:rPr>
              <a:t> </a:t>
            </a:r>
            <a:r>
              <a:rPr sz="1432" spc="-14" dirty="0">
                <a:latin typeface="Calibri"/>
                <a:cs typeface="Calibri"/>
              </a:rPr>
              <a:t>color,</a:t>
            </a:r>
            <a:r>
              <a:rPr sz="1432" spc="-7" dirty="0">
                <a:latin typeface="Calibri"/>
                <a:cs typeface="Calibri"/>
              </a:rPr>
              <a:t> </a:t>
            </a:r>
            <a:r>
              <a:rPr sz="1432" dirty="0">
                <a:latin typeface="Calibri"/>
                <a:cs typeface="Calibri"/>
              </a:rPr>
              <a:t>those</a:t>
            </a:r>
            <a:r>
              <a:rPr sz="1432" spc="-10" dirty="0">
                <a:latin typeface="Calibri"/>
                <a:cs typeface="Calibri"/>
              </a:rPr>
              <a:t> </a:t>
            </a:r>
            <a:r>
              <a:rPr sz="1432" dirty="0">
                <a:latin typeface="Calibri"/>
                <a:cs typeface="Calibri"/>
              </a:rPr>
              <a:t>who</a:t>
            </a:r>
            <a:r>
              <a:rPr sz="1432" spc="-17" dirty="0">
                <a:latin typeface="Calibri"/>
                <a:cs typeface="Calibri"/>
              </a:rPr>
              <a:t> </a:t>
            </a:r>
            <a:r>
              <a:rPr sz="1432" dirty="0">
                <a:latin typeface="Calibri"/>
                <a:cs typeface="Calibri"/>
              </a:rPr>
              <a:t>had</a:t>
            </a:r>
            <a:r>
              <a:rPr sz="1432" spc="-27" dirty="0">
                <a:latin typeface="Calibri"/>
                <a:cs typeface="Calibri"/>
              </a:rPr>
              <a:t> </a:t>
            </a:r>
            <a:r>
              <a:rPr sz="1432" dirty="0">
                <a:latin typeface="Calibri"/>
                <a:cs typeface="Calibri"/>
              </a:rPr>
              <a:t>obtained</a:t>
            </a:r>
            <a:r>
              <a:rPr sz="1432" spc="-20" dirty="0">
                <a:latin typeface="Calibri"/>
                <a:cs typeface="Calibri"/>
              </a:rPr>
              <a:t> </a:t>
            </a:r>
            <a:r>
              <a:rPr sz="1432" dirty="0">
                <a:latin typeface="Calibri"/>
                <a:cs typeface="Calibri"/>
              </a:rPr>
              <a:t>a</a:t>
            </a:r>
            <a:r>
              <a:rPr sz="1432" spc="-27" dirty="0">
                <a:latin typeface="Calibri"/>
                <a:cs typeface="Calibri"/>
              </a:rPr>
              <a:t> </a:t>
            </a:r>
            <a:r>
              <a:rPr sz="1432" dirty="0">
                <a:latin typeface="Calibri"/>
                <a:cs typeface="Calibri"/>
              </a:rPr>
              <a:t>legal</a:t>
            </a:r>
            <a:r>
              <a:rPr sz="1432" spc="-3" dirty="0">
                <a:latin typeface="Calibri"/>
                <a:cs typeface="Calibri"/>
              </a:rPr>
              <a:t> </a:t>
            </a:r>
            <a:r>
              <a:rPr sz="1432" spc="-14" dirty="0">
                <a:latin typeface="Calibri"/>
                <a:cs typeface="Calibri"/>
              </a:rPr>
              <a:t>name </a:t>
            </a:r>
            <a:r>
              <a:rPr sz="1432" dirty="0">
                <a:latin typeface="Calibri"/>
                <a:cs typeface="Calibri"/>
              </a:rPr>
              <a:t>change</a:t>
            </a:r>
            <a:r>
              <a:rPr sz="1432" spc="-37" dirty="0">
                <a:latin typeface="Calibri"/>
                <a:cs typeface="Calibri"/>
              </a:rPr>
              <a:t> </a:t>
            </a:r>
            <a:r>
              <a:rPr sz="1432" dirty="0">
                <a:latin typeface="Calibri"/>
                <a:cs typeface="Calibri"/>
              </a:rPr>
              <a:t>were</a:t>
            </a:r>
            <a:r>
              <a:rPr sz="1432" spc="-14" dirty="0">
                <a:latin typeface="Calibri"/>
                <a:cs typeface="Calibri"/>
              </a:rPr>
              <a:t> </a:t>
            </a:r>
            <a:r>
              <a:rPr sz="1432" b="1" dirty="0">
                <a:solidFill>
                  <a:srgbClr val="B100B1"/>
                </a:solidFill>
                <a:latin typeface="Calibri"/>
                <a:cs typeface="Calibri"/>
              </a:rPr>
              <a:t>5x</a:t>
            </a:r>
            <a:r>
              <a:rPr sz="1432" b="1" spc="-31" dirty="0">
                <a:solidFill>
                  <a:srgbClr val="B100B1"/>
                </a:solidFill>
                <a:latin typeface="Calibri"/>
                <a:cs typeface="Calibri"/>
              </a:rPr>
              <a:t> </a:t>
            </a:r>
            <a:r>
              <a:rPr sz="1432" dirty="0">
                <a:latin typeface="Calibri"/>
                <a:cs typeface="Calibri"/>
              </a:rPr>
              <a:t>more</a:t>
            </a:r>
            <a:r>
              <a:rPr sz="1432" spc="-14" dirty="0">
                <a:latin typeface="Calibri"/>
                <a:cs typeface="Calibri"/>
              </a:rPr>
              <a:t> </a:t>
            </a:r>
            <a:r>
              <a:rPr sz="1432" dirty="0">
                <a:latin typeface="Calibri"/>
                <a:cs typeface="Calibri"/>
              </a:rPr>
              <a:t>likely</a:t>
            </a:r>
            <a:r>
              <a:rPr sz="1432" spc="-17" dirty="0">
                <a:latin typeface="Calibri"/>
                <a:cs typeface="Calibri"/>
              </a:rPr>
              <a:t> </a:t>
            </a:r>
            <a:r>
              <a:rPr sz="1432" b="1" dirty="0">
                <a:latin typeface="Calibri"/>
                <a:cs typeface="Calibri"/>
              </a:rPr>
              <a:t>to</a:t>
            </a:r>
            <a:r>
              <a:rPr sz="1432" b="1" spc="-27" dirty="0">
                <a:latin typeface="Calibri"/>
                <a:cs typeface="Calibri"/>
              </a:rPr>
              <a:t> </a:t>
            </a:r>
            <a:r>
              <a:rPr sz="1432" b="1" dirty="0">
                <a:latin typeface="Calibri"/>
                <a:cs typeface="Calibri"/>
              </a:rPr>
              <a:t>make</a:t>
            </a:r>
            <a:r>
              <a:rPr sz="1432" b="1" spc="-7" dirty="0">
                <a:latin typeface="Calibri"/>
                <a:cs typeface="Calibri"/>
              </a:rPr>
              <a:t> </a:t>
            </a:r>
            <a:r>
              <a:rPr sz="1432" b="1" dirty="0">
                <a:latin typeface="Calibri"/>
                <a:cs typeface="Calibri"/>
              </a:rPr>
              <a:t>above</a:t>
            </a:r>
            <a:r>
              <a:rPr sz="1432" b="1" spc="-27" dirty="0">
                <a:latin typeface="Calibri"/>
                <a:cs typeface="Calibri"/>
              </a:rPr>
              <a:t> </a:t>
            </a:r>
            <a:r>
              <a:rPr sz="1432" b="1" dirty="0">
                <a:latin typeface="Calibri"/>
                <a:cs typeface="Calibri"/>
              </a:rPr>
              <a:t>$1,000</a:t>
            </a:r>
            <a:r>
              <a:rPr sz="1432" b="1" spc="-24" dirty="0">
                <a:latin typeface="Calibri"/>
                <a:cs typeface="Calibri"/>
              </a:rPr>
              <a:t> </a:t>
            </a:r>
            <a:r>
              <a:rPr sz="1432" dirty="0">
                <a:latin typeface="Calibri"/>
                <a:cs typeface="Calibri"/>
              </a:rPr>
              <a:t>per</a:t>
            </a:r>
            <a:r>
              <a:rPr sz="1432" spc="-20" dirty="0">
                <a:latin typeface="Calibri"/>
                <a:cs typeface="Calibri"/>
              </a:rPr>
              <a:t> </a:t>
            </a:r>
            <a:r>
              <a:rPr sz="1432" spc="-7" dirty="0">
                <a:latin typeface="Calibri"/>
                <a:cs typeface="Calibri"/>
              </a:rPr>
              <a:t>month, </a:t>
            </a:r>
            <a:r>
              <a:rPr sz="1432" dirty="0">
                <a:latin typeface="Calibri"/>
                <a:cs typeface="Calibri"/>
              </a:rPr>
              <a:t>and</a:t>
            </a:r>
            <a:r>
              <a:rPr sz="1432" spc="-37" dirty="0">
                <a:latin typeface="Calibri"/>
                <a:cs typeface="Calibri"/>
              </a:rPr>
              <a:t> </a:t>
            </a:r>
            <a:r>
              <a:rPr sz="1432" b="1" dirty="0">
                <a:solidFill>
                  <a:srgbClr val="B100B1"/>
                </a:solidFill>
                <a:latin typeface="Calibri"/>
                <a:cs typeface="Calibri"/>
              </a:rPr>
              <a:t>3x</a:t>
            </a:r>
            <a:r>
              <a:rPr sz="1432" b="1" spc="-20" dirty="0">
                <a:solidFill>
                  <a:srgbClr val="B100B1"/>
                </a:solidFill>
                <a:latin typeface="Calibri"/>
                <a:cs typeface="Calibri"/>
              </a:rPr>
              <a:t> </a:t>
            </a:r>
            <a:r>
              <a:rPr sz="1432" dirty="0">
                <a:latin typeface="Calibri"/>
                <a:cs typeface="Calibri"/>
              </a:rPr>
              <a:t>more</a:t>
            </a:r>
            <a:r>
              <a:rPr sz="1432" spc="-17" dirty="0">
                <a:latin typeface="Calibri"/>
                <a:cs typeface="Calibri"/>
              </a:rPr>
              <a:t> </a:t>
            </a:r>
            <a:r>
              <a:rPr sz="1432" dirty="0">
                <a:latin typeface="Calibri"/>
                <a:cs typeface="Calibri"/>
              </a:rPr>
              <a:t>likely</a:t>
            </a:r>
            <a:r>
              <a:rPr sz="1432" spc="-7" dirty="0">
                <a:latin typeface="Calibri"/>
                <a:cs typeface="Calibri"/>
              </a:rPr>
              <a:t> </a:t>
            </a:r>
            <a:r>
              <a:rPr sz="1432" dirty="0">
                <a:latin typeface="Calibri"/>
                <a:cs typeface="Calibri"/>
              </a:rPr>
              <a:t>to</a:t>
            </a:r>
            <a:r>
              <a:rPr sz="1432" spc="-17" dirty="0">
                <a:latin typeface="Calibri"/>
                <a:cs typeface="Calibri"/>
              </a:rPr>
              <a:t> </a:t>
            </a:r>
            <a:r>
              <a:rPr sz="1432" b="1" dirty="0">
                <a:latin typeface="Calibri"/>
                <a:cs typeface="Calibri"/>
              </a:rPr>
              <a:t>rent</a:t>
            </a:r>
            <a:r>
              <a:rPr sz="1432" b="1" spc="-17" dirty="0">
                <a:latin typeface="Calibri"/>
                <a:cs typeface="Calibri"/>
              </a:rPr>
              <a:t> </a:t>
            </a:r>
            <a:r>
              <a:rPr sz="1432" b="1" dirty="0">
                <a:latin typeface="Calibri"/>
                <a:cs typeface="Calibri"/>
              </a:rPr>
              <a:t>an</a:t>
            </a:r>
            <a:r>
              <a:rPr sz="1432" b="1" spc="-17" dirty="0">
                <a:latin typeface="Calibri"/>
                <a:cs typeface="Calibri"/>
              </a:rPr>
              <a:t> </a:t>
            </a:r>
            <a:r>
              <a:rPr sz="1432" b="1" dirty="0">
                <a:latin typeface="Calibri"/>
                <a:cs typeface="Calibri"/>
              </a:rPr>
              <a:t>apartment</a:t>
            </a:r>
            <a:r>
              <a:rPr sz="1432" b="1" spc="-3" dirty="0">
                <a:latin typeface="Calibri"/>
                <a:cs typeface="Calibri"/>
              </a:rPr>
              <a:t> </a:t>
            </a:r>
            <a:r>
              <a:rPr sz="1432" b="1" dirty="0">
                <a:latin typeface="Calibri"/>
                <a:cs typeface="Calibri"/>
              </a:rPr>
              <a:t>or</a:t>
            </a:r>
            <a:r>
              <a:rPr sz="1432" b="1" spc="-17" dirty="0">
                <a:latin typeface="Calibri"/>
                <a:cs typeface="Calibri"/>
              </a:rPr>
              <a:t> </a:t>
            </a:r>
            <a:r>
              <a:rPr sz="1432" b="1" spc="-7" dirty="0">
                <a:latin typeface="Calibri"/>
                <a:cs typeface="Calibri"/>
              </a:rPr>
              <a:t>home</a:t>
            </a:r>
            <a:r>
              <a:rPr sz="1432" spc="-7" dirty="0">
                <a:latin typeface="Calibri"/>
                <a:cs typeface="Calibri"/>
              </a:rPr>
              <a:t>;</a:t>
            </a:r>
            <a:endParaRPr sz="1432">
              <a:latin typeface="Calibri"/>
              <a:cs typeface="Calibri"/>
            </a:endParaRPr>
          </a:p>
          <a:p>
            <a:pPr marL="367136" marR="115596" lvl="1" indent="-155859">
              <a:lnSpc>
                <a:spcPct val="99800"/>
              </a:lnSpc>
              <a:spcBef>
                <a:spcPts val="355"/>
              </a:spcBef>
              <a:buClr>
                <a:srgbClr val="B100B1"/>
              </a:buClr>
              <a:buFont typeface="Arial"/>
              <a:buChar char="•"/>
              <a:tabLst>
                <a:tab pos="367136" algn="l"/>
                <a:tab pos="367569" algn="l"/>
              </a:tabLst>
            </a:pPr>
            <a:r>
              <a:rPr sz="1432" spc="-7" dirty="0">
                <a:latin typeface="Calibri"/>
                <a:cs typeface="Calibri"/>
              </a:rPr>
              <a:t>Gender-concordant</a:t>
            </a:r>
            <a:r>
              <a:rPr sz="1432" spc="-31" dirty="0">
                <a:latin typeface="Calibri"/>
                <a:cs typeface="Calibri"/>
              </a:rPr>
              <a:t> </a:t>
            </a:r>
            <a:r>
              <a:rPr sz="1432" dirty="0">
                <a:latin typeface="Calibri"/>
                <a:cs typeface="Calibri"/>
              </a:rPr>
              <a:t>IDs</a:t>
            </a:r>
            <a:r>
              <a:rPr sz="1432" spc="-7" dirty="0">
                <a:latin typeface="Calibri"/>
                <a:cs typeface="Calibri"/>
              </a:rPr>
              <a:t> </a:t>
            </a:r>
            <a:r>
              <a:rPr sz="1432" dirty="0">
                <a:solidFill>
                  <a:srgbClr val="B100B1"/>
                </a:solidFill>
                <a:latin typeface="Wingdings"/>
                <a:cs typeface="Wingdings"/>
              </a:rPr>
              <a:t></a:t>
            </a:r>
            <a:r>
              <a:rPr sz="1432" spc="-44" dirty="0">
                <a:solidFill>
                  <a:srgbClr val="B100B1"/>
                </a:solidFill>
                <a:latin typeface="Times New Roman"/>
                <a:cs typeface="Times New Roman"/>
              </a:rPr>
              <a:t> </a:t>
            </a:r>
            <a:r>
              <a:rPr sz="1432" b="1" dirty="0">
                <a:solidFill>
                  <a:srgbClr val="B100B1"/>
                </a:solidFill>
                <a:latin typeface="Calibri"/>
                <a:cs typeface="Calibri"/>
              </a:rPr>
              <a:t>marked</a:t>
            </a:r>
            <a:r>
              <a:rPr sz="1432" b="1" spc="7" dirty="0">
                <a:solidFill>
                  <a:srgbClr val="B100B1"/>
                </a:solidFill>
                <a:latin typeface="Calibri"/>
                <a:cs typeface="Calibri"/>
              </a:rPr>
              <a:t> </a:t>
            </a:r>
            <a:r>
              <a:rPr sz="1432" b="1" dirty="0">
                <a:solidFill>
                  <a:srgbClr val="B100B1"/>
                </a:solidFill>
                <a:latin typeface="Calibri"/>
                <a:cs typeface="Calibri"/>
              </a:rPr>
              <a:t>decreases</a:t>
            </a:r>
            <a:r>
              <a:rPr sz="1432" b="1" spc="14" dirty="0">
                <a:solidFill>
                  <a:srgbClr val="B100B1"/>
                </a:solidFill>
                <a:latin typeface="Calibri"/>
                <a:cs typeface="Calibri"/>
              </a:rPr>
              <a:t> </a:t>
            </a:r>
            <a:r>
              <a:rPr sz="1432" dirty="0">
                <a:latin typeface="Calibri"/>
                <a:cs typeface="Calibri"/>
              </a:rPr>
              <a:t>in</a:t>
            </a:r>
            <a:r>
              <a:rPr sz="1432" spc="-14" dirty="0">
                <a:latin typeface="Calibri"/>
                <a:cs typeface="Calibri"/>
              </a:rPr>
              <a:t> </a:t>
            </a:r>
            <a:r>
              <a:rPr sz="1432" spc="-7" dirty="0">
                <a:latin typeface="Calibri"/>
                <a:cs typeface="Calibri"/>
              </a:rPr>
              <a:t>depression, </a:t>
            </a:r>
            <a:r>
              <a:rPr sz="1432" dirty="0">
                <a:latin typeface="Calibri"/>
                <a:cs typeface="Calibri"/>
              </a:rPr>
              <a:t>suicidal</a:t>
            </a:r>
            <a:r>
              <a:rPr sz="1432" spc="-20" dirty="0">
                <a:latin typeface="Calibri"/>
                <a:cs typeface="Calibri"/>
              </a:rPr>
              <a:t> </a:t>
            </a:r>
            <a:r>
              <a:rPr sz="1432" dirty="0">
                <a:latin typeface="Calibri"/>
                <a:cs typeface="Calibri"/>
              </a:rPr>
              <a:t>ideation,</a:t>
            </a:r>
            <a:r>
              <a:rPr sz="1432" spc="-14" dirty="0">
                <a:latin typeface="Calibri"/>
                <a:cs typeface="Calibri"/>
              </a:rPr>
              <a:t> </a:t>
            </a:r>
            <a:r>
              <a:rPr sz="1432" dirty="0">
                <a:latin typeface="Calibri"/>
                <a:cs typeface="Calibri"/>
              </a:rPr>
              <a:t>suicidal</a:t>
            </a:r>
            <a:r>
              <a:rPr sz="1432" spc="-14" dirty="0">
                <a:latin typeface="Calibri"/>
                <a:cs typeface="Calibri"/>
              </a:rPr>
              <a:t> behavior, </a:t>
            </a:r>
            <a:r>
              <a:rPr sz="1432" dirty="0">
                <a:latin typeface="Calibri"/>
                <a:cs typeface="Calibri"/>
              </a:rPr>
              <a:t>and</a:t>
            </a:r>
            <a:r>
              <a:rPr sz="1432" spc="-24" dirty="0">
                <a:latin typeface="Calibri"/>
                <a:cs typeface="Calibri"/>
              </a:rPr>
              <a:t> </a:t>
            </a:r>
            <a:r>
              <a:rPr sz="1432" dirty="0">
                <a:latin typeface="Calibri"/>
                <a:cs typeface="Calibri"/>
              </a:rPr>
              <a:t>serious</a:t>
            </a:r>
            <a:r>
              <a:rPr sz="1432" spc="3" dirty="0">
                <a:latin typeface="Calibri"/>
                <a:cs typeface="Calibri"/>
              </a:rPr>
              <a:t> </a:t>
            </a:r>
            <a:r>
              <a:rPr sz="1432" spc="-7" dirty="0">
                <a:latin typeface="Calibri"/>
                <a:cs typeface="Calibri"/>
              </a:rPr>
              <a:t>psychological distress.</a:t>
            </a:r>
            <a:endParaRPr sz="1432">
              <a:latin typeface="Calibri"/>
              <a:cs typeface="Calibri"/>
            </a:endParaRPr>
          </a:p>
          <a:p>
            <a:pPr marL="164518" marR="41563" indent="-155859">
              <a:spcBef>
                <a:spcPts val="347"/>
              </a:spcBef>
              <a:buClr>
                <a:srgbClr val="FF66FF"/>
              </a:buClr>
              <a:buFont typeface="Arial"/>
              <a:buChar char="•"/>
              <a:tabLst>
                <a:tab pos="164085" algn="l"/>
                <a:tab pos="164518" algn="l"/>
              </a:tabLst>
            </a:pPr>
            <a:r>
              <a:rPr sz="1432" dirty="0">
                <a:latin typeface="Calibri"/>
                <a:cs typeface="Calibri"/>
              </a:rPr>
              <a:t>For</a:t>
            </a:r>
            <a:r>
              <a:rPr sz="1432" spc="-31" dirty="0">
                <a:latin typeface="Calibri"/>
                <a:cs typeface="Calibri"/>
              </a:rPr>
              <a:t> </a:t>
            </a:r>
            <a:r>
              <a:rPr sz="1432" b="1" dirty="0">
                <a:latin typeface="Calibri"/>
                <a:cs typeface="Calibri"/>
              </a:rPr>
              <a:t>transgender</a:t>
            </a:r>
            <a:r>
              <a:rPr sz="1432" b="1" spc="-27" dirty="0">
                <a:latin typeface="Calibri"/>
                <a:cs typeface="Calibri"/>
              </a:rPr>
              <a:t> </a:t>
            </a:r>
            <a:r>
              <a:rPr sz="1432" b="1" dirty="0">
                <a:latin typeface="Calibri"/>
                <a:cs typeface="Calibri"/>
              </a:rPr>
              <a:t>youth</a:t>
            </a:r>
            <a:r>
              <a:rPr sz="1432" b="1" spc="-34" dirty="0">
                <a:latin typeface="Calibri"/>
                <a:cs typeface="Calibri"/>
              </a:rPr>
              <a:t> </a:t>
            </a:r>
            <a:r>
              <a:rPr sz="1432" dirty="0">
                <a:latin typeface="Calibri"/>
                <a:cs typeface="Calibri"/>
              </a:rPr>
              <a:t>in</a:t>
            </a:r>
            <a:r>
              <a:rPr sz="1432" spc="-41" dirty="0">
                <a:latin typeface="Calibri"/>
                <a:cs typeface="Calibri"/>
              </a:rPr>
              <a:t> </a:t>
            </a:r>
            <a:r>
              <a:rPr sz="1432" spc="-7" dirty="0">
                <a:latin typeface="Calibri"/>
                <a:cs typeface="Calibri"/>
              </a:rPr>
              <a:t>particular,</a:t>
            </a:r>
            <a:r>
              <a:rPr sz="1432" spc="-34" dirty="0">
                <a:latin typeface="Calibri"/>
                <a:cs typeface="Calibri"/>
              </a:rPr>
              <a:t> </a:t>
            </a:r>
            <a:r>
              <a:rPr sz="1432" dirty="0">
                <a:latin typeface="Calibri"/>
                <a:cs typeface="Calibri"/>
              </a:rPr>
              <a:t>legal</a:t>
            </a:r>
            <a:r>
              <a:rPr sz="1432" spc="-24" dirty="0">
                <a:latin typeface="Calibri"/>
                <a:cs typeface="Calibri"/>
              </a:rPr>
              <a:t> </a:t>
            </a:r>
            <a:r>
              <a:rPr sz="1432" dirty="0">
                <a:latin typeface="Calibri"/>
                <a:cs typeface="Calibri"/>
              </a:rPr>
              <a:t>authenticity</a:t>
            </a:r>
            <a:r>
              <a:rPr sz="1432" spc="-44" dirty="0">
                <a:latin typeface="Calibri"/>
                <a:cs typeface="Calibri"/>
              </a:rPr>
              <a:t> </a:t>
            </a:r>
            <a:r>
              <a:rPr sz="1432" spc="-7" dirty="0">
                <a:latin typeface="Calibri"/>
                <a:cs typeface="Calibri"/>
              </a:rPr>
              <a:t>(updated </a:t>
            </a:r>
            <a:r>
              <a:rPr sz="1432" dirty="0">
                <a:latin typeface="Calibri"/>
                <a:cs typeface="Calibri"/>
              </a:rPr>
              <a:t>birth</a:t>
            </a:r>
            <a:r>
              <a:rPr sz="1432" spc="-31" dirty="0">
                <a:latin typeface="Calibri"/>
                <a:cs typeface="Calibri"/>
              </a:rPr>
              <a:t> </a:t>
            </a:r>
            <a:r>
              <a:rPr sz="1432" dirty="0">
                <a:latin typeface="Calibri"/>
                <a:cs typeface="Calibri"/>
              </a:rPr>
              <a:t>certificate)</a:t>
            </a:r>
            <a:r>
              <a:rPr sz="1432" spc="-7" dirty="0">
                <a:latin typeface="Calibri"/>
                <a:cs typeface="Calibri"/>
              </a:rPr>
              <a:t> </a:t>
            </a:r>
            <a:r>
              <a:rPr sz="1432" dirty="0">
                <a:latin typeface="Calibri"/>
                <a:cs typeface="Calibri"/>
              </a:rPr>
              <a:t>can</a:t>
            </a:r>
            <a:r>
              <a:rPr sz="1432" spc="-27" dirty="0">
                <a:latin typeface="Calibri"/>
                <a:cs typeface="Calibri"/>
              </a:rPr>
              <a:t> </a:t>
            </a:r>
            <a:r>
              <a:rPr sz="1432" dirty="0">
                <a:latin typeface="Calibri"/>
                <a:cs typeface="Calibri"/>
              </a:rPr>
              <a:t>be</a:t>
            </a:r>
            <a:r>
              <a:rPr sz="1432" spc="-14" dirty="0">
                <a:latin typeface="Calibri"/>
                <a:cs typeface="Calibri"/>
              </a:rPr>
              <a:t> </a:t>
            </a:r>
            <a:r>
              <a:rPr sz="1432" dirty="0">
                <a:latin typeface="Calibri"/>
                <a:cs typeface="Calibri"/>
              </a:rPr>
              <a:t>key</a:t>
            </a:r>
            <a:r>
              <a:rPr sz="1432" spc="-24" dirty="0">
                <a:latin typeface="Calibri"/>
                <a:cs typeface="Calibri"/>
              </a:rPr>
              <a:t> </a:t>
            </a:r>
            <a:r>
              <a:rPr sz="1432" dirty="0">
                <a:latin typeface="Calibri"/>
                <a:cs typeface="Calibri"/>
              </a:rPr>
              <a:t>to</a:t>
            </a:r>
            <a:r>
              <a:rPr sz="1432" spc="-20" dirty="0">
                <a:latin typeface="Calibri"/>
                <a:cs typeface="Calibri"/>
              </a:rPr>
              <a:t> </a:t>
            </a:r>
            <a:r>
              <a:rPr sz="1432" dirty="0">
                <a:latin typeface="Calibri"/>
                <a:cs typeface="Calibri"/>
              </a:rPr>
              <a:t>an</a:t>
            </a:r>
            <a:r>
              <a:rPr sz="1432" spc="-37" dirty="0">
                <a:latin typeface="Calibri"/>
                <a:cs typeface="Calibri"/>
              </a:rPr>
              <a:t> </a:t>
            </a:r>
            <a:r>
              <a:rPr sz="1432" b="1" dirty="0">
                <a:latin typeface="Calibri"/>
                <a:cs typeface="Calibri"/>
              </a:rPr>
              <a:t>affirming</a:t>
            </a:r>
            <a:r>
              <a:rPr sz="1432" b="1" spc="-10" dirty="0">
                <a:latin typeface="Calibri"/>
                <a:cs typeface="Calibri"/>
              </a:rPr>
              <a:t> </a:t>
            </a:r>
            <a:r>
              <a:rPr sz="1432" b="1" dirty="0">
                <a:latin typeface="Calibri"/>
                <a:cs typeface="Calibri"/>
              </a:rPr>
              <a:t>school</a:t>
            </a:r>
            <a:r>
              <a:rPr sz="1432" b="1" spc="-31" dirty="0">
                <a:latin typeface="Calibri"/>
                <a:cs typeface="Calibri"/>
              </a:rPr>
              <a:t> </a:t>
            </a:r>
            <a:r>
              <a:rPr sz="1432" b="1" spc="-7" dirty="0">
                <a:latin typeface="Calibri"/>
                <a:cs typeface="Calibri"/>
              </a:rPr>
              <a:t>environment</a:t>
            </a:r>
            <a:r>
              <a:rPr sz="1432" spc="-7" dirty="0">
                <a:latin typeface="Calibri"/>
                <a:cs typeface="Calibri"/>
              </a:rPr>
              <a:t>.</a:t>
            </a:r>
            <a:endParaRPr sz="1432">
              <a:latin typeface="Calibri"/>
              <a:cs typeface="Calibri"/>
            </a:endParaRPr>
          </a:p>
        </p:txBody>
      </p:sp>
    </p:spTree>
    <p:extLst>
      <p:ext uri="{BB962C8B-B14F-4D97-AF65-F5344CB8AC3E}">
        <p14:creationId xmlns:p14="http://schemas.microsoft.com/office/powerpoint/2010/main" val="86788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978728" y="0"/>
            <a:ext cx="6234545" cy="4675909"/>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pic>
          <p:nvPicPr>
            <p:cNvPr id="4" name="object 4"/>
            <p:cNvPicPr/>
            <p:nvPr/>
          </p:nvPicPr>
          <p:blipFill>
            <a:blip r:embed="rId3" cstate="print"/>
            <a:stretch>
              <a:fillRect/>
            </a:stretch>
          </p:blipFill>
          <p:spPr>
            <a:xfrm>
              <a:off x="0" y="6129529"/>
              <a:ext cx="9143999" cy="728468"/>
            </a:xfrm>
            <a:prstGeom prst="rect">
              <a:avLst/>
            </a:prstGeom>
          </p:spPr>
        </p:pic>
        <p:sp>
          <p:nvSpPr>
            <p:cNvPr id="5" name="object 5"/>
            <p:cNvSpPr/>
            <p:nvPr/>
          </p:nvSpPr>
          <p:spPr>
            <a:xfrm>
              <a:off x="0" y="6138671"/>
              <a:ext cx="9144000" cy="0"/>
            </a:xfrm>
            <a:custGeom>
              <a:avLst/>
              <a:gdLst/>
              <a:ahLst/>
              <a:cxnLst/>
              <a:rect l="l" t="t" r="r" b="b"/>
              <a:pathLst>
                <a:path w="9144000">
                  <a:moveTo>
                    <a:pt x="0" y="0"/>
                  </a:moveTo>
                  <a:lnTo>
                    <a:pt x="9144000" y="0"/>
                  </a:lnTo>
                </a:path>
              </a:pathLst>
            </a:custGeom>
            <a:ln w="12192">
              <a:solidFill>
                <a:srgbClr val="000000"/>
              </a:solidFill>
            </a:ln>
          </p:spPr>
          <p:txBody>
            <a:bodyPr wrap="square" lIns="0" tIns="0" rIns="0" bIns="0" rtlCol="0"/>
            <a:lstStyle/>
            <a:p>
              <a:endParaRPr sz="1227"/>
            </a:p>
          </p:txBody>
        </p:sp>
        <p:pic>
          <p:nvPicPr>
            <p:cNvPr id="6" name="object 6"/>
            <p:cNvPicPr/>
            <p:nvPr/>
          </p:nvPicPr>
          <p:blipFill>
            <a:blip r:embed="rId4" cstate="print"/>
            <a:stretch>
              <a:fillRect/>
            </a:stretch>
          </p:blipFill>
          <p:spPr>
            <a:xfrm>
              <a:off x="187452" y="227075"/>
              <a:ext cx="8711184" cy="5660136"/>
            </a:xfrm>
            <a:prstGeom prst="rect">
              <a:avLst/>
            </a:prstGeom>
          </p:spPr>
        </p:pic>
        <p:sp>
          <p:nvSpPr>
            <p:cNvPr id="7" name="object 7"/>
            <p:cNvSpPr/>
            <p:nvPr/>
          </p:nvSpPr>
          <p:spPr>
            <a:xfrm>
              <a:off x="1050797" y="1399794"/>
              <a:ext cx="1290955" cy="437515"/>
            </a:xfrm>
            <a:custGeom>
              <a:avLst/>
              <a:gdLst/>
              <a:ahLst/>
              <a:cxnLst/>
              <a:rect l="l" t="t" r="r" b="b"/>
              <a:pathLst>
                <a:path w="1290955" h="437514">
                  <a:moveTo>
                    <a:pt x="0" y="218693"/>
                  </a:moveTo>
                  <a:lnTo>
                    <a:pt x="14884" y="171780"/>
                  </a:lnTo>
                  <a:lnTo>
                    <a:pt x="57439" y="128372"/>
                  </a:lnTo>
                  <a:lnTo>
                    <a:pt x="124516" y="89538"/>
                  </a:lnTo>
                  <a:lnTo>
                    <a:pt x="166267" y="72169"/>
                  </a:lnTo>
                  <a:lnTo>
                    <a:pt x="212968" y="56344"/>
                  </a:lnTo>
                  <a:lnTo>
                    <a:pt x="264225" y="42196"/>
                  </a:lnTo>
                  <a:lnTo>
                    <a:pt x="319644" y="29859"/>
                  </a:lnTo>
                  <a:lnTo>
                    <a:pt x="378834" y="19465"/>
                  </a:lnTo>
                  <a:lnTo>
                    <a:pt x="441399" y="11149"/>
                  </a:lnTo>
                  <a:lnTo>
                    <a:pt x="506946" y="5044"/>
                  </a:lnTo>
                  <a:lnTo>
                    <a:pt x="575082" y="1283"/>
                  </a:lnTo>
                  <a:lnTo>
                    <a:pt x="645414" y="0"/>
                  </a:lnTo>
                  <a:lnTo>
                    <a:pt x="715745" y="1283"/>
                  </a:lnTo>
                  <a:lnTo>
                    <a:pt x="783881" y="5044"/>
                  </a:lnTo>
                  <a:lnTo>
                    <a:pt x="849428" y="11149"/>
                  </a:lnTo>
                  <a:lnTo>
                    <a:pt x="911993" y="19465"/>
                  </a:lnTo>
                  <a:lnTo>
                    <a:pt x="971183" y="29859"/>
                  </a:lnTo>
                  <a:lnTo>
                    <a:pt x="1026602" y="42196"/>
                  </a:lnTo>
                  <a:lnTo>
                    <a:pt x="1077859" y="56344"/>
                  </a:lnTo>
                  <a:lnTo>
                    <a:pt x="1124560" y="72169"/>
                  </a:lnTo>
                  <a:lnTo>
                    <a:pt x="1166311" y="89538"/>
                  </a:lnTo>
                  <a:lnTo>
                    <a:pt x="1202718" y="108316"/>
                  </a:lnTo>
                  <a:lnTo>
                    <a:pt x="1257927" y="149571"/>
                  </a:lnTo>
                  <a:lnTo>
                    <a:pt x="1287041" y="194865"/>
                  </a:lnTo>
                  <a:lnTo>
                    <a:pt x="1290828" y="218693"/>
                  </a:lnTo>
                  <a:lnTo>
                    <a:pt x="1287041" y="242522"/>
                  </a:lnTo>
                  <a:lnTo>
                    <a:pt x="1257927" y="287816"/>
                  </a:lnTo>
                  <a:lnTo>
                    <a:pt x="1202718" y="329071"/>
                  </a:lnTo>
                  <a:lnTo>
                    <a:pt x="1166311" y="347849"/>
                  </a:lnTo>
                  <a:lnTo>
                    <a:pt x="1124560" y="365218"/>
                  </a:lnTo>
                  <a:lnTo>
                    <a:pt x="1077859" y="381043"/>
                  </a:lnTo>
                  <a:lnTo>
                    <a:pt x="1026602" y="395191"/>
                  </a:lnTo>
                  <a:lnTo>
                    <a:pt x="971183" y="407528"/>
                  </a:lnTo>
                  <a:lnTo>
                    <a:pt x="911993" y="417922"/>
                  </a:lnTo>
                  <a:lnTo>
                    <a:pt x="849428" y="426238"/>
                  </a:lnTo>
                  <a:lnTo>
                    <a:pt x="783881" y="432343"/>
                  </a:lnTo>
                  <a:lnTo>
                    <a:pt x="715745" y="436104"/>
                  </a:lnTo>
                  <a:lnTo>
                    <a:pt x="645414" y="437388"/>
                  </a:lnTo>
                  <a:lnTo>
                    <a:pt x="575082" y="436104"/>
                  </a:lnTo>
                  <a:lnTo>
                    <a:pt x="506946" y="432343"/>
                  </a:lnTo>
                  <a:lnTo>
                    <a:pt x="441399" y="426238"/>
                  </a:lnTo>
                  <a:lnTo>
                    <a:pt x="378834" y="417922"/>
                  </a:lnTo>
                  <a:lnTo>
                    <a:pt x="319644" y="407528"/>
                  </a:lnTo>
                  <a:lnTo>
                    <a:pt x="264225" y="395191"/>
                  </a:lnTo>
                  <a:lnTo>
                    <a:pt x="212968" y="381043"/>
                  </a:lnTo>
                  <a:lnTo>
                    <a:pt x="166267" y="365218"/>
                  </a:lnTo>
                  <a:lnTo>
                    <a:pt x="124516" y="347849"/>
                  </a:lnTo>
                  <a:lnTo>
                    <a:pt x="88109" y="329071"/>
                  </a:lnTo>
                  <a:lnTo>
                    <a:pt x="32900" y="287816"/>
                  </a:lnTo>
                  <a:lnTo>
                    <a:pt x="3786" y="242522"/>
                  </a:lnTo>
                  <a:lnTo>
                    <a:pt x="0" y="218693"/>
                  </a:lnTo>
                  <a:close/>
                </a:path>
              </a:pathLst>
            </a:custGeom>
            <a:ln w="38100">
              <a:solidFill>
                <a:srgbClr val="FFC000"/>
              </a:solidFill>
            </a:ln>
          </p:spPr>
          <p:txBody>
            <a:bodyPr wrap="square" lIns="0" tIns="0" rIns="0" bIns="0" rtlCol="0"/>
            <a:lstStyle/>
            <a:p>
              <a:endParaRPr sz="1227"/>
            </a:p>
          </p:txBody>
        </p:sp>
      </p:grpSp>
    </p:spTree>
    <p:extLst>
      <p:ext uri="{BB962C8B-B14F-4D97-AF65-F5344CB8AC3E}">
        <p14:creationId xmlns:p14="http://schemas.microsoft.com/office/powerpoint/2010/main" val="2389817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978728" y="0"/>
            <a:ext cx="6234545" cy="4675909"/>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pic>
          <p:nvPicPr>
            <p:cNvPr id="4" name="object 4"/>
            <p:cNvPicPr/>
            <p:nvPr/>
          </p:nvPicPr>
          <p:blipFill>
            <a:blip r:embed="rId3" cstate="print"/>
            <a:stretch>
              <a:fillRect/>
            </a:stretch>
          </p:blipFill>
          <p:spPr>
            <a:xfrm>
              <a:off x="0" y="6129529"/>
              <a:ext cx="9143999" cy="728468"/>
            </a:xfrm>
            <a:prstGeom prst="rect">
              <a:avLst/>
            </a:prstGeom>
          </p:spPr>
        </p:pic>
        <p:sp>
          <p:nvSpPr>
            <p:cNvPr id="5" name="object 5"/>
            <p:cNvSpPr/>
            <p:nvPr/>
          </p:nvSpPr>
          <p:spPr>
            <a:xfrm>
              <a:off x="0" y="6138671"/>
              <a:ext cx="9144000" cy="0"/>
            </a:xfrm>
            <a:custGeom>
              <a:avLst/>
              <a:gdLst/>
              <a:ahLst/>
              <a:cxnLst/>
              <a:rect l="l" t="t" r="r" b="b"/>
              <a:pathLst>
                <a:path w="9144000">
                  <a:moveTo>
                    <a:pt x="0" y="0"/>
                  </a:moveTo>
                  <a:lnTo>
                    <a:pt x="9144000" y="0"/>
                  </a:lnTo>
                </a:path>
              </a:pathLst>
            </a:custGeom>
            <a:ln w="12192">
              <a:solidFill>
                <a:srgbClr val="000000"/>
              </a:solidFill>
            </a:ln>
          </p:spPr>
          <p:txBody>
            <a:bodyPr wrap="square" lIns="0" tIns="0" rIns="0" bIns="0" rtlCol="0"/>
            <a:lstStyle/>
            <a:p>
              <a:endParaRPr sz="1227"/>
            </a:p>
          </p:txBody>
        </p:sp>
        <p:pic>
          <p:nvPicPr>
            <p:cNvPr id="6" name="object 6"/>
            <p:cNvPicPr/>
            <p:nvPr/>
          </p:nvPicPr>
          <p:blipFill>
            <a:blip r:embed="rId4" cstate="print"/>
            <a:stretch>
              <a:fillRect/>
            </a:stretch>
          </p:blipFill>
          <p:spPr>
            <a:xfrm>
              <a:off x="1034796" y="195071"/>
              <a:ext cx="6478524" cy="6563865"/>
            </a:xfrm>
            <a:prstGeom prst="rect">
              <a:avLst/>
            </a:prstGeom>
          </p:spPr>
        </p:pic>
        <p:sp>
          <p:nvSpPr>
            <p:cNvPr id="7" name="object 7"/>
            <p:cNvSpPr/>
            <p:nvPr/>
          </p:nvSpPr>
          <p:spPr>
            <a:xfrm>
              <a:off x="3713226" y="5353050"/>
              <a:ext cx="1050290" cy="668020"/>
            </a:xfrm>
            <a:custGeom>
              <a:avLst/>
              <a:gdLst/>
              <a:ahLst/>
              <a:cxnLst/>
              <a:rect l="l" t="t" r="r" b="b"/>
              <a:pathLst>
                <a:path w="1050289" h="668020">
                  <a:moveTo>
                    <a:pt x="0" y="333756"/>
                  </a:moveTo>
                  <a:lnTo>
                    <a:pt x="12110" y="262172"/>
                  </a:lnTo>
                  <a:lnTo>
                    <a:pt x="46732" y="195932"/>
                  </a:lnTo>
                  <a:lnTo>
                    <a:pt x="71684" y="165325"/>
                  </a:lnTo>
                  <a:lnTo>
                    <a:pt x="101303" y="136666"/>
                  </a:lnTo>
                  <a:lnTo>
                    <a:pt x="135268" y="110157"/>
                  </a:lnTo>
                  <a:lnTo>
                    <a:pt x="173260" y="86004"/>
                  </a:lnTo>
                  <a:lnTo>
                    <a:pt x="214957" y="64410"/>
                  </a:lnTo>
                  <a:lnTo>
                    <a:pt x="260039" y="45578"/>
                  </a:lnTo>
                  <a:lnTo>
                    <a:pt x="308186" y="29714"/>
                  </a:lnTo>
                  <a:lnTo>
                    <a:pt x="359078" y="17020"/>
                  </a:lnTo>
                  <a:lnTo>
                    <a:pt x="412394" y="7700"/>
                  </a:lnTo>
                  <a:lnTo>
                    <a:pt x="467814" y="1959"/>
                  </a:lnTo>
                  <a:lnTo>
                    <a:pt x="525018" y="0"/>
                  </a:lnTo>
                  <a:lnTo>
                    <a:pt x="582221" y="1959"/>
                  </a:lnTo>
                  <a:lnTo>
                    <a:pt x="637641" y="7700"/>
                  </a:lnTo>
                  <a:lnTo>
                    <a:pt x="690957" y="17020"/>
                  </a:lnTo>
                  <a:lnTo>
                    <a:pt x="741849" y="29714"/>
                  </a:lnTo>
                  <a:lnTo>
                    <a:pt x="789996" y="45578"/>
                  </a:lnTo>
                  <a:lnTo>
                    <a:pt x="835078" y="64410"/>
                  </a:lnTo>
                  <a:lnTo>
                    <a:pt x="876775" y="86004"/>
                  </a:lnTo>
                  <a:lnTo>
                    <a:pt x="914767" y="110157"/>
                  </a:lnTo>
                  <a:lnTo>
                    <a:pt x="948732" y="136666"/>
                  </a:lnTo>
                  <a:lnTo>
                    <a:pt x="978351" y="165325"/>
                  </a:lnTo>
                  <a:lnTo>
                    <a:pt x="1003303" y="195932"/>
                  </a:lnTo>
                  <a:lnTo>
                    <a:pt x="1037925" y="262172"/>
                  </a:lnTo>
                  <a:lnTo>
                    <a:pt x="1050036" y="333756"/>
                  </a:lnTo>
                  <a:lnTo>
                    <a:pt x="1046955" y="370122"/>
                  </a:lnTo>
                  <a:lnTo>
                    <a:pt x="1023268" y="439248"/>
                  </a:lnTo>
                  <a:lnTo>
                    <a:pt x="978351" y="502208"/>
                  </a:lnTo>
                  <a:lnTo>
                    <a:pt x="948732" y="530867"/>
                  </a:lnTo>
                  <a:lnTo>
                    <a:pt x="914767" y="557374"/>
                  </a:lnTo>
                  <a:lnTo>
                    <a:pt x="876775" y="581525"/>
                  </a:lnTo>
                  <a:lnTo>
                    <a:pt x="835078" y="603116"/>
                  </a:lnTo>
                  <a:lnTo>
                    <a:pt x="789996" y="621944"/>
                  </a:lnTo>
                  <a:lnTo>
                    <a:pt x="741849" y="637805"/>
                  </a:lnTo>
                  <a:lnTo>
                    <a:pt x="690957" y="650496"/>
                  </a:lnTo>
                  <a:lnTo>
                    <a:pt x="637641" y="659813"/>
                  </a:lnTo>
                  <a:lnTo>
                    <a:pt x="582221" y="665553"/>
                  </a:lnTo>
                  <a:lnTo>
                    <a:pt x="525018" y="667512"/>
                  </a:lnTo>
                  <a:lnTo>
                    <a:pt x="467814" y="665553"/>
                  </a:lnTo>
                  <a:lnTo>
                    <a:pt x="412394" y="659813"/>
                  </a:lnTo>
                  <a:lnTo>
                    <a:pt x="359078" y="650496"/>
                  </a:lnTo>
                  <a:lnTo>
                    <a:pt x="308186" y="637805"/>
                  </a:lnTo>
                  <a:lnTo>
                    <a:pt x="260039" y="621944"/>
                  </a:lnTo>
                  <a:lnTo>
                    <a:pt x="214957" y="603116"/>
                  </a:lnTo>
                  <a:lnTo>
                    <a:pt x="173260" y="581525"/>
                  </a:lnTo>
                  <a:lnTo>
                    <a:pt x="135268" y="557374"/>
                  </a:lnTo>
                  <a:lnTo>
                    <a:pt x="101303" y="530867"/>
                  </a:lnTo>
                  <a:lnTo>
                    <a:pt x="71684" y="502208"/>
                  </a:lnTo>
                  <a:lnTo>
                    <a:pt x="46732" y="471601"/>
                  </a:lnTo>
                  <a:lnTo>
                    <a:pt x="12110" y="405354"/>
                  </a:lnTo>
                  <a:lnTo>
                    <a:pt x="0" y="333756"/>
                  </a:lnTo>
                  <a:close/>
                </a:path>
              </a:pathLst>
            </a:custGeom>
            <a:ln w="38100">
              <a:solidFill>
                <a:srgbClr val="FFC000"/>
              </a:solidFill>
            </a:ln>
          </p:spPr>
          <p:txBody>
            <a:bodyPr wrap="square" lIns="0" tIns="0" rIns="0" bIns="0" rtlCol="0"/>
            <a:lstStyle/>
            <a:p>
              <a:endParaRPr sz="1227"/>
            </a:p>
          </p:txBody>
        </p:sp>
      </p:grpSp>
    </p:spTree>
    <p:extLst>
      <p:ext uri="{BB962C8B-B14F-4D97-AF65-F5344CB8AC3E}">
        <p14:creationId xmlns:p14="http://schemas.microsoft.com/office/powerpoint/2010/main" val="2080622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8B5BB-2189-5645-867E-8F7ADFF5C160}"/>
              </a:ext>
            </a:extLst>
          </p:cNvPr>
          <p:cNvSpPr>
            <a:spLocks noGrp="1"/>
          </p:cNvSpPr>
          <p:nvPr>
            <p:ph type="title"/>
          </p:nvPr>
        </p:nvSpPr>
        <p:spPr>
          <a:xfrm>
            <a:off x="0" y="1128408"/>
            <a:ext cx="2947482" cy="4601183"/>
          </a:xfrm>
        </p:spPr>
        <p:txBody>
          <a:bodyPr>
            <a:normAutofit/>
          </a:bodyPr>
          <a:lstStyle/>
          <a:p>
            <a:pPr algn="ctr"/>
            <a:r>
              <a:rPr lang="en-US" dirty="0"/>
              <a:t>Agenda</a:t>
            </a:r>
          </a:p>
        </p:txBody>
      </p:sp>
      <p:graphicFrame>
        <p:nvGraphicFramePr>
          <p:cNvPr id="5" name="Content Placeholder 2">
            <a:extLst>
              <a:ext uri="{FF2B5EF4-FFF2-40B4-BE49-F238E27FC236}">
                <a16:creationId xmlns:a16="http://schemas.microsoft.com/office/drawing/2014/main" id="{BE364CD7-BEB5-445F-9C93-F3FFF92FEBC4}"/>
              </a:ext>
            </a:extLst>
          </p:cNvPr>
          <p:cNvGraphicFramePr>
            <a:graphicFrameLocks noGrp="1"/>
          </p:cNvGraphicFramePr>
          <p:nvPr>
            <p:ph idx="1"/>
            <p:extLst>
              <p:ext uri="{D42A27DB-BD31-4B8C-83A1-F6EECF244321}">
                <p14:modId xmlns:p14="http://schemas.microsoft.com/office/powerpoint/2010/main" val="426104679"/>
              </p:ext>
            </p:extLst>
          </p:nvPr>
        </p:nvGraphicFramePr>
        <p:xfrm>
          <a:off x="2947482" y="795032"/>
          <a:ext cx="8859263" cy="5267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3905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978728" y="0"/>
            <a:ext cx="6234545" cy="4675909"/>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pic>
          <p:nvPicPr>
            <p:cNvPr id="4" name="object 4"/>
            <p:cNvPicPr/>
            <p:nvPr/>
          </p:nvPicPr>
          <p:blipFill>
            <a:blip r:embed="rId3" cstate="print"/>
            <a:stretch>
              <a:fillRect/>
            </a:stretch>
          </p:blipFill>
          <p:spPr>
            <a:xfrm>
              <a:off x="0" y="6129529"/>
              <a:ext cx="9143999" cy="728468"/>
            </a:xfrm>
            <a:prstGeom prst="rect">
              <a:avLst/>
            </a:prstGeom>
          </p:spPr>
        </p:pic>
        <p:sp>
          <p:nvSpPr>
            <p:cNvPr id="5" name="object 5"/>
            <p:cNvSpPr/>
            <p:nvPr/>
          </p:nvSpPr>
          <p:spPr>
            <a:xfrm>
              <a:off x="0" y="6138671"/>
              <a:ext cx="9144000" cy="0"/>
            </a:xfrm>
            <a:custGeom>
              <a:avLst/>
              <a:gdLst/>
              <a:ahLst/>
              <a:cxnLst/>
              <a:rect l="l" t="t" r="r" b="b"/>
              <a:pathLst>
                <a:path w="9144000">
                  <a:moveTo>
                    <a:pt x="0" y="0"/>
                  </a:moveTo>
                  <a:lnTo>
                    <a:pt x="9144000" y="0"/>
                  </a:lnTo>
                </a:path>
              </a:pathLst>
            </a:custGeom>
            <a:ln w="12192">
              <a:solidFill>
                <a:srgbClr val="000000"/>
              </a:solidFill>
            </a:ln>
          </p:spPr>
          <p:txBody>
            <a:bodyPr wrap="square" lIns="0" tIns="0" rIns="0" bIns="0" rtlCol="0"/>
            <a:lstStyle/>
            <a:p>
              <a:endParaRPr sz="1227"/>
            </a:p>
          </p:txBody>
        </p:sp>
        <p:pic>
          <p:nvPicPr>
            <p:cNvPr id="6" name="object 6"/>
            <p:cNvPicPr/>
            <p:nvPr/>
          </p:nvPicPr>
          <p:blipFill>
            <a:blip r:embed="rId4" cstate="print"/>
            <a:stretch>
              <a:fillRect/>
            </a:stretch>
          </p:blipFill>
          <p:spPr>
            <a:xfrm>
              <a:off x="455676" y="204215"/>
              <a:ext cx="7979664" cy="6487668"/>
            </a:xfrm>
            <a:prstGeom prst="rect">
              <a:avLst/>
            </a:prstGeom>
          </p:spPr>
        </p:pic>
        <p:sp>
          <p:nvSpPr>
            <p:cNvPr id="7" name="object 7"/>
            <p:cNvSpPr/>
            <p:nvPr/>
          </p:nvSpPr>
          <p:spPr>
            <a:xfrm>
              <a:off x="451104" y="199644"/>
              <a:ext cx="7988934" cy="6497320"/>
            </a:xfrm>
            <a:custGeom>
              <a:avLst/>
              <a:gdLst/>
              <a:ahLst/>
              <a:cxnLst/>
              <a:rect l="l" t="t" r="r" b="b"/>
              <a:pathLst>
                <a:path w="7988934" h="6497320">
                  <a:moveTo>
                    <a:pt x="0" y="6496811"/>
                  </a:moveTo>
                  <a:lnTo>
                    <a:pt x="7988808" y="6496811"/>
                  </a:lnTo>
                  <a:lnTo>
                    <a:pt x="7988808" y="0"/>
                  </a:lnTo>
                  <a:lnTo>
                    <a:pt x="0" y="0"/>
                  </a:lnTo>
                  <a:lnTo>
                    <a:pt x="0" y="6496811"/>
                  </a:lnTo>
                  <a:close/>
                </a:path>
              </a:pathLst>
            </a:custGeom>
            <a:ln w="9143">
              <a:solidFill>
                <a:srgbClr val="FFFFFF"/>
              </a:solidFill>
            </a:ln>
          </p:spPr>
          <p:txBody>
            <a:bodyPr wrap="square" lIns="0" tIns="0" rIns="0" bIns="0" rtlCol="0"/>
            <a:lstStyle/>
            <a:p>
              <a:endParaRPr sz="1227"/>
            </a:p>
          </p:txBody>
        </p:sp>
        <p:sp>
          <p:nvSpPr>
            <p:cNvPr id="8" name="object 8"/>
            <p:cNvSpPr/>
            <p:nvPr/>
          </p:nvSpPr>
          <p:spPr>
            <a:xfrm>
              <a:off x="3370326" y="3353561"/>
              <a:ext cx="2176780" cy="838200"/>
            </a:xfrm>
            <a:custGeom>
              <a:avLst/>
              <a:gdLst/>
              <a:ahLst/>
              <a:cxnLst/>
              <a:rect l="l" t="t" r="r" b="b"/>
              <a:pathLst>
                <a:path w="2176779" h="838200">
                  <a:moveTo>
                    <a:pt x="0" y="419100"/>
                  </a:moveTo>
                  <a:lnTo>
                    <a:pt x="7867" y="368432"/>
                  </a:lnTo>
                  <a:lnTo>
                    <a:pt x="30863" y="319562"/>
                  </a:lnTo>
                  <a:lnTo>
                    <a:pt x="68076" y="272838"/>
                  </a:lnTo>
                  <a:lnTo>
                    <a:pt x="118596" y="228613"/>
                  </a:lnTo>
                  <a:lnTo>
                    <a:pt x="181512" y="187235"/>
                  </a:lnTo>
                  <a:lnTo>
                    <a:pt x="217334" y="167723"/>
                  </a:lnTo>
                  <a:lnTo>
                    <a:pt x="255914" y="149055"/>
                  </a:lnTo>
                  <a:lnTo>
                    <a:pt x="297138" y="131273"/>
                  </a:lnTo>
                  <a:lnTo>
                    <a:pt x="340892" y="114423"/>
                  </a:lnTo>
                  <a:lnTo>
                    <a:pt x="387062" y="98547"/>
                  </a:lnTo>
                  <a:lnTo>
                    <a:pt x="435534" y="83690"/>
                  </a:lnTo>
                  <a:lnTo>
                    <a:pt x="486195" y="69895"/>
                  </a:lnTo>
                  <a:lnTo>
                    <a:pt x="538931" y="57206"/>
                  </a:lnTo>
                  <a:lnTo>
                    <a:pt x="593628" y="45667"/>
                  </a:lnTo>
                  <a:lnTo>
                    <a:pt x="650171" y="35321"/>
                  </a:lnTo>
                  <a:lnTo>
                    <a:pt x="708448" y="26213"/>
                  </a:lnTo>
                  <a:lnTo>
                    <a:pt x="768345" y="18386"/>
                  </a:lnTo>
                  <a:lnTo>
                    <a:pt x="829747" y="11883"/>
                  </a:lnTo>
                  <a:lnTo>
                    <a:pt x="892541" y="6750"/>
                  </a:lnTo>
                  <a:lnTo>
                    <a:pt x="956613" y="3029"/>
                  </a:lnTo>
                  <a:lnTo>
                    <a:pt x="1021849" y="764"/>
                  </a:lnTo>
                  <a:lnTo>
                    <a:pt x="1088136" y="0"/>
                  </a:lnTo>
                  <a:lnTo>
                    <a:pt x="1154422" y="764"/>
                  </a:lnTo>
                  <a:lnTo>
                    <a:pt x="1219658" y="3029"/>
                  </a:lnTo>
                  <a:lnTo>
                    <a:pt x="1283730" y="6750"/>
                  </a:lnTo>
                  <a:lnTo>
                    <a:pt x="1346524" y="11883"/>
                  </a:lnTo>
                  <a:lnTo>
                    <a:pt x="1407926" y="18386"/>
                  </a:lnTo>
                  <a:lnTo>
                    <a:pt x="1467823" y="26213"/>
                  </a:lnTo>
                  <a:lnTo>
                    <a:pt x="1526100" y="35321"/>
                  </a:lnTo>
                  <a:lnTo>
                    <a:pt x="1582643" y="45667"/>
                  </a:lnTo>
                  <a:lnTo>
                    <a:pt x="1637340" y="57206"/>
                  </a:lnTo>
                  <a:lnTo>
                    <a:pt x="1690076" y="69895"/>
                  </a:lnTo>
                  <a:lnTo>
                    <a:pt x="1740737" y="83690"/>
                  </a:lnTo>
                  <a:lnTo>
                    <a:pt x="1789209" y="98547"/>
                  </a:lnTo>
                  <a:lnTo>
                    <a:pt x="1835379" y="114423"/>
                  </a:lnTo>
                  <a:lnTo>
                    <a:pt x="1879133" y="131273"/>
                  </a:lnTo>
                  <a:lnTo>
                    <a:pt x="1920357" y="149055"/>
                  </a:lnTo>
                  <a:lnTo>
                    <a:pt x="1958937" y="167723"/>
                  </a:lnTo>
                  <a:lnTo>
                    <a:pt x="1994759" y="187235"/>
                  </a:lnTo>
                  <a:lnTo>
                    <a:pt x="2027710" y="207546"/>
                  </a:lnTo>
                  <a:lnTo>
                    <a:pt x="2084542" y="250391"/>
                  </a:lnTo>
                  <a:lnTo>
                    <a:pt x="2128522" y="295910"/>
                  </a:lnTo>
                  <a:lnTo>
                    <a:pt x="2158740" y="343750"/>
                  </a:lnTo>
                  <a:lnTo>
                    <a:pt x="2174286" y="393563"/>
                  </a:lnTo>
                  <a:lnTo>
                    <a:pt x="2176272" y="419100"/>
                  </a:lnTo>
                  <a:lnTo>
                    <a:pt x="2174286" y="444636"/>
                  </a:lnTo>
                  <a:lnTo>
                    <a:pt x="2158740" y="494449"/>
                  </a:lnTo>
                  <a:lnTo>
                    <a:pt x="2128522" y="542289"/>
                  </a:lnTo>
                  <a:lnTo>
                    <a:pt x="2084542" y="587808"/>
                  </a:lnTo>
                  <a:lnTo>
                    <a:pt x="2027710" y="630653"/>
                  </a:lnTo>
                  <a:lnTo>
                    <a:pt x="1994759" y="650964"/>
                  </a:lnTo>
                  <a:lnTo>
                    <a:pt x="1958937" y="670476"/>
                  </a:lnTo>
                  <a:lnTo>
                    <a:pt x="1920357" y="689144"/>
                  </a:lnTo>
                  <a:lnTo>
                    <a:pt x="1879133" y="706926"/>
                  </a:lnTo>
                  <a:lnTo>
                    <a:pt x="1835379" y="723776"/>
                  </a:lnTo>
                  <a:lnTo>
                    <a:pt x="1789209" y="739652"/>
                  </a:lnTo>
                  <a:lnTo>
                    <a:pt x="1740737" y="754509"/>
                  </a:lnTo>
                  <a:lnTo>
                    <a:pt x="1690076" y="768304"/>
                  </a:lnTo>
                  <a:lnTo>
                    <a:pt x="1637340" y="780993"/>
                  </a:lnTo>
                  <a:lnTo>
                    <a:pt x="1582643" y="792532"/>
                  </a:lnTo>
                  <a:lnTo>
                    <a:pt x="1526100" y="802878"/>
                  </a:lnTo>
                  <a:lnTo>
                    <a:pt x="1467823" y="811986"/>
                  </a:lnTo>
                  <a:lnTo>
                    <a:pt x="1407926" y="819813"/>
                  </a:lnTo>
                  <a:lnTo>
                    <a:pt x="1346524" y="826316"/>
                  </a:lnTo>
                  <a:lnTo>
                    <a:pt x="1283730" y="831449"/>
                  </a:lnTo>
                  <a:lnTo>
                    <a:pt x="1219658" y="835170"/>
                  </a:lnTo>
                  <a:lnTo>
                    <a:pt x="1154422" y="837435"/>
                  </a:lnTo>
                  <a:lnTo>
                    <a:pt x="1088136" y="838200"/>
                  </a:lnTo>
                  <a:lnTo>
                    <a:pt x="1021849" y="837435"/>
                  </a:lnTo>
                  <a:lnTo>
                    <a:pt x="956613" y="835170"/>
                  </a:lnTo>
                  <a:lnTo>
                    <a:pt x="892541" y="831449"/>
                  </a:lnTo>
                  <a:lnTo>
                    <a:pt x="829747" y="826316"/>
                  </a:lnTo>
                  <a:lnTo>
                    <a:pt x="768345" y="819813"/>
                  </a:lnTo>
                  <a:lnTo>
                    <a:pt x="708448" y="811986"/>
                  </a:lnTo>
                  <a:lnTo>
                    <a:pt x="650171" y="802878"/>
                  </a:lnTo>
                  <a:lnTo>
                    <a:pt x="593628" y="792532"/>
                  </a:lnTo>
                  <a:lnTo>
                    <a:pt x="538931" y="780993"/>
                  </a:lnTo>
                  <a:lnTo>
                    <a:pt x="486195" y="768304"/>
                  </a:lnTo>
                  <a:lnTo>
                    <a:pt x="435534" y="754509"/>
                  </a:lnTo>
                  <a:lnTo>
                    <a:pt x="387062" y="739652"/>
                  </a:lnTo>
                  <a:lnTo>
                    <a:pt x="340892" y="723776"/>
                  </a:lnTo>
                  <a:lnTo>
                    <a:pt x="297138" y="706926"/>
                  </a:lnTo>
                  <a:lnTo>
                    <a:pt x="255914" y="689144"/>
                  </a:lnTo>
                  <a:lnTo>
                    <a:pt x="217334" y="670476"/>
                  </a:lnTo>
                  <a:lnTo>
                    <a:pt x="181512" y="650964"/>
                  </a:lnTo>
                  <a:lnTo>
                    <a:pt x="148561" y="630653"/>
                  </a:lnTo>
                  <a:lnTo>
                    <a:pt x="91729" y="587808"/>
                  </a:lnTo>
                  <a:lnTo>
                    <a:pt x="47749" y="542289"/>
                  </a:lnTo>
                  <a:lnTo>
                    <a:pt x="17531" y="494449"/>
                  </a:lnTo>
                  <a:lnTo>
                    <a:pt x="1985" y="444636"/>
                  </a:lnTo>
                  <a:lnTo>
                    <a:pt x="0" y="419100"/>
                  </a:lnTo>
                  <a:close/>
                </a:path>
              </a:pathLst>
            </a:custGeom>
            <a:ln w="38099">
              <a:solidFill>
                <a:srgbClr val="FFC000"/>
              </a:solidFill>
            </a:ln>
          </p:spPr>
          <p:txBody>
            <a:bodyPr wrap="square" lIns="0" tIns="0" rIns="0" bIns="0" rtlCol="0"/>
            <a:lstStyle/>
            <a:p>
              <a:endParaRPr sz="1227"/>
            </a:p>
          </p:txBody>
        </p:sp>
      </p:grpSp>
    </p:spTree>
    <p:extLst>
      <p:ext uri="{BB962C8B-B14F-4D97-AF65-F5344CB8AC3E}">
        <p14:creationId xmlns:p14="http://schemas.microsoft.com/office/powerpoint/2010/main" val="7459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978728" y="0"/>
            <a:ext cx="6234545" cy="4675909"/>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pic>
          <p:nvPicPr>
            <p:cNvPr id="4" name="object 4"/>
            <p:cNvPicPr/>
            <p:nvPr/>
          </p:nvPicPr>
          <p:blipFill>
            <a:blip r:embed="rId3" cstate="print"/>
            <a:stretch>
              <a:fillRect/>
            </a:stretch>
          </p:blipFill>
          <p:spPr>
            <a:xfrm>
              <a:off x="0" y="6129529"/>
              <a:ext cx="9143999" cy="728468"/>
            </a:xfrm>
            <a:prstGeom prst="rect">
              <a:avLst/>
            </a:prstGeom>
          </p:spPr>
        </p:pic>
        <p:sp>
          <p:nvSpPr>
            <p:cNvPr id="5" name="object 5"/>
            <p:cNvSpPr/>
            <p:nvPr/>
          </p:nvSpPr>
          <p:spPr>
            <a:xfrm>
              <a:off x="0" y="6138671"/>
              <a:ext cx="9144000" cy="0"/>
            </a:xfrm>
            <a:custGeom>
              <a:avLst/>
              <a:gdLst/>
              <a:ahLst/>
              <a:cxnLst/>
              <a:rect l="l" t="t" r="r" b="b"/>
              <a:pathLst>
                <a:path w="9144000">
                  <a:moveTo>
                    <a:pt x="0" y="0"/>
                  </a:moveTo>
                  <a:lnTo>
                    <a:pt x="9144000" y="0"/>
                  </a:lnTo>
                </a:path>
              </a:pathLst>
            </a:custGeom>
            <a:ln w="12192">
              <a:solidFill>
                <a:srgbClr val="000000"/>
              </a:solidFill>
            </a:ln>
          </p:spPr>
          <p:txBody>
            <a:bodyPr wrap="square" lIns="0" tIns="0" rIns="0" bIns="0" rtlCol="0"/>
            <a:lstStyle/>
            <a:p>
              <a:endParaRPr sz="1227"/>
            </a:p>
          </p:txBody>
        </p:sp>
        <p:pic>
          <p:nvPicPr>
            <p:cNvPr id="6" name="object 6"/>
            <p:cNvPicPr/>
            <p:nvPr/>
          </p:nvPicPr>
          <p:blipFill>
            <a:blip r:embed="rId4" cstate="print"/>
            <a:stretch>
              <a:fillRect/>
            </a:stretch>
          </p:blipFill>
          <p:spPr>
            <a:xfrm>
              <a:off x="307847" y="348995"/>
              <a:ext cx="4264152" cy="2238755"/>
            </a:xfrm>
            <a:prstGeom prst="rect">
              <a:avLst/>
            </a:prstGeom>
          </p:spPr>
        </p:pic>
        <p:sp>
          <p:nvSpPr>
            <p:cNvPr id="7" name="object 7"/>
            <p:cNvSpPr/>
            <p:nvPr/>
          </p:nvSpPr>
          <p:spPr>
            <a:xfrm>
              <a:off x="1719833" y="1725929"/>
              <a:ext cx="1266825" cy="568960"/>
            </a:xfrm>
            <a:custGeom>
              <a:avLst/>
              <a:gdLst/>
              <a:ahLst/>
              <a:cxnLst/>
              <a:rect l="l" t="t" r="r" b="b"/>
              <a:pathLst>
                <a:path w="1266825" h="568960">
                  <a:moveTo>
                    <a:pt x="0" y="284225"/>
                  </a:moveTo>
                  <a:lnTo>
                    <a:pt x="12863" y="226945"/>
                  </a:lnTo>
                  <a:lnTo>
                    <a:pt x="49756" y="173593"/>
                  </a:lnTo>
                  <a:lnTo>
                    <a:pt x="108134" y="125313"/>
                  </a:lnTo>
                  <a:lnTo>
                    <a:pt x="144584" y="103432"/>
                  </a:lnTo>
                  <a:lnTo>
                    <a:pt x="185451" y="83248"/>
                  </a:lnTo>
                  <a:lnTo>
                    <a:pt x="230417" y="64903"/>
                  </a:lnTo>
                  <a:lnTo>
                    <a:pt x="279164" y="48541"/>
                  </a:lnTo>
                  <a:lnTo>
                    <a:pt x="331373" y="34304"/>
                  </a:lnTo>
                  <a:lnTo>
                    <a:pt x="386726" y="22336"/>
                  </a:lnTo>
                  <a:lnTo>
                    <a:pt x="444906" y="12778"/>
                  </a:lnTo>
                  <a:lnTo>
                    <a:pt x="505594" y="5774"/>
                  </a:lnTo>
                  <a:lnTo>
                    <a:pt x="568472" y="1467"/>
                  </a:lnTo>
                  <a:lnTo>
                    <a:pt x="633222" y="0"/>
                  </a:lnTo>
                  <a:lnTo>
                    <a:pt x="697971" y="1467"/>
                  </a:lnTo>
                  <a:lnTo>
                    <a:pt x="760849" y="5774"/>
                  </a:lnTo>
                  <a:lnTo>
                    <a:pt x="821537" y="12778"/>
                  </a:lnTo>
                  <a:lnTo>
                    <a:pt x="879717" y="22336"/>
                  </a:lnTo>
                  <a:lnTo>
                    <a:pt x="935070" y="34304"/>
                  </a:lnTo>
                  <a:lnTo>
                    <a:pt x="987279" y="48541"/>
                  </a:lnTo>
                  <a:lnTo>
                    <a:pt x="1036026" y="64903"/>
                  </a:lnTo>
                  <a:lnTo>
                    <a:pt x="1080992" y="83248"/>
                  </a:lnTo>
                  <a:lnTo>
                    <a:pt x="1121859" y="103432"/>
                  </a:lnTo>
                  <a:lnTo>
                    <a:pt x="1158309" y="125313"/>
                  </a:lnTo>
                  <a:lnTo>
                    <a:pt x="1190025" y="148747"/>
                  </a:lnTo>
                  <a:lnTo>
                    <a:pt x="1237978" y="199706"/>
                  </a:lnTo>
                  <a:lnTo>
                    <a:pt x="1263175" y="255165"/>
                  </a:lnTo>
                  <a:lnTo>
                    <a:pt x="1266444" y="284225"/>
                  </a:lnTo>
                  <a:lnTo>
                    <a:pt x="1263175" y="313286"/>
                  </a:lnTo>
                  <a:lnTo>
                    <a:pt x="1237978" y="368745"/>
                  </a:lnTo>
                  <a:lnTo>
                    <a:pt x="1190025" y="419704"/>
                  </a:lnTo>
                  <a:lnTo>
                    <a:pt x="1158309" y="443138"/>
                  </a:lnTo>
                  <a:lnTo>
                    <a:pt x="1121859" y="465019"/>
                  </a:lnTo>
                  <a:lnTo>
                    <a:pt x="1080992" y="485203"/>
                  </a:lnTo>
                  <a:lnTo>
                    <a:pt x="1036026" y="503548"/>
                  </a:lnTo>
                  <a:lnTo>
                    <a:pt x="987279" y="519910"/>
                  </a:lnTo>
                  <a:lnTo>
                    <a:pt x="935070" y="534147"/>
                  </a:lnTo>
                  <a:lnTo>
                    <a:pt x="879717" y="546115"/>
                  </a:lnTo>
                  <a:lnTo>
                    <a:pt x="821537" y="555673"/>
                  </a:lnTo>
                  <a:lnTo>
                    <a:pt x="760849" y="562677"/>
                  </a:lnTo>
                  <a:lnTo>
                    <a:pt x="697971" y="566984"/>
                  </a:lnTo>
                  <a:lnTo>
                    <a:pt x="633222" y="568452"/>
                  </a:lnTo>
                  <a:lnTo>
                    <a:pt x="568472" y="566984"/>
                  </a:lnTo>
                  <a:lnTo>
                    <a:pt x="505594" y="562677"/>
                  </a:lnTo>
                  <a:lnTo>
                    <a:pt x="444906" y="555673"/>
                  </a:lnTo>
                  <a:lnTo>
                    <a:pt x="386726" y="546115"/>
                  </a:lnTo>
                  <a:lnTo>
                    <a:pt x="331373" y="534147"/>
                  </a:lnTo>
                  <a:lnTo>
                    <a:pt x="279164" y="519910"/>
                  </a:lnTo>
                  <a:lnTo>
                    <a:pt x="230417" y="503548"/>
                  </a:lnTo>
                  <a:lnTo>
                    <a:pt x="185451" y="485203"/>
                  </a:lnTo>
                  <a:lnTo>
                    <a:pt x="144584" y="465019"/>
                  </a:lnTo>
                  <a:lnTo>
                    <a:pt x="108134" y="443138"/>
                  </a:lnTo>
                  <a:lnTo>
                    <a:pt x="76418" y="419704"/>
                  </a:lnTo>
                  <a:lnTo>
                    <a:pt x="28465" y="368745"/>
                  </a:lnTo>
                  <a:lnTo>
                    <a:pt x="3268" y="313286"/>
                  </a:lnTo>
                  <a:lnTo>
                    <a:pt x="0" y="284225"/>
                  </a:lnTo>
                  <a:close/>
                </a:path>
              </a:pathLst>
            </a:custGeom>
            <a:ln w="38100">
              <a:solidFill>
                <a:srgbClr val="FFC000"/>
              </a:solidFill>
            </a:ln>
          </p:spPr>
          <p:txBody>
            <a:bodyPr wrap="square" lIns="0" tIns="0" rIns="0" bIns="0" rtlCol="0"/>
            <a:lstStyle/>
            <a:p>
              <a:endParaRPr sz="1227"/>
            </a:p>
          </p:txBody>
        </p:sp>
        <p:pic>
          <p:nvPicPr>
            <p:cNvPr id="8" name="object 8"/>
            <p:cNvPicPr/>
            <p:nvPr/>
          </p:nvPicPr>
          <p:blipFill>
            <a:blip r:embed="rId5" cstate="print"/>
            <a:stretch>
              <a:fillRect/>
            </a:stretch>
          </p:blipFill>
          <p:spPr>
            <a:xfrm>
              <a:off x="1699260" y="2718816"/>
              <a:ext cx="5178551" cy="2310383"/>
            </a:xfrm>
            <a:prstGeom prst="rect">
              <a:avLst/>
            </a:prstGeom>
          </p:spPr>
        </p:pic>
        <p:sp>
          <p:nvSpPr>
            <p:cNvPr id="9" name="object 9"/>
            <p:cNvSpPr/>
            <p:nvPr/>
          </p:nvSpPr>
          <p:spPr>
            <a:xfrm>
              <a:off x="1875282" y="4565141"/>
              <a:ext cx="957580" cy="417830"/>
            </a:xfrm>
            <a:custGeom>
              <a:avLst/>
              <a:gdLst/>
              <a:ahLst/>
              <a:cxnLst/>
              <a:rect l="l" t="t" r="r" b="b"/>
              <a:pathLst>
                <a:path w="957580" h="417829">
                  <a:moveTo>
                    <a:pt x="0" y="208787"/>
                  </a:moveTo>
                  <a:lnTo>
                    <a:pt x="17093" y="153281"/>
                  </a:lnTo>
                  <a:lnTo>
                    <a:pt x="65334" y="103406"/>
                  </a:lnTo>
                  <a:lnTo>
                    <a:pt x="99709" y="81201"/>
                  </a:lnTo>
                  <a:lnTo>
                    <a:pt x="140160" y="61150"/>
                  </a:lnTo>
                  <a:lnTo>
                    <a:pt x="186117" y="43501"/>
                  </a:lnTo>
                  <a:lnTo>
                    <a:pt x="237010" y="28504"/>
                  </a:lnTo>
                  <a:lnTo>
                    <a:pt x="292268" y="16406"/>
                  </a:lnTo>
                  <a:lnTo>
                    <a:pt x="351322" y="7457"/>
                  </a:lnTo>
                  <a:lnTo>
                    <a:pt x="413601" y="1905"/>
                  </a:lnTo>
                  <a:lnTo>
                    <a:pt x="478536" y="0"/>
                  </a:lnTo>
                  <a:lnTo>
                    <a:pt x="543470" y="1905"/>
                  </a:lnTo>
                  <a:lnTo>
                    <a:pt x="605749" y="7457"/>
                  </a:lnTo>
                  <a:lnTo>
                    <a:pt x="664803" y="16406"/>
                  </a:lnTo>
                  <a:lnTo>
                    <a:pt x="720061" y="28504"/>
                  </a:lnTo>
                  <a:lnTo>
                    <a:pt x="770954" y="43501"/>
                  </a:lnTo>
                  <a:lnTo>
                    <a:pt x="816911" y="61150"/>
                  </a:lnTo>
                  <a:lnTo>
                    <a:pt x="857362" y="81201"/>
                  </a:lnTo>
                  <a:lnTo>
                    <a:pt x="891737" y="103406"/>
                  </a:lnTo>
                  <a:lnTo>
                    <a:pt x="939978" y="153281"/>
                  </a:lnTo>
                  <a:lnTo>
                    <a:pt x="957072" y="208787"/>
                  </a:lnTo>
                  <a:lnTo>
                    <a:pt x="952703" y="237120"/>
                  </a:lnTo>
                  <a:lnTo>
                    <a:pt x="919466" y="290060"/>
                  </a:lnTo>
                  <a:lnTo>
                    <a:pt x="857362" y="336374"/>
                  </a:lnTo>
                  <a:lnTo>
                    <a:pt x="816911" y="356425"/>
                  </a:lnTo>
                  <a:lnTo>
                    <a:pt x="770954" y="374074"/>
                  </a:lnTo>
                  <a:lnTo>
                    <a:pt x="720061" y="389071"/>
                  </a:lnTo>
                  <a:lnTo>
                    <a:pt x="664803" y="401169"/>
                  </a:lnTo>
                  <a:lnTo>
                    <a:pt x="605749" y="410118"/>
                  </a:lnTo>
                  <a:lnTo>
                    <a:pt x="543470" y="415670"/>
                  </a:lnTo>
                  <a:lnTo>
                    <a:pt x="478536" y="417575"/>
                  </a:lnTo>
                  <a:lnTo>
                    <a:pt x="413601" y="415670"/>
                  </a:lnTo>
                  <a:lnTo>
                    <a:pt x="351322" y="410118"/>
                  </a:lnTo>
                  <a:lnTo>
                    <a:pt x="292268" y="401169"/>
                  </a:lnTo>
                  <a:lnTo>
                    <a:pt x="237010" y="389071"/>
                  </a:lnTo>
                  <a:lnTo>
                    <a:pt x="186117" y="374074"/>
                  </a:lnTo>
                  <a:lnTo>
                    <a:pt x="140160" y="356425"/>
                  </a:lnTo>
                  <a:lnTo>
                    <a:pt x="99709" y="336374"/>
                  </a:lnTo>
                  <a:lnTo>
                    <a:pt x="65334" y="314169"/>
                  </a:lnTo>
                  <a:lnTo>
                    <a:pt x="17093" y="264294"/>
                  </a:lnTo>
                  <a:lnTo>
                    <a:pt x="0" y="208787"/>
                  </a:lnTo>
                  <a:close/>
                </a:path>
              </a:pathLst>
            </a:custGeom>
            <a:ln w="38100">
              <a:solidFill>
                <a:srgbClr val="FFC000"/>
              </a:solidFill>
            </a:ln>
          </p:spPr>
          <p:txBody>
            <a:bodyPr wrap="square" lIns="0" tIns="0" rIns="0" bIns="0" rtlCol="0"/>
            <a:lstStyle/>
            <a:p>
              <a:endParaRPr sz="1227"/>
            </a:p>
          </p:txBody>
        </p:sp>
        <p:pic>
          <p:nvPicPr>
            <p:cNvPr id="10" name="object 10"/>
            <p:cNvPicPr/>
            <p:nvPr/>
          </p:nvPicPr>
          <p:blipFill>
            <a:blip r:embed="rId6" cstate="print"/>
            <a:stretch>
              <a:fillRect/>
            </a:stretch>
          </p:blipFill>
          <p:spPr>
            <a:xfrm>
              <a:off x="3377184" y="5160264"/>
              <a:ext cx="5416296" cy="1505712"/>
            </a:xfrm>
            <a:prstGeom prst="rect">
              <a:avLst/>
            </a:prstGeom>
          </p:spPr>
        </p:pic>
        <p:sp>
          <p:nvSpPr>
            <p:cNvPr id="11" name="object 11"/>
            <p:cNvSpPr/>
            <p:nvPr/>
          </p:nvSpPr>
          <p:spPr>
            <a:xfrm>
              <a:off x="3614165" y="6177534"/>
              <a:ext cx="958850" cy="419100"/>
            </a:xfrm>
            <a:custGeom>
              <a:avLst/>
              <a:gdLst/>
              <a:ahLst/>
              <a:cxnLst/>
              <a:rect l="l" t="t" r="r" b="b"/>
              <a:pathLst>
                <a:path w="958850" h="419100">
                  <a:moveTo>
                    <a:pt x="0" y="209549"/>
                  </a:moveTo>
                  <a:lnTo>
                    <a:pt x="17123" y="153841"/>
                  </a:lnTo>
                  <a:lnTo>
                    <a:pt x="65447" y="103784"/>
                  </a:lnTo>
                  <a:lnTo>
                    <a:pt x="99880" y="81498"/>
                  </a:lnTo>
                  <a:lnTo>
                    <a:pt x="140398" y="61374"/>
                  </a:lnTo>
                  <a:lnTo>
                    <a:pt x="186430" y="43661"/>
                  </a:lnTo>
                  <a:lnTo>
                    <a:pt x="237405" y="28608"/>
                  </a:lnTo>
                  <a:lnTo>
                    <a:pt x="292750" y="16466"/>
                  </a:lnTo>
                  <a:lnTo>
                    <a:pt x="351895" y="7485"/>
                  </a:lnTo>
                  <a:lnTo>
                    <a:pt x="414268" y="1912"/>
                  </a:lnTo>
                  <a:lnTo>
                    <a:pt x="479298" y="0"/>
                  </a:lnTo>
                  <a:lnTo>
                    <a:pt x="544327" y="1912"/>
                  </a:lnTo>
                  <a:lnTo>
                    <a:pt x="606700" y="7485"/>
                  </a:lnTo>
                  <a:lnTo>
                    <a:pt x="665845" y="16466"/>
                  </a:lnTo>
                  <a:lnTo>
                    <a:pt x="721190" y="28608"/>
                  </a:lnTo>
                  <a:lnTo>
                    <a:pt x="772165" y="43661"/>
                  </a:lnTo>
                  <a:lnTo>
                    <a:pt x="818197" y="61374"/>
                  </a:lnTo>
                  <a:lnTo>
                    <a:pt x="858715" y="81498"/>
                  </a:lnTo>
                  <a:lnTo>
                    <a:pt x="893148" y="103784"/>
                  </a:lnTo>
                  <a:lnTo>
                    <a:pt x="941472" y="153841"/>
                  </a:lnTo>
                  <a:lnTo>
                    <a:pt x="958596" y="209549"/>
                  </a:lnTo>
                  <a:lnTo>
                    <a:pt x="954219" y="237985"/>
                  </a:lnTo>
                  <a:lnTo>
                    <a:pt x="920924" y="291117"/>
                  </a:lnTo>
                  <a:lnTo>
                    <a:pt x="858715" y="337601"/>
                  </a:lnTo>
                  <a:lnTo>
                    <a:pt x="818197" y="357725"/>
                  </a:lnTo>
                  <a:lnTo>
                    <a:pt x="772165" y="375438"/>
                  </a:lnTo>
                  <a:lnTo>
                    <a:pt x="721190" y="390491"/>
                  </a:lnTo>
                  <a:lnTo>
                    <a:pt x="665845" y="402633"/>
                  </a:lnTo>
                  <a:lnTo>
                    <a:pt x="606700" y="411614"/>
                  </a:lnTo>
                  <a:lnTo>
                    <a:pt x="544327" y="417187"/>
                  </a:lnTo>
                  <a:lnTo>
                    <a:pt x="479298" y="419099"/>
                  </a:lnTo>
                  <a:lnTo>
                    <a:pt x="414268" y="417187"/>
                  </a:lnTo>
                  <a:lnTo>
                    <a:pt x="351895" y="411614"/>
                  </a:lnTo>
                  <a:lnTo>
                    <a:pt x="292750" y="402633"/>
                  </a:lnTo>
                  <a:lnTo>
                    <a:pt x="237405" y="390491"/>
                  </a:lnTo>
                  <a:lnTo>
                    <a:pt x="186430" y="375438"/>
                  </a:lnTo>
                  <a:lnTo>
                    <a:pt x="140398" y="357725"/>
                  </a:lnTo>
                  <a:lnTo>
                    <a:pt x="99880" y="337601"/>
                  </a:lnTo>
                  <a:lnTo>
                    <a:pt x="65447" y="315315"/>
                  </a:lnTo>
                  <a:lnTo>
                    <a:pt x="17123" y="265258"/>
                  </a:lnTo>
                  <a:lnTo>
                    <a:pt x="0" y="209549"/>
                  </a:lnTo>
                  <a:close/>
                </a:path>
              </a:pathLst>
            </a:custGeom>
            <a:ln w="38100">
              <a:solidFill>
                <a:srgbClr val="FFC000"/>
              </a:solidFill>
            </a:ln>
          </p:spPr>
          <p:txBody>
            <a:bodyPr wrap="square" lIns="0" tIns="0" rIns="0" bIns="0" rtlCol="0"/>
            <a:lstStyle/>
            <a:p>
              <a:endParaRPr sz="1227"/>
            </a:p>
          </p:txBody>
        </p:sp>
        <p:pic>
          <p:nvPicPr>
            <p:cNvPr id="12" name="object 12"/>
            <p:cNvPicPr/>
            <p:nvPr/>
          </p:nvPicPr>
          <p:blipFill>
            <a:blip r:embed="rId7" cstate="print"/>
            <a:stretch>
              <a:fillRect/>
            </a:stretch>
          </p:blipFill>
          <p:spPr>
            <a:xfrm>
              <a:off x="3281171" y="1888235"/>
              <a:ext cx="243712" cy="24384"/>
            </a:xfrm>
            <a:prstGeom prst="rect">
              <a:avLst/>
            </a:prstGeom>
          </p:spPr>
        </p:pic>
        <p:sp>
          <p:nvSpPr>
            <p:cNvPr id="13" name="object 13"/>
            <p:cNvSpPr/>
            <p:nvPr/>
          </p:nvSpPr>
          <p:spPr>
            <a:xfrm>
              <a:off x="3271265" y="1878329"/>
              <a:ext cx="684530" cy="913130"/>
            </a:xfrm>
            <a:custGeom>
              <a:avLst/>
              <a:gdLst/>
              <a:ahLst/>
              <a:cxnLst/>
              <a:rect l="l" t="t" r="r" b="b"/>
              <a:pathLst>
                <a:path w="684529" h="913130">
                  <a:moveTo>
                    <a:pt x="0" y="0"/>
                  </a:moveTo>
                  <a:lnTo>
                    <a:pt x="684276" y="0"/>
                  </a:lnTo>
                </a:path>
                <a:path w="684529" h="913130">
                  <a:moveTo>
                    <a:pt x="0" y="0"/>
                  </a:moveTo>
                  <a:lnTo>
                    <a:pt x="0" y="912876"/>
                  </a:lnTo>
                </a:path>
                <a:path w="684529" h="913130">
                  <a:moveTo>
                    <a:pt x="0" y="912876"/>
                  </a:moveTo>
                  <a:lnTo>
                    <a:pt x="684276" y="912876"/>
                  </a:lnTo>
                </a:path>
                <a:path w="684529" h="913130">
                  <a:moveTo>
                    <a:pt x="684276" y="912876"/>
                  </a:moveTo>
                  <a:lnTo>
                    <a:pt x="684276" y="0"/>
                  </a:lnTo>
                </a:path>
              </a:pathLst>
            </a:custGeom>
            <a:ln w="3175">
              <a:solidFill>
                <a:srgbClr val="000000"/>
              </a:solidFill>
            </a:ln>
          </p:spPr>
          <p:txBody>
            <a:bodyPr wrap="square" lIns="0" tIns="0" rIns="0" bIns="0" rtlCol="0"/>
            <a:lstStyle/>
            <a:p>
              <a:endParaRPr sz="1227"/>
            </a:p>
          </p:txBody>
        </p:sp>
        <p:pic>
          <p:nvPicPr>
            <p:cNvPr id="14" name="object 14"/>
            <p:cNvPicPr/>
            <p:nvPr/>
          </p:nvPicPr>
          <p:blipFill>
            <a:blip r:embed="rId8" cstate="print"/>
            <a:stretch>
              <a:fillRect/>
            </a:stretch>
          </p:blipFill>
          <p:spPr>
            <a:xfrm>
              <a:off x="3835908" y="4514088"/>
              <a:ext cx="243712" cy="24383"/>
            </a:xfrm>
            <a:prstGeom prst="rect">
              <a:avLst/>
            </a:prstGeom>
          </p:spPr>
        </p:pic>
        <p:sp>
          <p:nvSpPr>
            <p:cNvPr id="15" name="object 15"/>
            <p:cNvSpPr/>
            <p:nvPr/>
          </p:nvSpPr>
          <p:spPr>
            <a:xfrm>
              <a:off x="3826002" y="4504182"/>
              <a:ext cx="684530" cy="913130"/>
            </a:xfrm>
            <a:custGeom>
              <a:avLst/>
              <a:gdLst/>
              <a:ahLst/>
              <a:cxnLst/>
              <a:rect l="l" t="t" r="r" b="b"/>
              <a:pathLst>
                <a:path w="684529" h="913129">
                  <a:moveTo>
                    <a:pt x="0" y="0"/>
                  </a:moveTo>
                  <a:lnTo>
                    <a:pt x="684276" y="0"/>
                  </a:lnTo>
                </a:path>
                <a:path w="684529" h="913129">
                  <a:moveTo>
                    <a:pt x="0" y="0"/>
                  </a:moveTo>
                  <a:lnTo>
                    <a:pt x="0" y="912876"/>
                  </a:lnTo>
                </a:path>
                <a:path w="684529" h="913129">
                  <a:moveTo>
                    <a:pt x="0" y="912876"/>
                  </a:moveTo>
                  <a:lnTo>
                    <a:pt x="684276" y="912876"/>
                  </a:lnTo>
                </a:path>
                <a:path w="684529" h="913129">
                  <a:moveTo>
                    <a:pt x="684276" y="912876"/>
                  </a:moveTo>
                  <a:lnTo>
                    <a:pt x="684276" y="0"/>
                  </a:lnTo>
                </a:path>
              </a:pathLst>
            </a:custGeom>
            <a:ln w="3175">
              <a:solidFill>
                <a:srgbClr val="000000"/>
              </a:solidFill>
            </a:ln>
          </p:spPr>
          <p:txBody>
            <a:bodyPr wrap="square" lIns="0" tIns="0" rIns="0" bIns="0" rtlCol="0"/>
            <a:lstStyle/>
            <a:p>
              <a:endParaRPr sz="1227"/>
            </a:p>
          </p:txBody>
        </p:sp>
      </p:grpSp>
    </p:spTree>
    <p:extLst>
      <p:ext uri="{BB962C8B-B14F-4D97-AF65-F5344CB8AC3E}">
        <p14:creationId xmlns:p14="http://schemas.microsoft.com/office/powerpoint/2010/main" val="561797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978727" y="0"/>
            <a:ext cx="6247534" cy="4675909"/>
            <a:chOff x="0" y="0"/>
            <a:chExt cx="9163050" cy="6858000"/>
          </a:xfrm>
        </p:grpSpPr>
        <p:pic>
          <p:nvPicPr>
            <p:cNvPr id="3" name="object 3"/>
            <p:cNvPicPr/>
            <p:nvPr/>
          </p:nvPicPr>
          <p:blipFill>
            <a:blip r:embed="rId2" cstate="print"/>
            <a:stretch>
              <a:fillRect/>
            </a:stretch>
          </p:blipFill>
          <p:spPr>
            <a:xfrm>
              <a:off x="0" y="0"/>
              <a:ext cx="9144000" cy="6858000"/>
            </a:xfrm>
            <a:prstGeom prst="rect">
              <a:avLst/>
            </a:prstGeom>
          </p:spPr>
        </p:pic>
        <p:pic>
          <p:nvPicPr>
            <p:cNvPr id="4" name="object 4"/>
            <p:cNvPicPr/>
            <p:nvPr/>
          </p:nvPicPr>
          <p:blipFill>
            <a:blip r:embed="rId3" cstate="print"/>
            <a:stretch>
              <a:fillRect/>
            </a:stretch>
          </p:blipFill>
          <p:spPr>
            <a:xfrm>
              <a:off x="0" y="6129529"/>
              <a:ext cx="9143999" cy="728468"/>
            </a:xfrm>
            <a:prstGeom prst="rect">
              <a:avLst/>
            </a:prstGeom>
          </p:spPr>
        </p:pic>
        <p:sp>
          <p:nvSpPr>
            <p:cNvPr id="5" name="object 5"/>
            <p:cNvSpPr/>
            <p:nvPr/>
          </p:nvSpPr>
          <p:spPr>
            <a:xfrm>
              <a:off x="0" y="6138671"/>
              <a:ext cx="9144000" cy="0"/>
            </a:xfrm>
            <a:custGeom>
              <a:avLst/>
              <a:gdLst/>
              <a:ahLst/>
              <a:cxnLst/>
              <a:rect l="l" t="t" r="r" b="b"/>
              <a:pathLst>
                <a:path w="9144000">
                  <a:moveTo>
                    <a:pt x="0" y="0"/>
                  </a:moveTo>
                  <a:lnTo>
                    <a:pt x="9144000" y="0"/>
                  </a:lnTo>
                </a:path>
              </a:pathLst>
            </a:custGeom>
            <a:ln w="12192">
              <a:solidFill>
                <a:srgbClr val="000000"/>
              </a:solidFill>
            </a:ln>
          </p:spPr>
          <p:txBody>
            <a:bodyPr wrap="square" lIns="0" tIns="0" rIns="0" bIns="0" rtlCol="0"/>
            <a:lstStyle/>
            <a:p>
              <a:endParaRPr sz="1227"/>
            </a:p>
          </p:txBody>
        </p:sp>
        <p:pic>
          <p:nvPicPr>
            <p:cNvPr id="6" name="object 6"/>
            <p:cNvPicPr/>
            <p:nvPr/>
          </p:nvPicPr>
          <p:blipFill>
            <a:blip r:embed="rId4" cstate="print"/>
            <a:stretch>
              <a:fillRect/>
            </a:stretch>
          </p:blipFill>
          <p:spPr>
            <a:xfrm>
              <a:off x="445008" y="172210"/>
              <a:ext cx="7999476" cy="6571488"/>
            </a:xfrm>
            <a:prstGeom prst="rect">
              <a:avLst/>
            </a:prstGeom>
          </p:spPr>
        </p:pic>
        <p:sp>
          <p:nvSpPr>
            <p:cNvPr id="7" name="object 7"/>
            <p:cNvSpPr/>
            <p:nvPr/>
          </p:nvSpPr>
          <p:spPr>
            <a:xfrm>
              <a:off x="440436" y="167639"/>
              <a:ext cx="8008620" cy="6581140"/>
            </a:xfrm>
            <a:custGeom>
              <a:avLst/>
              <a:gdLst/>
              <a:ahLst/>
              <a:cxnLst/>
              <a:rect l="l" t="t" r="r" b="b"/>
              <a:pathLst>
                <a:path w="8008620" h="6581140">
                  <a:moveTo>
                    <a:pt x="0" y="6580632"/>
                  </a:moveTo>
                  <a:lnTo>
                    <a:pt x="8008620" y="6580632"/>
                  </a:lnTo>
                  <a:lnTo>
                    <a:pt x="8008620" y="0"/>
                  </a:lnTo>
                  <a:lnTo>
                    <a:pt x="0" y="0"/>
                  </a:lnTo>
                  <a:lnTo>
                    <a:pt x="0" y="6580632"/>
                  </a:lnTo>
                  <a:close/>
                </a:path>
              </a:pathLst>
            </a:custGeom>
            <a:ln w="9144">
              <a:solidFill>
                <a:srgbClr val="FFFFFF"/>
              </a:solidFill>
            </a:ln>
          </p:spPr>
          <p:txBody>
            <a:bodyPr wrap="square" lIns="0" tIns="0" rIns="0" bIns="0" rtlCol="0"/>
            <a:lstStyle/>
            <a:p>
              <a:endParaRPr sz="1227"/>
            </a:p>
          </p:txBody>
        </p:sp>
        <p:pic>
          <p:nvPicPr>
            <p:cNvPr id="8" name="object 8"/>
            <p:cNvPicPr/>
            <p:nvPr/>
          </p:nvPicPr>
          <p:blipFill>
            <a:blip r:embed="rId5" cstate="print"/>
            <a:stretch>
              <a:fillRect/>
            </a:stretch>
          </p:blipFill>
          <p:spPr>
            <a:xfrm>
              <a:off x="6774180" y="3217176"/>
              <a:ext cx="2369819" cy="2779775"/>
            </a:xfrm>
            <a:prstGeom prst="rect">
              <a:avLst/>
            </a:prstGeom>
          </p:spPr>
        </p:pic>
        <p:pic>
          <p:nvPicPr>
            <p:cNvPr id="9" name="object 9"/>
            <p:cNvPicPr/>
            <p:nvPr/>
          </p:nvPicPr>
          <p:blipFill>
            <a:blip r:embed="rId6" cstate="print"/>
            <a:stretch>
              <a:fillRect/>
            </a:stretch>
          </p:blipFill>
          <p:spPr>
            <a:xfrm>
              <a:off x="6849871" y="3292855"/>
              <a:ext cx="2294128" cy="2578150"/>
            </a:xfrm>
            <a:prstGeom prst="rect">
              <a:avLst/>
            </a:prstGeom>
          </p:spPr>
        </p:pic>
        <p:sp>
          <p:nvSpPr>
            <p:cNvPr id="10" name="object 10"/>
            <p:cNvSpPr/>
            <p:nvPr/>
          </p:nvSpPr>
          <p:spPr>
            <a:xfrm>
              <a:off x="6824853" y="3267836"/>
              <a:ext cx="2319655" cy="2628265"/>
            </a:xfrm>
            <a:custGeom>
              <a:avLst/>
              <a:gdLst/>
              <a:ahLst/>
              <a:cxnLst/>
              <a:rect l="l" t="t" r="r" b="b"/>
              <a:pathLst>
                <a:path w="2319654" h="2628265">
                  <a:moveTo>
                    <a:pt x="838707" y="0"/>
                  </a:moveTo>
                  <a:lnTo>
                    <a:pt x="2319147" y="622251"/>
                  </a:lnTo>
                </a:path>
                <a:path w="2319654" h="2628265">
                  <a:moveTo>
                    <a:pt x="2319147" y="691944"/>
                  </a:moveTo>
                  <a:lnTo>
                    <a:pt x="1505457" y="2628112"/>
                  </a:lnTo>
                  <a:lnTo>
                    <a:pt x="0" y="1995424"/>
                  </a:lnTo>
                  <a:lnTo>
                    <a:pt x="838707" y="0"/>
                  </a:lnTo>
                </a:path>
              </a:pathLst>
            </a:custGeom>
            <a:ln w="38100">
              <a:solidFill>
                <a:srgbClr val="000000"/>
              </a:solidFill>
            </a:ln>
          </p:spPr>
          <p:txBody>
            <a:bodyPr wrap="square" lIns="0" tIns="0" rIns="0" bIns="0" rtlCol="0"/>
            <a:lstStyle/>
            <a:p>
              <a:endParaRPr sz="1227"/>
            </a:p>
          </p:txBody>
        </p:sp>
      </p:grpSp>
    </p:spTree>
    <p:extLst>
      <p:ext uri="{BB962C8B-B14F-4D97-AF65-F5344CB8AC3E}">
        <p14:creationId xmlns:p14="http://schemas.microsoft.com/office/powerpoint/2010/main" val="3212510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28037" y="105814"/>
            <a:ext cx="2278639" cy="503698"/>
          </a:xfrm>
          <a:prstGeom prst="rect">
            <a:avLst/>
          </a:prstGeom>
        </p:spPr>
        <p:txBody>
          <a:bodyPr spcFirstLastPara="1" vert="horz" wrap="square" lIns="0" tIns="8226" rIns="0" bIns="0" rtlCol="0" anchor="t" anchorCtr="0">
            <a:spAutoFit/>
          </a:bodyPr>
          <a:lstStyle/>
          <a:p>
            <a:pPr marL="8659">
              <a:spcBef>
                <a:spcPts val="65"/>
              </a:spcBef>
            </a:pPr>
            <a:r>
              <a:rPr spc="-72" dirty="0"/>
              <a:t>Best</a:t>
            </a:r>
            <a:r>
              <a:rPr spc="-116" dirty="0"/>
              <a:t> </a:t>
            </a:r>
            <a:r>
              <a:rPr spc="-61" dirty="0"/>
              <a:t>Practices</a:t>
            </a:r>
          </a:p>
        </p:txBody>
      </p:sp>
      <p:sp>
        <p:nvSpPr>
          <p:cNvPr id="3" name="object 3"/>
          <p:cNvSpPr txBox="1"/>
          <p:nvPr/>
        </p:nvSpPr>
        <p:spPr>
          <a:xfrm>
            <a:off x="3110345" y="765896"/>
            <a:ext cx="6003348" cy="2329385"/>
          </a:xfrm>
          <a:prstGeom prst="rect">
            <a:avLst/>
          </a:prstGeom>
        </p:spPr>
        <p:txBody>
          <a:bodyPr vert="horz" wrap="square" lIns="0" tIns="58449" rIns="0" bIns="0" rtlCol="0">
            <a:spAutoFit/>
          </a:bodyPr>
          <a:lstStyle/>
          <a:p>
            <a:pPr marL="164518" indent="-155859">
              <a:spcBef>
                <a:spcPts val="460"/>
              </a:spcBef>
              <a:buClr>
                <a:srgbClr val="FF66FF"/>
              </a:buClr>
              <a:buFont typeface="Arial"/>
              <a:buChar char="•"/>
              <a:tabLst>
                <a:tab pos="164518" algn="l"/>
              </a:tabLst>
            </a:pPr>
            <a:r>
              <a:rPr sz="1636" dirty="0">
                <a:latin typeface="Calibri"/>
                <a:cs typeface="Calibri"/>
              </a:rPr>
              <a:t>Introduce</a:t>
            </a:r>
            <a:r>
              <a:rPr sz="1636" spc="-48" dirty="0">
                <a:latin typeface="Calibri"/>
                <a:cs typeface="Calibri"/>
              </a:rPr>
              <a:t> </a:t>
            </a:r>
            <a:r>
              <a:rPr sz="1636" dirty="0">
                <a:latin typeface="Calibri"/>
                <a:cs typeface="Calibri"/>
              </a:rPr>
              <a:t>yourself</a:t>
            </a:r>
            <a:r>
              <a:rPr sz="1636" spc="-37" dirty="0">
                <a:latin typeface="Calibri"/>
                <a:cs typeface="Calibri"/>
              </a:rPr>
              <a:t> </a:t>
            </a:r>
            <a:r>
              <a:rPr sz="1636" dirty="0">
                <a:latin typeface="Calibri"/>
                <a:cs typeface="Calibri"/>
              </a:rPr>
              <a:t>with</a:t>
            </a:r>
            <a:r>
              <a:rPr sz="1636" spc="-41" dirty="0">
                <a:latin typeface="Calibri"/>
                <a:cs typeface="Calibri"/>
              </a:rPr>
              <a:t> </a:t>
            </a:r>
            <a:r>
              <a:rPr sz="1636" dirty="0">
                <a:latin typeface="Calibri"/>
                <a:cs typeface="Calibri"/>
              </a:rPr>
              <a:t>your</a:t>
            </a:r>
            <a:r>
              <a:rPr sz="1636" spc="-44" dirty="0">
                <a:latin typeface="Calibri"/>
                <a:cs typeface="Calibri"/>
              </a:rPr>
              <a:t> </a:t>
            </a:r>
            <a:r>
              <a:rPr sz="1636" spc="-7" dirty="0">
                <a:latin typeface="Calibri"/>
                <a:cs typeface="Calibri"/>
              </a:rPr>
              <a:t>pronouns</a:t>
            </a:r>
            <a:endParaRPr sz="1636">
              <a:latin typeface="Calibri"/>
              <a:cs typeface="Calibri"/>
            </a:endParaRPr>
          </a:p>
          <a:p>
            <a:pPr marL="164518" indent="-155859">
              <a:spcBef>
                <a:spcPts val="392"/>
              </a:spcBef>
              <a:buClr>
                <a:srgbClr val="FF66FF"/>
              </a:buClr>
              <a:buFont typeface="Arial"/>
              <a:buChar char="•"/>
              <a:tabLst>
                <a:tab pos="164518" algn="l"/>
              </a:tabLst>
            </a:pPr>
            <a:r>
              <a:rPr sz="1636" spc="-7" dirty="0">
                <a:latin typeface="Calibri"/>
                <a:cs typeface="Calibri"/>
              </a:rPr>
              <a:t>Demonstrate</a:t>
            </a:r>
            <a:r>
              <a:rPr sz="1636" spc="-37" dirty="0">
                <a:latin typeface="Calibri"/>
                <a:cs typeface="Calibri"/>
              </a:rPr>
              <a:t> </a:t>
            </a:r>
            <a:r>
              <a:rPr sz="1636" spc="-7" dirty="0">
                <a:latin typeface="Calibri"/>
                <a:cs typeface="Calibri"/>
              </a:rPr>
              <a:t>inclusivity</a:t>
            </a:r>
            <a:endParaRPr sz="1636">
              <a:latin typeface="Calibri"/>
              <a:cs typeface="Calibri"/>
            </a:endParaRPr>
          </a:p>
          <a:p>
            <a:pPr marL="164518" indent="-155859">
              <a:spcBef>
                <a:spcPts val="392"/>
              </a:spcBef>
              <a:buClr>
                <a:srgbClr val="FF66FF"/>
              </a:buClr>
              <a:buFont typeface="Arial"/>
              <a:buChar char="•"/>
              <a:tabLst>
                <a:tab pos="164518" algn="l"/>
              </a:tabLst>
            </a:pPr>
            <a:r>
              <a:rPr sz="1636" dirty="0">
                <a:latin typeface="Calibri"/>
                <a:cs typeface="Calibri"/>
              </a:rPr>
              <a:t>Inclusive</a:t>
            </a:r>
            <a:r>
              <a:rPr sz="1636" spc="-31" dirty="0">
                <a:latin typeface="Calibri"/>
                <a:cs typeface="Calibri"/>
              </a:rPr>
              <a:t> </a:t>
            </a:r>
            <a:r>
              <a:rPr sz="1636" spc="-7" dirty="0">
                <a:latin typeface="Calibri"/>
                <a:cs typeface="Calibri"/>
              </a:rPr>
              <a:t>intake</a:t>
            </a:r>
            <a:r>
              <a:rPr sz="1636" spc="-44" dirty="0">
                <a:latin typeface="Calibri"/>
                <a:cs typeface="Calibri"/>
              </a:rPr>
              <a:t> </a:t>
            </a:r>
            <a:r>
              <a:rPr sz="1636" dirty="0">
                <a:latin typeface="Calibri"/>
                <a:cs typeface="Calibri"/>
              </a:rPr>
              <a:t>forms</a:t>
            </a:r>
            <a:r>
              <a:rPr sz="1636" spc="-34" dirty="0">
                <a:latin typeface="Calibri"/>
                <a:cs typeface="Calibri"/>
              </a:rPr>
              <a:t> </a:t>
            </a:r>
            <a:r>
              <a:rPr sz="1636" dirty="0">
                <a:latin typeface="Calibri"/>
                <a:cs typeface="Calibri"/>
              </a:rPr>
              <a:t>(use</a:t>
            </a:r>
            <a:r>
              <a:rPr sz="1636" spc="-41" dirty="0">
                <a:latin typeface="Calibri"/>
                <a:cs typeface="Calibri"/>
              </a:rPr>
              <a:t> </a:t>
            </a:r>
            <a:r>
              <a:rPr sz="1636" dirty="0">
                <a:latin typeface="Calibri"/>
                <a:cs typeface="Calibri"/>
              </a:rPr>
              <a:t>affirmed</a:t>
            </a:r>
            <a:r>
              <a:rPr sz="1636" spc="-31" dirty="0">
                <a:latin typeface="Calibri"/>
                <a:cs typeface="Calibri"/>
              </a:rPr>
              <a:t> </a:t>
            </a:r>
            <a:r>
              <a:rPr sz="1636" dirty="0">
                <a:latin typeface="Calibri"/>
                <a:cs typeface="Calibri"/>
              </a:rPr>
              <a:t>name</a:t>
            </a:r>
            <a:r>
              <a:rPr sz="1636" spc="-27" dirty="0">
                <a:latin typeface="Calibri"/>
                <a:cs typeface="Calibri"/>
              </a:rPr>
              <a:t> </a:t>
            </a:r>
            <a:r>
              <a:rPr sz="1636" u="sng" spc="-7" dirty="0">
                <a:uFill>
                  <a:solidFill>
                    <a:srgbClr val="000000"/>
                  </a:solidFill>
                </a:uFill>
                <a:latin typeface="Calibri"/>
                <a:cs typeface="Calibri"/>
              </a:rPr>
              <a:t>only</a:t>
            </a:r>
            <a:r>
              <a:rPr sz="1636" spc="-7" dirty="0">
                <a:latin typeface="Calibri"/>
                <a:cs typeface="Calibri"/>
              </a:rPr>
              <a:t>)</a:t>
            </a:r>
            <a:endParaRPr sz="1636">
              <a:latin typeface="Calibri"/>
              <a:cs typeface="Calibri"/>
            </a:endParaRPr>
          </a:p>
          <a:p>
            <a:pPr marL="164518" marR="52819" indent="-155859">
              <a:spcBef>
                <a:spcPts val="395"/>
              </a:spcBef>
              <a:buClr>
                <a:srgbClr val="FF66FF"/>
              </a:buClr>
              <a:buFont typeface="Arial"/>
              <a:buChar char="•"/>
              <a:tabLst>
                <a:tab pos="164518" algn="l"/>
              </a:tabLst>
            </a:pPr>
            <a:r>
              <a:rPr sz="1636" dirty="0">
                <a:latin typeface="Calibri"/>
                <a:cs typeface="Calibri"/>
              </a:rPr>
              <a:t>Avoid</a:t>
            </a:r>
            <a:r>
              <a:rPr sz="1636" spc="-27" dirty="0">
                <a:latin typeface="Calibri"/>
                <a:cs typeface="Calibri"/>
              </a:rPr>
              <a:t> </a:t>
            </a:r>
            <a:r>
              <a:rPr sz="1636" dirty="0">
                <a:latin typeface="Calibri"/>
                <a:cs typeface="Calibri"/>
              </a:rPr>
              <a:t>gendered</a:t>
            </a:r>
            <a:r>
              <a:rPr sz="1636" spc="-27" dirty="0">
                <a:latin typeface="Calibri"/>
                <a:cs typeface="Calibri"/>
              </a:rPr>
              <a:t> </a:t>
            </a:r>
            <a:r>
              <a:rPr sz="1636" dirty="0">
                <a:latin typeface="Calibri"/>
                <a:cs typeface="Calibri"/>
              </a:rPr>
              <a:t>greetings</a:t>
            </a:r>
            <a:r>
              <a:rPr sz="1636" spc="-31" dirty="0">
                <a:latin typeface="Calibri"/>
                <a:cs typeface="Calibri"/>
              </a:rPr>
              <a:t> </a:t>
            </a:r>
            <a:r>
              <a:rPr sz="1636" dirty="0">
                <a:latin typeface="Calibri"/>
                <a:cs typeface="Calibri"/>
              </a:rPr>
              <a:t>(Ms.</a:t>
            </a:r>
            <a:r>
              <a:rPr sz="1636" spc="-34" dirty="0">
                <a:latin typeface="Calibri"/>
                <a:cs typeface="Calibri"/>
              </a:rPr>
              <a:t> </a:t>
            </a:r>
            <a:r>
              <a:rPr sz="1636" dirty="0">
                <a:latin typeface="Calibri"/>
                <a:cs typeface="Calibri"/>
              </a:rPr>
              <a:t>and</a:t>
            </a:r>
            <a:r>
              <a:rPr sz="1636" spc="-27" dirty="0">
                <a:latin typeface="Calibri"/>
                <a:cs typeface="Calibri"/>
              </a:rPr>
              <a:t> </a:t>
            </a:r>
            <a:r>
              <a:rPr sz="1636" spc="-34" dirty="0">
                <a:latin typeface="Calibri"/>
                <a:cs typeface="Calibri"/>
              </a:rPr>
              <a:t>Mr., </a:t>
            </a:r>
            <a:r>
              <a:rPr sz="1636" dirty="0">
                <a:latin typeface="Calibri"/>
                <a:cs typeface="Calibri"/>
              </a:rPr>
              <a:t>sir</a:t>
            </a:r>
            <a:r>
              <a:rPr sz="1636" spc="-24" dirty="0">
                <a:latin typeface="Calibri"/>
                <a:cs typeface="Calibri"/>
              </a:rPr>
              <a:t> </a:t>
            </a:r>
            <a:r>
              <a:rPr sz="1636" dirty="0">
                <a:latin typeface="Calibri"/>
                <a:cs typeface="Calibri"/>
              </a:rPr>
              <a:t>and</a:t>
            </a:r>
            <a:r>
              <a:rPr sz="1636" spc="-24" dirty="0">
                <a:latin typeface="Calibri"/>
                <a:cs typeface="Calibri"/>
              </a:rPr>
              <a:t> </a:t>
            </a:r>
            <a:r>
              <a:rPr sz="1636" spc="-14" dirty="0">
                <a:latin typeface="Calibri"/>
                <a:cs typeface="Calibri"/>
              </a:rPr>
              <a:t>ma’am,</a:t>
            </a:r>
            <a:r>
              <a:rPr sz="1636" spc="-41" dirty="0">
                <a:latin typeface="Calibri"/>
                <a:cs typeface="Calibri"/>
              </a:rPr>
              <a:t> </a:t>
            </a:r>
            <a:r>
              <a:rPr sz="1636" dirty="0">
                <a:latin typeface="Calibri"/>
                <a:cs typeface="Calibri"/>
              </a:rPr>
              <a:t>etc.)</a:t>
            </a:r>
            <a:r>
              <a:rPr sz="1636" spc="-37" dirty="0">
                <a:latin typeface="Calibri"/>
                <a:cs typeface="Calibri"/>
              </a:rPr>
              <a:t> </a:t>
            </a:r>
            <a:r>
              <a:rPr sz="1636" dirty="0">
                <a:latin typeface="Calibri"/>
                <a:cs typeface="Calibri"/>
              </a:rPr>
              <a:t>and</a:t>
            </a:r>
            <a:r>
              <a:rPr sz="1636" spc="-24" dirty="0">
                <a:latin typeface="Calibri"/>
                <a:cs typeface="Calibri"/>
              </a:rPr>
              <a:t> </a:t>
            </a:r>
            <a:r>
              <a:rPr sz="1636" spc="-17" dirty="0">
                <a:latin typeface="Calibri"/>
                <a:cs typeface="Calibri"/>
              </a:rPr>
              <a:t>opt </a:t>
            </a:r>
            <a:r>
              <a:rPr sz="1636" dirty="0">
                <a:latin typeface="Calibri"/>
                <a:cs typeface="Calibri"/>
              </a:rPr>
              <a:t>for</a:t>
            </a:r>
            <a:r>
              <a:rPr sz="1636" spc="-44" dirty="0">
                <a:latin typeface="Calibri"/>
                <a:cs typeface="Calibri"/>
              </a:rPr>
              <a:t> </a:t>
            </a:r>
            <a:r>
              <a:rPr sz="1636" dirty="0">
                <a:latin typeface="Calibri"/>
                <a:cs typeface="Calibri"/>
              </a:rPr>
              <a:t>inclusive</a:t>
            </a:r>
            <a:r>
              <a:rPr sz="1636" spc="-31" dirty="0">
                <a:latin typeface="Calibri"/>
                <a:cs typeface="Calibri"/>
              </a:rPr>
              <a:t> </a:t>
            </a:r>
            <a:r>
              <a:rPr sz="1636" spc="-7" dirty="0">
                <a:latin typeface="Calibri"/>
                <a:cs typeface="Calibri"/>
              </a:rPr>
              <a:t>non-</a:t>
            </a:r>
            <a:r>
              <a:rPr sz="1636" dirty="0">
                <a:latin typeface="Calibri"/>
                <a:cs typeface="Calibri"/>
              </a:rPr>
              <a:t>gendered</a:t>
            </a:r>
            <a:r>
              <a:rPr sz="1636" spc="-20" dirty="0">
                <a:latin typeface="Calibri"/>
                <a:cs typeface="Calibri"/>
              </a:rPr>
              <a:t> </a:t>
            </a:r>
            <a:r>
              <a:rPr sz="1636" dirty="0">
                <a:latin typeface="Calibri"/>
                <a:cs typeface="Calibri"/>
              </a:rPr>
              <a:t>terms</a:t>
            </a:r>
            <a:r>
              <a:rPr sz="1636" spc="-51" dirty="0">
                <a:latin typeface="Calibri"/>
                <a:cs typeface="Calibri"/>
              </a:rPr>
              <a:t> </a:t>
            </a:r>
            <a:r>
              <a:rPr sz="1636" spc="-14" dirty="0">
                <a:latin typeface="Calibri"/>
                <a:cs typeface="Calibri"/>
              </a:rPr>
              <a:t>(caller,</a:t>
            </a:r>
            <a:r>
              <a:rPr sz="1636" spc="-51" dirty="0">
                <a:latin typeface="Calibri"/>
                <a:cs typeface="Calibri"/>
              </a:rPr>
              <a:t> </a:t>
            </a:r>
            <a:r>
              <a:rPr sz="1636" dirty="0">
                <a:latin typeface="Calibri"/>
                <a:cs typeface="Calibri"/>
              </a:rPr>
              <a:t>client,</a:t>
            </a:r>
            <a:r>
              <a:rPr sz="1636" spc="-41" dirty="0">
                <a:latin typeface="Calibri"/>
                <a:cs typeface="Calibri"/>
              </a:rPr>
              <a:t> </a:t>
            </a:r>
            <a:r>
              <a:rPr sz="1636" dirty="0">
                <a:latin typeface="Calibri"/>
                <a:cs typeface="Calibri"/>
              </a:rPr>
              <a:t>student,</a:t>
            </a:r>
            <a:r>
              <a:rPr sz="1636" spc="-34" dirty="0">
                <a:latin typeface="Calibri"/>
                <a:cs typeface="Calibri"/>
              </a:rPr>
              <a:t> </a:t>
            </a:r>
            <a:r>
              <a:rPr sz="1636" dirty="0">
                <a:latin typeface="Calibri"/>
                <a:cs typeface="Calibri"/>
              </a:rPr>
              <a:t>parent,</a:t>
            </a:r>
            <a:r>
              <a:rPr sz="1636" spc="-31" dirty="0">
                <a:latin typeface="Calibri"/>
                <a:cs typeface="Calibri"/>
              </a:rPr>
              <a:t> </a:t>
            </a:r>
            <a:r>
              <a:rPr sz="1636" spc="-7" dirty="0">
                <a:latin typeface="Calibri"/>
                <a:cs typeface="Calibri"/>
              </a:rPr>
              <a:t>etc.)</a:t>
            </a:r>
            <a:endParaRPr sz="1636">
              <a:latin typeface="Calibri"/>
              <a:cs typeface="Calibri"/>
            </a:endParaRPr>
          </a:p>
          <a:p>
            <a:pPr marL="164518" indent="-155859">
              <a:spcBef>
                <a:spcPts val="392"/>
              </a:spcBef>
              <a:buClr>
                <a:srgbClr val="FF66FF"/>
              </a:buClr>
              <a:buFont typeface="Arial"/>
              <a:buChar char="•"/>
              <a:tabLst>
                <a:tab pos="164518" algn="l"/>
              </a:tabLst>
            </a:pPr>
            <a:r>
              <a:rPr sz="1636" spc="-7" dirty="0">
                <a:latin typeface="Calibri"/>
                <a:cs typeface="Calibri"/>
              </a:rPr>
              <a:t>Welcoming</a:t>
            </a:r>
            <a:r>
              <a:rPr sz="1636" spc="-55" dirty="0">
                <a:latin typeface="Calibri"/>
                <a:cs typeface="Calibri"/>
              </a:rPr>
              <a:t> </a:t>
            </a:r>
            <a:r>
              <a:rPr sz="1636" dirty="0">
                <a:latin typeface="Calibri"/>
                <a:cs typeface="Calibri"/>
              </a:rPr>
              <a:t>office</a:t>
            </a:r>
            <a:r>
              <a:rPr sz="1636" spc="-24" dirty="0">
                <a:latin typeface="Calibri"/>
                <a:cs typeface="Calibri"/>
              </a:rPr>
              <a:t> </a:t>
            </a:r>
            <a:r>
              <a:rPr sz="1636" dirty="0">
                <a:latin typeface="Calibri"/>
                <a:cs typeface="Calibri"/>
              </a:rPr>
              <a:t>(or</a:t>
            </a:r>
            <a:r>
              <a:rPr sz="1636" spc="-41" dirty="0">
                <a:latin typeface="Calibri"/>
                <a:cs typeface="Calibri"/>
              </a:rPr>
              <a:t> </a:t>
            </a:r>
            <a:r>
              <a:rPr sz="1636" dirty="0">
                <a:latin typeface="Calibri"/>
                <a:cs typeface="Calibri"/>
              </a:rPr>
              <a:t>zoom)</a:t>
            </a:r>
            <a:r>
              <a:rPr sz="1636" spc="-34" dirty="0">
                <a:latin typeface="Calibri"/>
                <a:cs typeface="Calibri"/>
              </a:rPr>
              <a:t> </a:t>
            </a:r>
            <a:r>
              <a:rPr sz="1636" spc="-7" dirty="0">
                <a:latin typeface="Calibri"/>
                <a:cs typeface="Calibri"/>
              </a:rPr>
              <a:t>environment</a:t>
            </a:r>
            <a:endParaRPr sz="1636">
              <a:latin typeface="Calibri"/>
              <a:cs typeface="Calibri"/>
            </a:endParaRPr>
          </a:p>
          <a:p>
            <a:pPr marL="164518" marR="3464" indent="-155859">
              <a:spcBef>
                <a:spcPts val="395"/>
              </a:spcBef>
              <a:buClr>
                <a:srgbClr val="FF66FF"/>
              </a:buClr>
              <a:buFont typeface="Arial"/>
              <a:buChar char="•"/>
              <a:tabLst>
                <a:tab pos="164518" algn="l"/>
              </a:tabLst>
            </a:pPr>
            <a:r>
              <a:rPr sz="1636" spc="-7" dirty="0">
                <a:latin typeface="Calibri"/>
                <a:cs typeface="Calibri"/>
              </a:rPr>
              <a:t>Inclusive/affirming</a:t>
            </a:r>
            <a:r>
              <a:rPr sz="1636" spc="-20" dirty="0">
                <a:latin typeface="Calibri"/>
                <a:cs typeface="Calibri"/>
              </a:rPr>
              <a:t> </a:t>
            </a:r>
            <a:r>
              <a:rPr sz="1636" dirty="0">
                <a:latin typeface="Calibri"/>
                <a:cs typeface="Calibri"/>
              </a:rPr>
              <a:t>language</a:t>
            </a:r>
            <a:r>
              <a:rPr sz="1636" spc="-17" dirty="0">
                <a:latin typeface="Calibri"/>
                <a:cs typeface="Calibri"/>
              </a:rPr>
              <a:t> </a:t>
            </a:r>
            <a:r>
              <a:rPr sz="1636" spc="-7" dirty="0">
                <a:latin typeface="Calibri"/>
                <a:cs typeface="Calibri"/>
              </a:rPr>
              <a:t>demonstrates</a:t>
            </a:r>
            <a:r>
              <a:rPr sz="1636" spc="-10" dirty="0">
                <a:latin typeface="Calibri"/>
                <a:cs typeface="Calibri"/>
              </a:rPr>
              <a:t> </a:t>
            </a:r>
            <a:r>
              <a:rPr sz="1636" dirty="0">
                <a:latin typeface="Calibri"/>
                <a:cs typeface="Calibri"/>
              </a:rPr>
              <a:t>allyship</a:t>
            </a:r>
            <a:r>
              <a:rPr sz="1636" spc="-17" dirty="0">
                <a:latin typeface="Calibri"/>
                <a:cs typeface="Calibri"/>
              </a:rPr>
              <a:t> </a:t>
            </a:r>
            <a:r>
              <a:rPr sz="1636" dirty="0">
                <a:latin typeface="Calibri"/>
                <a:cs typeface="Calibri"/>
              </a:rPr>
              <a:t>and</a:t>
            </a:r>
            <a:r>
              <a:rPr sz="1636" spc="-14" dirty="0">
                <a:latin typeface="Calibri"/>
                <a:cs typeface="Calibri"/>
              </a:rPr>
              <a:t> </a:t>
            </a:r>
            <a:r>
              <a:rPr sz="1636" dirty="0">
                <a:latin typeface="Calibri"/>
                <a:cs typeface="Calibri"/>
              </a:rPr>
              <a:t>creates</a:t>
            </a:r>
            <a:r>
              <a:rPr sz="1636" spc="-27" dirty="0">
                <a:latin typeface="Calibri"/>
                <a:cs typeface="Calibri"/>
              </a:rPr>
              <a:t> </a:t>
            </a:r>
            <a:r>
              <a:rPr sz="1636" dirty="0">
                <a:latin typeface="Calibri"/>
                <a:cs typeface="Calibri"/>
              </a:rPr>
              <a:t>a</a:t>
            </a:r>
            <a:r>
              <a:rPr sz="1636" spc="-10" dirty="0">
                <a:latin typeface="Calibri"/>
                <a:cs typeface="Calibri"/>
              </a:rPr>
              <a:t> </a:t>
            </a:r>
            <a:r>
              <a:rPr sz="1636" spc="-14" dirty="0">
                <a:latin typeface="Calibri"/>
                <a:cs typeface="Calibri"/>
              </a:rPr>
              <a:t>safe </a:t>
            </a:r>
            <a:r>
              <a:rPr sz="1636" dirty="0">
                <a:latin typeface="Calibri"/>
                <a:cs typeface="Calibri"/>
              </a:rPr>
              <a:t>space,</a:t>
            </a:r>
            <a:r>
              <a:rPr sz="1636" spc="-27" dirty="0">
                <a:latin typeface="Calibri"/>
                <a:cs typeface="Calibri"/>
              </a:rPr>
              <a:t> </a:t>
            </a:r>
            <a:r>
              <a:rPr sz="1636" dirty="0">
                <a:latin typeface="Calibri"/>
                <a:cs typeface="Calibri"/>
              </a:rPr>
              <a:t>but</a:t>
            </a:r>
            <a:r>
              <a:rPr sz="1636" spc="-10" dirty="0">
                <a:latin typeface="Calibri"/>
                <a:cs typeface="Calibri"/>
              </a:rPr>
              <a:t> </a:t>
            </a:r>
            <a:r>
              <a:rPr sz="1636" dirty="0">
                <a:latin typeface="Calibri"/>
                <a:cs typeface="Calibri"/>
              </a:rPr>
              <a:t>language</a:t>
            </a:r>
            <a:r>
              <a:rPr sz="1636" spc="-10" dirty="0">
                <a:latin typeface="Calibri"/>
                <a:cs typeface="Calibri"/>
              </a:rPr>
              <a:t> </a:t>
            </a:r>
            <a:r>
              <a:rPr sz="1636" dirty="0">
                <a:latin typeface="Calibri"/>
                <a:cs typeface="Calibri"/>
              </a:rPr>
              <a:t>can</a:t>
            </a:r>
            <a:r>
              <a:rPr sz="1636" spc="-17" dirty="0">
                <a:latin typeface="Calibri"/>
                <a:cs typeface="Calibri"/>
              </a:rPr>
              <a:t> </a:t>
            </a:r>
            <a:r>
              <a:rPr sz="1636" dirty="0">
                <a:latin typeface="Calibri"/>
                <a:cs typeface="Calibri"/>
              </a:rPr>
              <a:t>also</a:t>
            </a:r>
            <a:r>
              <a:rPr sz="1636" spc="-17" dirty="0">
                <a:latin typeface="Calibri"/>
                <a:cs typeface="Calibri"/>
              </a:rPr>
              <a:t> </a:t>
            </a:r>
            <a:r>
              <a:rPr sz="1636" dirty="0">
                <a:latin typeface="Calibri"/>
                <a:cs typeface="Calibri"/>
              </a:rPr>
              <a:t>do</a:t>
            </a:r>
            <a:r>
              <a:rPr sz="1636" spc="-14" dirty="0">
                <a:latin typeface="Calibri"/>
                <a:cs typeface="Calibri"/>
              </a:rPr>
              <a:t> </a:t>
            </a:r>
            <a:r>
              <a:rPr sz="1636" dirty="0">
                <a:latin typeface="Calibri"/>
                <a:cs typeface="Calibri"/>
              </a:rPr>
              <a:t>the</a:t>
            </a:r>
            <a:r>
              <a:rPr sz="1636" spc="-7" dirty="0">
                <a:latin typeface="Calibri"/>
                <a:cs typeface="Calibri"/>
              </a:rPr>
              <a:t> opposite.</a:t>
            </a:r>
            <a:endParaRPr sz="1636">
              <a:latin typeface="Calibri"/>
              <a:cs typeface="Calibri"/>
            </a:endParaRPr>
          </a:p>
        </p:txBody>
      </p:sp>
      <p:pic>
        <p:nvPicPr>
          <p:cNvPr id="4" name="object 4"/>
          <p:cNvPicPr/>
          <p:nvPr/>
        </p:nvPicPr>
        <p:blipFill>
          <a:blip r:embed="rId2" cstate="print"/>
          <a:stretch>
            <a:fillRect/>
          </a:stretch>
        </p:blipFill>
        <p:spPr>
          <a:xfrm>
            <a:off x="7655675" y="614102"/>
            <a:ext cx="1321723" cy="849976"/>
          </a:xfrm>
          <a:prstGeom prst="rect">
            <a:avLst/>
          </a:prstGeom>
        </p:spPr>
      </p:pic>
      <p:pic>
        <p:nvPicPr>
          <p:cNvPr id="5" name="object 5"/>
          <p:cNvPicPr/>
          <p:nvPr/>
        </p:nvPicPr>
        <p:blipFill>
          <a:blip r:embed="rId3" cstate="print"/>
          <a:stretch>
            <a:fillRect/>
          </a:stretch>
        </p:blipFill>
        <p:spPr>
          <a:xfrm>
            <a:off x="3265516" y="3650326"/>
            <a:ext cx="1957647" cy="900892"/>
          </a:xfrm>
          <a:prstGeom prst="rect">
            <a:avLst/>
          </a:prstGeom>
        </p:spPr>
      </p:pic>
      <p:pic>
        <p:nvPicPr>
          <p:cNvPr id="6" name="object 6"/>
          <p:cNvPicPr/>
          <p:nvPr/>
        </p:nvPicPr>
        <p:blipFill>
          <a:blip r:embed="rId4" cstate="print"/>
          <a:stretch>
            <a:fillRect/>
          </a:stretch>
        </p:blipFill>
        <p:spPr>
          <a:xfrm>
            <a:off x="6765174" y="3566159"/>
            <a:ext cx="2212225" cy="1005840"/>
          </a:xfrm>
          <a:prstGeom prst="rect">
            <a:avLst/>
          </a:prstGeom>
        </p:spPr>
      </p:pic>
      <p:pic>
        <p:nvPicPr>
          <p:cNvPr id="7" name="object 7"/>
          <p:cNvPicPr/>
          <p:nvPr/>
        </p:nvPicPr>
        <p:blipFill>
          <a:blip r:embed="rId5" cstate="print"/>
          <a:stretch>
            <a:fillRect/>
          </a:stretch>
        </p:blipFill>
        <p:spPr>
          <a:xfrm>
            <a:off x="5496070" y="3158020"/>
            <a:ext cx="1013862" cy="1499671"/>
          </a:xfrm>
          <a:prstGeom prst="rect">
            <a:avLst/>
          </a:prstGeom>
        </p:spPr>
      </p:pic>
    </p:spTree>
    <p:extLst>
      <p:ext uri="{BB962C8B-B14F-4D97-AF65-F5344CB8AC3E}">
        <p14:creationId xmlns:p14="http://schemas.microsoft.com/office/powerpoint/2010/main" val="1492351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03705" y="309701"/>
            <a:ext cx="2888673" cy="693599"/>
          </a:xfrm>
          <a:prstGeom prst="rect">
            <a:avLst/>
          </a:prstGeom>
        </p:spPr>
        <p:txBody>
          <a:bodyPr spcFirstLastPara="1" vert="horz" wrap="square" lIns="0" tIns="9092" rIns="0" bIns="0" rtlCol="0" anchor="t" anchorCtr="0">
            <a:spAutoFit/>
          </a:bodyPr>
          <a:lstStyle/>
          <a:p>
            <a:pPr marL="394844" marR="3464" indent="-386618">
              <a:spcBef>
                <a:spcPts val="72"/>
              </a:spcBef>
            </a:pPr>
            <a:r>
              <a:rPr sz="2182" b="1" spc="-37" dirty="0">
                <a:solidFill>
                  <a:srgbClr val="224170"/>
                </a:solidFill>
              </a:rPr>
              <a:t>The</a:t>
            </a:r>
            <a:r>
              <a:rPr sz="2182" b="1" spc="-95" dirty="0">
                <a:solidFill>
                  <a:srgbClr val="224170"/>
                </a:solidFill>
              </a:rPr>
              <a:t> </a:t>
            </a:r>
            <a:r>
              <a:rPr sz="2182" b="1" spc="-48" dirty="0">
                <a:solidFill>
                  <a:srgbClr val="224170"/>
                </a:solidFill>
              </a:rPr>
              <a:t>Equal</a:t>
            </a:r>
            <a:r>
              <a:rPr sz="2182" b="1" spc="-99" dirty="0">
                <a:solidFill>
                  <a:srgbClr val="224170"/>
                </a:solidFill>
              </a:rPr>
              <a:t> </a:t>
            </a:r>
            <a:r>
              <a:rPr sz="2182" b="1" spc="-55" dirty="0">
                <a:solidFill>
                  <a:srgbClr val="224170"/>
                </a:solidFill>
              </a:rPr>
              <a:t>Access</a:t>
            </a:r>
            <a:r>
              <a:rPr sz="2182" b="1" spc="-102" dirty="0">
                <a:solidFill>
                  <a:srgbClr val="224170"/>
                </a:solidFill>
              </a:rPr>
              <a:t> </a:t>
            </a:r>
            <a:r>
              <a:rPr sz="2182" b="1" spc="-48" dirty="0">
                <a:solidFill>
                  <a:srgbClr val="224170"/>
                </a:solidFill>
              </a:rPr>
              <a:t>Rules: Legal</a:t>
            </a:r>
            <a:r>
              <a:rPr sz="2182" b="1" spc="-99" dirty="0">
                <a:solidFill>
                  <a:srgbClr val="224170"/>
                </a:solidFill>
              </a:rPr>
              <a:t> </a:t>
            </a:r>
            <a:r>
              <a:rPr sz="2182" b="1" spc="-7" dirty="0">
                <a:solidFill>
                  <a:srgbClr val="224170"/>
                </a:solidFill>
              </a:rPr>
              <a:t>Obligations</a:t>
            </a:r>
            <a:endParaRPr sz="2182"/>
          </a:p>
        </p:txBody>
      </p:sp>
      <p:pic>
        <p:nvPicPr>
          <p:cNvPr id="3" name="object 3"/>
          <p:cNvPicPr/>
          <p:nvPr/>
        </p:nvPicPr>
        <p:blipFill>
          <a:blip r:embed="rId2" cstate="print"/>
          <a:stretch>
            <a:fillRect/>
          </a:stretch>
        </p:blipFill>
        <p:spPr>
          <a:xfrm>
            <a:off x="4585162" y="1602278"/>
            <a:ext cx="3141172" cy="2355619"/>
          </a:xfrm>
          <a:prstGeom prst="rect">
            <a:avLst/>
          </a:prstGeom>
        </p:spPr>
      </p:pic>
    </p:spTree>
    <p:extLst>
      <p:ext uri="{BB962C8B-B14F-4D97-AF65-F5344CB8AC3E}">
        <p14:creationId xmlns:p14="http://schemas.microsoft.com/office/powerpoint/2010/main" val="4228001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062850" y="0"/>
            <a:ext cx="6150552" cy="4208318"/>
            <a:chOff x="123380" y="0"/>
            <a:chExt cx="9020810" cy="6172200"/>
          </a:xfrm>
        </p:grpSpPr>
        <p:sp>
          <p:nvSpPr>
            <p:cNvPr id="3" name="object 3"/>
            <p:cNvSpPr/>
            <p:nvPr/>
          </p:nvSpPr>
          <p:spPr>
            <a:xfrm>
              <a:off x="268223" y="3555491"/>
              <a:ext cx="8740775" cy="0"/>
            </a:xfrm>
            <a:custGeom>
              <a:avLst/>
              <a:gdLst/>
              <a:ahLst/>
              <a:cxnLst/>
              <a:rect l="l" t="t" r="r" b="b"/>
              <a:pathLst>
                <a:path w="8740775">
                  <a:moveTo>
                    <a:pt x="7271004" y="0"/>
                  </a:moveTo>
                  <a:lnTo>
                    <a:pt x="8740648" y="0"/>
                  </a:lnTo>
                </a:path>
                <a:path w="8740775">
                  <a:moveTo>
                    <a:pt x="3288791" y="0"/>
                  </a:moveTo>
                  <a:lnTo>
                    <a:pt x="5143500" y="0"/>
                  </a:lnTo>
                </a:path>
                <a:path w="8740775">
                  <a:moveTo>
                    <a:pt x="5219700" y="0"/>
                  </a:moveTo>
                  <a:lnTo>
                    <a:pt x="7194804" y="0"/>
                  </a:lnTo>
                </a:path>
                <a:path w="8740775">
                  <a:moveTo>
                    <a:pt x="0" y="0"/>
                  </a:moveTo>
                  <a:lnTo>
                    <a:pt x="493775" y="0"/>
                  </a:lnTo>
                </a:path>
                <a:path w="8740775">
                  <a:moveTo>
                    <a:pt x="569976" y="0"/>
                  </a:moveTo>
                  <a:lnTo>
                    <a:pt x="1193292" y="0"/>
                  </a:lnTo>
                </a:path>
                <a:path w="8740775">
                  <a:moveTo>
                    <a:pt x="1269492" y="0"/>
                  </a:moveTo>
                  <a:lnTo>
                    <a:pt x="3212591" y="0"/>
                  </a:lnTo>
                </a:path>
              </a:pathLst>
            </a:custGeom>
            <a:ln w="76200">
              <a:solidFill>
                <a:srgbClr val="B100B1"/>
              </a:solidFill>
            </a:ln>
          </p:spPr>
          <p:txBody>
            <a:bodyPr wrap="square" lIns="0" tIns="0" rIns="0" bIns="0" rtlCol="0"/>
            <a:lstStyle/>
            <a:p>
              <a:endParaRPr sz="1227"/>
            </a:p>
          </p:txBody>
        </p:sp>
        <p:sp>
          <p:nvSpPr>
            <p:cNvPr id="4" name="object 4"/>
            <p:cNvSpPr/>
            <p:nvPr/>
          </p:nvSpPr>
          <p:spPr>
            <a:xfrm>
              <a:off x="136398" y="953261"/>
              <a:ext cx="2595880" cy="2062480"/>
            </a:xfrm>
            <a:custGeom>
              <a:avLst/>
              <a:gdLst/>
              <a:ahLst/>
              <a:cxnLst/>
              <a:rect l="l" t="t" r="r" b="b"/>
              <a:pathLst>
                <a:path w="2595880" h="2062480">
                  <a:moveTo>
                    <a:pt x="0" y="2061972"/>
                  </a:moveTo>
                  <a:lnTo>
                    <a:pt x="2595372" y="2061972"/>
                  </a:lnTo>
                  <a:lnTo>
                    <a:pt x="2595372" y="0"/>
                  </a:lnTo>
                  <a:lnTo>
                    <a:pt x="0" y="0"/>
                  </a:lnTo>
                  <a:lnTo>
                    <a:pt x="0" y="2061972"/>
                  </a:lnTo>
                  <a:close/>
                </a:path>
              </a:pathLst>
            </a:custGeom>
            <a:ln w="25908">
              <a:solidFill>
                <a:srgbClr val="758085"/>
              </a:solidFill>
            </a:ln>
          </p:spPr>
          <p:txBody>
            <a:bodyPr wrap="square" lIns="0" tIns="0" rIns="0" bIns="0" rtlCol="0"/>
            <a:lstStyle/>
            <a:p>
              <a:endParaRPr sz="1227"/>
            </a:p>
          </p:txBody>
        </p:sp>
      </p:grpSp>
      <p:sp>
        <p:nvSpPr>
          <p:cNvPr id="5" name="object 5"/>
          <p:cNvSpPr txBox="1">
            <a:spLocks noGrp="1"/>
          </p:cNvSpPr>
          <p:nvPr>
            <p:ph type="title"/>
          </p:nvPr>
        </p:nvSpPr>
        <p:spPr>
          <a:xfrm>
            <a:off x="4934989" y="120621"/>
            <a:ext cx="2458749" cy="273303"/>
          </a:xfrm>
          <a:prstGeom prst="rect">
            <a:avLst/>
          </a:prstGeom>
        </p:spPr>
        <p:txBody>
          <a:bodyPr spcFirstLastPara="1" vert="horz" wrap="square" lIns="0" tIns="8659" rIns="0" bIns="0" rtlCol="0" anchor="t" anchorCtr="0">
            <a:spAutoFit/>
          </a:bodyPr>
          <a:lstStyle/>
          <a:p>
            <a:pPr marL="8659">
              <a:spcBef>
                <a:spcPts val="68"/>
              </a:spcBef>
            </a:pPr>
            <a:r>
              <a:rPr sz="1636" b="1" spc="-7" dirty="0"/>
              <a:t>HUD</a:t>
            </a:r>
            <a:r>
              <a:rPr sz="1636" b="1" spc="-55" dirty="0"/>
              <a:t> </a:t>
            </a:r>
            <a:r>
              <a:rPr sz="1636" b="1" spc="-41" dirty="0"/>
              <a:t>Equal</a:t>
            </a:r>
            <a:r>
              <a:rPr sz="1636" b="1" spc="-17" dirty="0"/>
              <a:t> </a:t>
            </a:r>
            <a:r>
              <a:rPr sz="1636" b="1" spc="-68" dirty="0"/>
              <a:t>Access</a:t>
            </a:r>
            <a:r>
              <a:rPr sz="1636" b="1" spc="-156" dirty="0"/>
              <a:t> </a:t>
            </a:r>
            <a:r>
              <a:rPr sz="1636" b="1" spc="-55" dirty="0"/>
              <a:t>Timeline</a:t>
            </a:r>
            <a:endParaRPr sz="1636"/>
          </a:p>
        </p:txBody>
      </p:sp>
      <p:sp>
        <p:nvSpPr>
          <p:cNvPr id="6" name="object 6"/>
          <p:cNvSpPr txBox="1"/>
          <p:nvPr/>
        </p:nvSpPr>
        <p:spPr>
          <a:xfrm>
            <a:off x="3124685" y="664065"/>
            <a:ext cx="1662545" cy="511906"/>
          </a:xfrm>
          <a:prstGeom prst="rect">
            <a:avLst/>
          </a:prstGeom>
        </p:spPr>
        <p:txBody>
          <a:bodyPr vert="horz" wrap="square" lIns="0" tIns="8226" rIns="0" bIns="0" rtlCol="0">
            <a:spAutoFit/>
          </a:bodyPr>
          <a:lstStyle/>
          <a:p>
            <a:pPr marL="8659">
              <a:spcBef>
                <a:spcPts val="65"/>
              </a:spcBef>
            </a:pPr>
            <a:r>
              <a:rPr sz="1091" b="1" dirty="0">
                <a:latin typeface="Calibri"/>
                <a:cs typeface="Calibri"/>
              </a:rPr>
              <a:t>February</a:t>
            </a:r>
            <a:r>
              <a:rPr sz="1091" b="1" spc="-17" dirty="0">
                <a:latin typeface="Calibri"/>
                <a:cs typeface="Calibri"/>
              </a:rPr>
              <a:t> </a:t>
            </a:r>
            <a:r>
              <a:rPr sz="1091" b="1" dirty="0">
                <a:latin typeface="Calibri"/>
                <a:cs typeface="Calibri"/>
              </a:rPr>
              <a:t>3,</a:t>
            </a:r>
            <a:r>
              <a:rPr sz="1091" b="1" spc="-34" dirty="0">
                <a:latin typeface="Calibri"/>
                <a:cs typeface="Calibri"/>
              </a:rPr>
              <a:t> </a:t>
            </a:r>
            <a:r>
              <a:rPr sz="1091" b="1" spc="-14" dirty="0">
                <a:latin typeface="Calibri"/>
                <a:cs typeface="Calibri"/>
              </a:rPr>
              <a:t>2012</a:t>
            </a:r>
            <a:endParaRPr sz="1091">
              <a:latin typeface="Calibri"/>
              <a:cs typeface="Calibri"/>
            </a:endParaRPr>
          </a:p>
          <a:p>
            <a:pPr marL="8659" marR="3464">
              <a:tabLst>
                <a:tab pos="562393" algn="l"/>
                <a:tab pos="1044691" algn="l"/>
                <a:tab pos="1533051" algn="l"/>
              </a:tabLst>
            </a:pPr>
            <a:r>
              <a:rPr sz="1091" dirty="0">
                <a:latin typeface="Calibri"/>
                <a:cs typeface="Calibri"/>
              </a:rPr>
              <a:t>HUD</a:t>
            </a:r>
            <a:r>
              <a:rPr sz="1091" spc="313" dirty="0">
                <a:latin typeface="Calibri"/>
                <a:cs typeface="Calibri"/>
              </a:rPr>
              <a:t> </a:t>
            </a:r>
            <a:r>
              <a:rPr sz="1091" dirty="0">
                <a:latin typeface="Calibri"/>
                <a:cs typeface="Calibri"/>
              </a:rPr>
              <a:t>published</a:t>
            </a:r>
            <a:r>
              <a:rPr sz="1091" spc="320" dirty="0">
                <a:latin typeface="Calibri"/>
                <a:cs typeface="Calibri"/>
              </a:rPr>
              <a:t> </a:t>
            </a:r>
            <a:r>
              <a:rPr sz="1091" dirty="0">
                <a:latin typeface="Calibri"/>
                <a:cs typeface="Calibri"/>
              </a:rPr>
              <a:t>a</a:t>
            </a:r>
            <a:r>
              <a:rPr sz="1091" spc="310" dirty="0">
                <a:latin typeface="Calibri"/>
                <a:cs typeface="Calibri"/>
              </a:rPr>
              <a:t> </a:t>
            </a:r>
            <a:r>
              <a:rPr sz="1091" dirty="0">
                <a:latin typeface="Calibri"/>
                <a:cs typeface="Calibri"/>
              </a:rPr>
              <a:t>final</a:t>
            </a:r>
            <a:r>
              <a:rPr sz="1091" spc="324" dirty="0">
                <a:latin typeface="Calibri"/>
                <a:cs typeface="Calibri"/>
              </a:rPr>
              <a:t> </a:t>
            </a:r>
            <a:r>
              <a:rPr sz="1091" spc="-14" dirty="0">
                <a:latin typeface="Calibri"/>
                <a:cs typeface="Calibri"/>
              </a:rPr>
              <a:t>rule </a:t>
            </a:r>
            <a:r>
              <a:rPr sz="1091" spc="-7" dirty="0">
                <a:latin typeface="Calibri"/>
                <a:cs typeface="Calibri"/>
              </a:rPr>
              <a:t>entitled</a:t>
            </a:r>
            <a:r>
              <a:rPr sz="1091" dirty="0">
                <a:latin typeface="Calibri"/>
                <a:cs typeface="Calibri"/>
              </a:rPr>
              <a:t>	</a:t>
            </a:r>
            <a:r>
              <a:rPr sz="1091" spc="-7" dirty="0">
                <a:latin typeface="Calibri"/>
                <a:cs typeface="Calibri"/>
              </a:rPr>
              <a:t>“Equal</a:t>
            </a:r>
            <a:r>
              <a:rPr sz="1091" dirty="0">
                <a:latin typeface="Calibri"/>
                <a:cs typeface="Calibri"/>
              </a:rPr>
              <a:t>	</a:t>
            </a:r>
            <a:r>
              <a:rPr sz="1091" spc="-7" dirty="0">
                <a:latin typeface="Calibri"/>
                <a:cs typeface="Calibri"/>
              </a:rPr>
              <a:t>Access</a:t>
            </a:r>
            <a:r>
              <a:rPr sz="1091" dirty="0">
                <a:latin typeface="Calibri"/>
                <a:cs typeface="Calibri"/>
              </a:rPr>
              <a:t>	</a:t>
            </a:r>
            <a:r>
              <a:rPr sz="1091" spc="-17" dirty="0">
                <a:latin typeface="Calibri"/>
                <a:cs typeface="Calibri"/>
              </a:rPr>
              <a:t>to</a:t>
            </a:r>
            <a:endParaRPr sz="1091">
              <a:latin typeface="Calibri"/>
              <a:cs typeface="Calibri"/>
            </a:endParaRPr>
          </a:p>
        </p:txBody>
      </p:sp>
      <p:sp>
        <p:nvSpPr>
          <p:cNvPr id="7" name="object 7"/>
          <p:cNvSpPr txBox="1"/>
          <p:nvPr/>
        </p:nvSpPr>
        <p:spPr>
          <a:xfrm>
            <a:off x="3124685" y="1162828"/>
            <a:ext cx="675842" cy="511906"/>
          </a:xfrm>
          <a:prstGeom prst="rect">
            <a:avLst/>
          </a:prstGeom>
        </p:spPr>
        <p:txBody>
          <a:bodyPr vert="horz" wrap="square" lIns="0" tIns="8226" rIns="0" bIns="0" rtlCol="0">
            <a:spAutoFit/>
          </a:bodyPr>
          <a:lstStyle/>
          <a:p>
            <a:pPr marL="8659" marR="3464">
              <a:spcBef>
                <a:spcPts val="65"/>
              </a:spcBef>
              <a:tabLst>
                <a:tab pos="561094" algn="l"/>
              </a:tabLst>
            </a:pPr>
            <a:r>
              <a:rPr sz="1091" spc="-7" dirty="0">
                <a:latin typeface="Calibri"/>
                <a:cs typeface="Calibri"/>
              </a:rPr>
              <a:t>Housing</a:t>
            </a:r>
            <a:r>
              <a:rPr sz="1091" dirty="0">
                <a:latin typeface="Calibri"/>
                <a:cs typeface="Calibri"/>
              </a:rPr>
              <a:t>	</a:t>
            </a:r>
            <a:r>
              <a:rPr sz="1091" spc="-17" dirty="0">
                <a:latin typeface="Calibri"/>
                <a:cs typeface="Calibri"/>
              </a:rPr>
              <a:t>in </a:t>
            </a:r>
            <a:r>
              <a:rPr sz="1091" spc="-7" dirty="0">
                <a:latin typeface="Calibri"/>
                <a:cs typeface="Calibri"/>
              </a:rPr>
              <a:t>Regardless Orientation</a:t>
            </a:r>
            <a:endParaRPr sz="1091">
              <a:latin typeface="Calibri"/>
              <a:cs typeface="Calibri"/>
            </a:endParaRPr>
          </a:p>
        </p:txBody>
      </p:sp>
      <p:sp>
        <p:nvSpPr>
          <p:cNvPr id="8" name="object 8"/>
          <p:cNvSpPr txBox="1"/>
          <p:nvPr/>
        </p:nvSpPr>
        <p:spPr>
          <a:xfrm>
            <a:off x="3879099" y="1162828"/>
            <a:ext cx="907473" cy="511906"/>
          </a:xfrm>
          <a:prstGeom prst="rect">
            <a:avLst/>
          </a:prstGeom>
        </p:spPr>
        <p:txBody>
          <a:bodyPr vert="horz" wrap="square" lIns="0" tIns="8226" rIns="0" bIns="0" rtlCol="0">
            <a:spAutoFit/>
          </a:bodyPr>
          <a:lstStyle/>
          <a:p>
            <a:pPr marL="138542" marR="3464" indent="-129883">
              <a:spcBef>
                <a:spcPts val="65"/>
              </a:spcBef>
              <a:tabLst>
                <a:tab pos="364971" algn="l"/>
                <a:tab pos="538581" algn="l"/>
              </a:tabLst>
            </a:pPr>
            <a:r>
              <a:rPr sz="1091" spc="-17" dirty="0">
                <a:latin typeface="Calibri"/>
                <a:cs typeface="Calibri"/>
              </a:rPr>
              <a:t>HUD</a:t>
            </a:r>
            <a:r>
              <a:rPr sz="1091" dirty="0">
                <a:latin typeface="Calibri"/>
                <a:cs typeface="Calibri"/>
              </a:rPr>
              <a:t>	</a:t>
            </a:r>
            <a:r>
              <a:rPr sz="1091" spc="-14" dirty="0">
                <a:latin typeface="Calibri"/>
                <a:cs typeface="Calibri"/>
              </a:rPr>
              <a:t>Programs </a:t>
            </a:r>
            <a:r>
              <a:rPr sz="1091" spc="-17" dirty="0">
                <a:latin typeface="Calibri"/>
                <a:cs typeface="Calibri"/>
              </a:rPr>
              <a:t>of</a:t>
            </a:r>
            <a:r>
              <a:rPr sz="1091" dirty="0">
                <a:latin typeface="Calibri"/>
                <a:cs typeface="Calibri"/>
              </a:rPr>
              <a:t>		</a:t>
            </a:r>
            <a:r>
              <a:rPr sz="1091" spc="-14" dirty="0">
                <a:latin typeface="Calibri"/>
                <a:cs typeface="Calibri"/>
              </a:rPr>
              <a:t>Sexual</a:t>
            </a:r>
            <a:endParaRPr sz="1091">
              <a:latin typeface="Calibri"/>
              <a:cs typeface="Calibri"/>
            </a:endParaRPr>
          </a:p>
          <a:p>
            <a:pPr marL="127718">
              <a:tabLst>
                <a:tab pos="478402" algn="l"/>
              </a:tabLst>
            </a:pPr>
            <a:r>
              <a:rPr sz="1091" spc="-17" dirty="0">
                <a:latin typeface="Calibri"/>
                <a:cs typeface="Calibri"/>
              </a:rPr>
              <a:t>or</a:t>
            </a:r>
            <a:r>
              <a:rPr sz="1091" dirty="0">
                <a:latin typeface="Calibri"/>
                <a:cs typeface="Calibri"/>
              </a:rPr>
              <a:t>	</a:t>
            </a:r>
            <a:r>
              <a:rPr sz="1091" spc="-7" dirty="0">
                <a:latin typeface="Calibri"/>
                <a:cs typeface="Calibri"/>
              </a:rPr>
              <a:t>Gender</a:t>
            </a:r>
            <a:endParaRPr sz="1091">
              <a:latin typeface="Calibri"/>
              <a:cs typeface="Calibri"/>
            </a:endParaRPr>
          </a:p>
        </p:txBody>
      </p:sp>
      <p:sp>
        <p:nvSpPr>
          <p:cNvPr id="9" name="object 9"/>
          <p:cNvSpPr txBox="1"/>
          <p:nvPr/>
        </p:nvSpPr>
        <p:spPr>
          <a:xfrm>
            <a:off x="3124685" y="1661766"/>
            <a:ext cx="1659948" cy="176173"/>
          </a:xfrm>
          <a:prstGeom prst="rect">
            <a:avLst/>
          </a:prstGeom>
        </p:spPr>
        <p:txBody>
          <a:bodyPr vert="horz" wrap="square" lIns="0" tIns="8226" rIns="0" bIns="0" rtlCol="0">
            <a:spAutoFit/>
          </a:bodyPr>
          <a:lstStyle/>
          <a:p>
            <a:pPr marL="8659">
              <a:spcBef>
                <a:spcPts val="65"/>
              </a:spcBef>
            </a:pPr>
            <a:r>
              <a:rPr sz="1091" dirty="0">
                <a:latin typeface="Calibri"/>
                <a:cs typeface="Calibri"/>
              </a:rPr>
              <a:t>Identity”</a:t>
            </a:r>
            <a:r>
              <a:rPr sz="1091" spc="55" dirty="0">
                <a:latin typeface="Calibri"/>
                <a:cs typeface="Calibri"/>
              </a:rPr>
              <a:t> </a:t>
            </a:r>
            <a:r>
              <a:rPr sz="1091" dirty="0">
                <a:latin typeface="Calibri"/>
                <a:cs typeface="Calibri"/>
              </a:rPr>
              <a:t>(</a:t>
            </a:r>
            <a:r>
              <a:rPr sz="1091" b="1" dirty="0">
                <a:solidFill>
                  <a:srgbClr val="B100B1"/>
                </a:solidFill>
                <a:latin typeface="Calibri"/>
                <a:cs typeface="Calibri"/>
              </a:rPr>
              <a:t>2012</a:t>
            </a:r>
            <a:r>
              <a:rPr sz="1091" b="1" spc="44" dirty="0">
                <a:solidFill>
                  <a:srgbClr val="B100B1"/>
                </a:solidFill>
                <a:latin typeface="Calibri"/>
                <a:cs typeface="Calibri"/>
              </a:rPr>
              <a:t> </a:t>
            </a:r>
            <a:r>
              <a:rPr sz="1091" b="1" dirty="0">
                <a:solidFill>
                  <a:srgbClr val="B100B1"/>
                </a:solidFill>
                <a:latin typeface="Calibri"/>
                <a:cs typeface="Calibri"/>
              </a:rPr>
              <a:t>Equal</a:t>
            </a:r>
            <a:r>
              <a:rPr sz="1091" b="1" spc="51" dirty="0">
                <a:solidFill>
                  <a:srgbClr val="B100B1"/>
                </a:solidFill>
                <a:latin typeface="Calibri"/>
                <a:cs typeface="Calibri"/>
              </a:rPr>
              <a:t> </a:t>
            </a:r>
            <a:r>
              <a:rPr sz="1091" b="1" spc="-7" dirty="0">
                <a:solidFill>
                  <a:srgbClr val="B100B1"/>
                </a:solidFill>
                <a:latin typeface="Calibri"/>
                <a:cs typeface="Calibri"/>
              </a:rPr>
              <a:t>Access</a:t>
            </a:r>
            <a:endParaRPr sz="1091">
              <a:latin typeface="Calibri"/>
              <a:cs typeface="Calibri"/>
            </a:endParaRPr>
          </a:p>
        </p:txBody>
      </p:sp>
      <p:sp>
        <p:nvSpPr>
          <p:cNvPr id="10" name="object 10"/>
          <p:cNvSpPr txBox="1"/>
          <p:nvPr/>
        </p:nvSpPr>
        <p:spPr>
          <a:xfrm>
            <a:off x="3124685" y="1828021"/>
            <a:ext cx="315191" cy="176173"/>
          </a:xfrm>
          <a:prstGeom prst="rect">
            <a:avLst/>
          </a:prstGeom>
        </p:spPr>
        <p:txBody>
          <a:bodyPr vert="horz" wrap="square" lIns="0" tIns="8226" rIns="0" bIns="0" rtlCol="0">
            <a:spAutoFit/>
          </a:bodyPr>
          <a:lstStyle/>
          <a:p>
            <a:pPr marL="8659">
              <a:spcBef>
                <a:spcPts val="65"/>
              </a:spcBef>
            </a:pPr>
            <a:r>
              <a:rPr sz="1091" b="1" spc="-7" dirty="0">
                <a:solidFill>
                  <a:srgbClr val="B100B1"/>
                </a:solidFill>
                <a:latin typeface="Calibri"/>
                <a:cs typeface="Calibri"/>
              </a:rPr>
              <a:t>Rule</a:t>
            </a:r>
            <a:r>
              <a:rPr sz="1091" spc="-7" dirty="0">
                <a:latin typeface="Calibri"/>
                <a:cs typeface="Calibri"/>
              </a:rPr>
              <a:t>)</a:t>
            </a:r>
            <a:endParaRPr sz="1091">
              <a:latin typeface="Calibri"/>
              <a:cs typeface="Calibri"/>
            </a:endParaRPr>
          </a:p>
        </p:txBody>
      </p:sp>
      <p:sp>
        <p:nvSpPr>
          <p:cNvPr id="11" name="object 11"/>
          <p:cNvSpPr/>
          <p:nvPr/>
        </p:nvSpPr>
        <p:spPr>
          <a:xfrm>
            <a:off x="3425017" y="2934912"/>
            <a:ext cx="1784206" cy="1406236"/>
          </a:xfrm>
          <a:custGeom>
            <a:avLst/>
            <a:gdLst/>
            <a:ahLst/>
            <a:cxnLst/>
            <a:rect l="l" t="t" r="r" b="b"/>
            <a:pathLst>
              <a:path w="2616835" h="2062479">
                <a:moveTo>
                  <a:pt x="0" y="2061972"/>
                </a:moveTo>
                <a:lnTo>
                  <a:pt x="2616708" y="2061972"/>
                </a:lnTo>
                <a:lnTo>
                  <a:pt x="2616708" y="0"/>
                </a:lnTo>
                <a:lnTo>
                  <a:pt x="0" y="0"/>
                </a:lnTo>
                <a:lnTo>
                  <a:pt x="0" y="2061972"/>
                </a:lnTo>
                <a:close/>
              </a:path>
            </a:pathLst>
          </a:custGeom>
          <a:ln w="25908">
            <a:solidFill>
              <a:srgbClr val="758085"/>
            </a:solidFill>
          </a:ln>
        </p:spPr>
        <p:txBody>
          <a:bodyPr wrap="square" lIns="0" tIns="0" rIns="0" bIns="0" rtlCol="0"/>
          <a:lstStyle/>
          <a:p>
            <a:endParaRPr sz="1227"/>
          </a:p>
        </p:txBody>
      </p:sp>
      <p:sp>
        <p:nvSpPr>
          <p:cNvPr id="12" name="object 12"/>
          <p:cNvSpPr txBox="1"/>
          <p:nvPr/>
        </p:nvSpPr>
        <p:spPr>
          <a:xfrm>
            <a:off x="3477768" y="2949633"/>
            <a:ext cx="1677266" cy="344039"/>
          </a:xfrm>
          <a:prstGeom prst="rect">
            <a:avLst/>
          </a:prstGeom>
        </p:spPr>
        <p:txBody>
          <a:bodyPr vert="horz" wrap="square" lIns="0" tIns="8226" rIns="0" bIns="0" rtlCol="0">
            <a:spAutoFit/>
          </a:bodyPr>
          <a:lstStyle/>
          <a:p>
            <a:pPr marL="8659">
              <a:spcBef>
                <a:spcPts val="65"/>
              </a:spcBef>
            </a:pPr>
            <a:r>
              <a:rPr sz="1091" b="1" spc="-7" dirty="0">
                <a:latin typeface="Calibri"/>
                <a:cs typeface="Calibri"/>
              </a:rPr>
              <a:t>September</a:t>
            </a:r>
            <a:r>
              <a:rPr sz="1091" b="1" spc="-10" dirty="0">
                <a:latin typeface="Calibri"/>
                <a:cs typeface="Calibri"/>
              </a:rPr>
              <a:t> </a:t>
            </a:r>
            <a:r>
              <a:rPr sz="1091" b="1" dirty="0">
                <a:latin typeface="Calibri"/>
                <a:cs typeface="Calibri"/>
              </a:rPr>
              <a:t>21,</a:t>
            </a:r>
            <a:r>
              <a:rPr sz="1091" b="1" spc="-14" dirty="0">
                <a:latin typeface="Calibri"/>
                <a:cs typeface="Calibri"/>
              </a:rPr>
              <a:t> 2016</a:t>
            </a:r>
            <a:endParaRPr sz="1091">
              <a:latin typeface="Calibri"/>
              <a:cs typeface="Calibri"/>
            </a:endParaRPr>
          </a:p>
          <a:p>
            <a:pPr marL="8659"/>
            <a:r>
              <a:rPr sz="1091" dirty="0">
                <a:latin typeface="Calibri"/>
                <a:cs typeface="Calibri"/>
              </a:rPr>
              <a:t>HUD</a:t>
            </a:r>
            <a:r>
              <a:rPr sz="1091" spc="51" dirty="0">
                <a:latin typeface="Calibri"/>
                <a:cs typeface="Calibri"/>
              </a:rPr>
              <a:t>  </a:t>
            </a:r>
            <a:r>
              <a:rPr sz="1091" dirty="0">
                <a:latin typeface="Calibri"/>
                <a:cs typeface="Calibri"/>
              </a:rPr>
              <a:t>published</a:t>
            </a:r>
            <a:r>
              <a:rPr sz="1091" spc="48" dirty="0">
                <a:latin typeface="Calibri"/>
                <a:cs typeface="Calibri"/>
              </a:rPr>
              <a:t>  </a:t>
            </a:r>
            <a:r>
              <a:rPr sz="1091" dirty="0">
                <a:latin typeface="Calibri"/>
                <a:cs typeface="Calibri"/>
              </a:rPr>
              <a:t>a</a:t>
            </a:r>
            <a:r>
              <a:rPr sz="1091" spc="48" dirty="0">
                <a:latin typeface="Calibri"/>
                <a:cs typeface="Calibri"/>
              </a:rPr>
              <a:t>  </a:t>
            </a:r>
            <a:r>
              <a:rPr sz="1091" dirty="0">
                <a:latin typeface="Calibri"/>
                <a:cs typeface="Calibri"/>
              </a:rPr>
              <a:t>final</a:t>
            </a:r>
            <a:r>
              <a:rPr sz="1091" spc="48" dirty="0">
                <a:latin typeface="Calibri"/>
                <a:cs typeface="Calibri"/>
              </a:rPr>
              <a:t>  </a:t>
            </a:r>
            <a:r>
              <a:rPr sz="1091" spc="-14" dirty="0">
                <a:latin typeface="Calibri"/>
                <a:cs typeface="Calibri"/>
              </a:rPr>
              <a:t>rule</a:t>
            </a:r>
            <a:endParaRPr sz="1091">
              <a:latin typeface="Calibri"/>
              <a:cs typeface="Calibri"/>
            </a:endParaRPr>
          </a:p>
        </p:txBody>
      </p:sp>
      <p:sp>
        <p:nvSpPr>
          <p:cNvPr id="13" name="object 13"/>
          <p:cNvSpPr txBox="1"/>
          <p:nvPr/>
        </p:nvSpPr>
        <p:spPr>
          <a:xfrm>
            <a:off x="3477768" y="3282142"/>
            <a:ext cx="1677699" cy="1015505"/>
          </a:xfrm>
          <a:prstGeom prst="rect">
            <a:avLst/>
          </a:prstGeom>
        </p:spPr>
        <p:txBody>
          <a:bodyPr vert="horz" wrap="square" lIns="0" tIns="8226" rIns="0" bIns="0" rtlCol="0">
            <a:spAutoFit/>
          </a:bodyPr>
          <a:lstStyle/>
          <a:p>
            <a:pPr marL="8659" marR="3464" algn="just">
              <a:spcBef>
                <a:spcPts val="65"/>
              </a:spcBef>
            </a:pPr>
            <a:r>
              <a:rPr sz="1091" dirty="0">
                <a:latin typeface="Calibri"/>
                <a:cs typeface="Calibri"/>
              </a:rPr>
              <a:t>entitled</a:t>
            </a:r>
            <a:r>
              <a:rPr sz="1091" spc="225" dirty="0">
                <a:latin typeface="Calibri"/>
                <a:cs typeface="Calibri"/>
              </a:rPr>
              <a:t>  </a:t>
            </a:r>
            <a:r>
              <a:rPr sz="1091" dirty="0">
                <a:latin typeface="Calibri"/>
                <a:cs typeface="Calibri"/>
              </a:rPr>
              <a:t>"Equal</a:t>
            </a:r>
            <a:r>
              <a:rPr sz="1091" spc="225" dirty="0">
                <a:latin typeface="Calibri"/>
                <a:cs typeface="Calibri"/>
              </a:rPr>
              <a:t>  </a:t>
            </a:r>
            <a:r>
              <a:rPr sz="1091" dirty="0">
                <a:latin typeface="Calibri"/>
                <a:cs typeface="Calibri"/>
              </a:rPr>
              <a:t>Access</a:t>
            </a:r>
            <a:r>
              <a:rPr sz="1091" spc="228" dirty="0">
                <a:latin typeface="Calibri"/>
                <a:cs typeface="Calibri"/>
              </a:rPr>
              <a:t>  </a:t>
            </a:r>
            <a:r>
              <a:rPr sz="1091" spc="-17" dirty="0">
                <a:latin typeface="Calibri"/>
                <a:cs typeface="Calibri"/>
              </a:rPr>
              <a:t>in </a:t>
            </a:r>
            <a:r>
              <a:rPr sz="1091" dirty="0">
                <a:latin typeface="Calibri"/>
                <a:cs typeface="Calibri"/>
              </a:rPr>
              <a:t>Accordance</a:t>
            </a:r>
            <a:r>
              <a:rPr sz="1091" spc="225" dirty="0">
                <a:latin typeface="Calibri"/>
                <a:cs typeface="Calibri"/>
              </a:rPr>
              <a:t>     </a:t>
            </a:r>
            <a:r>
              <a:rPr sz="1091" dirty="0">
                <a:latin typeface="Calibri"/>
                <a:cs typeface="Calibri"/>
              </a:rPr>
              <a:t>with</a:t>
            </a:r>
            <a:r>
              <a:rPr sz="1091" spc="228" dirty="0">
                <a:latin typeface="Calibri"/>
                <a:cs typeface="Calibri"/>
              </a:rPr>
              <a:t>     </a:t>
            </a:r>
            <a:r>
              <a:rPr sz="1091" spc="-17" dirty="0">
                <a:latin typeface="Calibri"/>
                <a:cs typeface="Calibri"/>
              </a:rPr>
              <a:t>an </a:t>
            </a:r>
            <a:r>
              <a:rPr sz="1091" dirty="0">
                <a:latin typeface="Calibri"/>
                <a:cs typeface="Calibri"/>
              </a:rPr>
              <a:t>Individual's</a:t>
            </a:r>
            <a:r>
              <a:rPr sz="1091" spc="61" dirty="0">
                <a:latin typeface="Calibri"/>
                <a:cs typeface="Calibri"/>
              </a:rPr>
              <a:t>  </a:t>
            </a:r>
            <a:r>
              <a:rPr sz="1091" dirty="0">
                <a:latin typeface="Calibri"/>
                <a:cs typeface="Calibri"/>
              </a:rPr>
              <a:t>Gender</a:t>
            </a:r>
            <a:r>
              <a:rPr sz="1091" spc="65" dirty="0">
                <a:latin typeface="Calibri"/>
                <a:cs typeface="Calibri"/>
              </a:rPr>
              <a:t>  </a:t>
            </a:r>
            <a:r>
              <a:rPr sz="1091" spc="-7" dirty="0">
                <a:latin typeface="Calibri"/>
                <a:cs typeface="Calibri"/>
              </a:rPr>
              <a:t>Identity </a:t>
            </a:r>
            <a:r>
              <a:rPr sz="1091" dirty="0">
                <a:latin typeface="Calibri"/>
                <a:cs typeface="Calibri"/>
              </a:rPr>
              <a:t>in</a:t>
            </a:r>
            <a:r>
              <a:rPr sz="1091" spc="249" dirty="0">
                <a:latin typeface="Calibri"/>
                <a:cs typeface="Calibri"/>
              </a:rPr>
              <a:t> </a:t>
            </a:r>
            <a:r>
              <a:rPr sz="1091" dirty="0">
                <a:latin typeface="Calibri"/>
                <a:cs typeface="Calibri"/>
              </a:rPr>
              <a:t>Community</a:t>
            </a:r>
            <a:r>
              <a:rPr sz="1091" spc="252" dirty="0">
                <a:latin typeface="Calibri"/>
                <a:cs typeface="Calibri"/>
              </a:rPr>
              <a:t> </a:t>
            </a:r>
            <a:r>
              <a:rPr sz="1091" dirty="0">
                <a:latin typeface="Calibri"/>
                <a:cs typeface="Calibri"/>
              </a:rPr>
              <a:t>Planning</a:t>
            </a:r>
            <a:r>
              <a:rPr sz="1091" spc="256" dirty="0">
                <a:latin typeface="Calibri"/>
                <a:cs typeface="Calibri"/>
              </a:rPr>
              <a:t> </a:t>
            </a:r>
            <a:r>
              <a:rPr sz="1091" spc="-17" dirty="0">
                <a:latin typeface="Calibri"/>
                <a:cs typeface="Calibri"/>
              </a:rPr>
              <a:t>and </a:t>
            </a:r>
            <a:r>
              <a:rPr sz="1091" dirty="0">
                <a:latin typeface="Calibri"/>
                <a:cs typeface="Calibri"/>
              </a:rPr>
              <a:t>Development</a:t>
            </a:r>
            <a:r>
              <a:rPr sz="1091" spc="337" dirty="0">
                <a:latin typeface="Calibri"/>
                <a:cs typeface="Calibri"/>
              </a:rPr>
              <a:t>    </a:t>
            </a:r>
            <a:r>
              <a:rPr sz="1091" spc="-7" dirty="0">
                <a:latin typeface="Calibri"/>
                <a:cs typeface="Calibri"/>
              </a:rPr>
              <a:t>Programs” </a:t>
            </a:r>
            <a:r>
              <a:rPr sz="1091" dirty="0">
                <a:latin typeface="Calibri"/>
                <a:cs typeface="Calibri"/>
              </a:rPr>
              <a:t>(</a:t>
            </a:r>
            <a:r>
              <a:rPr sz="1091" b="1" dirty="0">
                <a:solidFill>
                  <a:srgbClr val="B100B1"/>
                </a:solidFill>
                <a:latin typeface="Calibri"/>
                <a:cs typeface="Calibri"/>
              </a:rPr>
              <a:t>2016</a:t>
            </a:r>
            <a:r>
              <a:rPr sz="1091" b="1" spc="-17" dirty="0">
                <a:solidFill>
                  <a:srgbClr val="B100B1"/>
                </a:solidFill>
                <a:latin typeface="Calibri"/>
                <a:cs typeface="Calibri"/>
              </a:rPr>
              <a:t> </a:t>
            </a:r>
            <a:r>
              <a:rPr sz="1091" b="1" dirty="0">
                <a:solidFill>
                  <a:srgbClr val="B100B1"/>
                </a:solidFill>
                <a:latin typeface="Calibri"/>
                <a:cs typeface="Calibri"/>
              </a:rPr>
              <a:t>Equal</a:t>
            </a:r>
            <a:r>
              <a:rPr sz="1091" b="1" spc="-37" dirty="0">
                <a:solidFill>
                  <a:srgbClr val="B100B1"/>
                </a:solidFill>
                <a:latin typeface="Calibri"/>
                <a:cs typeface="Calibri"/>
              </a:rPr>
              <a:t> </a:t>
            </a:r>
            <a:r>
              <a:rPr sz="1091" b="1" dirty="0">
                <a:solidFill>
                  <a:srgbClr val="B100B1"/>
                </a:solidFill>
                <a:latin typeface="Calibri"/>
                <a:cs typeface="Calibri"/>
              </a:rPr>
              <a:t>Access</a:t>
            </a:r>
            <a:r>
              <a:rPr sz="1091" b="1" spc="-31" dirty="0">
                <a:solidFill>
                  <a:srgbClr val="B100B1"/>
                </a:solidFill>
                <a:latin typeface="Calibri"/>
                <a:cs typeface="Calibri"/>
              </a:rPr>
              <a:t> </a:t>
            </a:r>
            <a:r>
              <a:rPr sz="1091" b="1" spc="-7" dirty="0">
                <a:solidFill>
                  <a:srgbClr val="B100B1"/>
                </a:solidFill>
                <a:latin typeface="Calibri"/>
                <a:cs typeface="Calibri"/>
              </a:rPr>
              <a:t>Rule</a:t>
            </a:r>
            <a:r>
              <a:rPr sz="1091" spc="-7" dirty="0">
                <a:latin typeface="Calibri"/>
                <a:cs typeface="Calibri"/>
              </a:rPr>
              <a:t>)</a:t>
            </a:r>
            <a:endParaRPr sz="1091">
              <a:latin typeface="Calibri"/>
              <a:cs typeface="Calibri"/>
            </a:endParaRPr>
          </a:p>
        </p:txBody>
      </p:sp>
      <p:grpSp>
        <p:nvGrpSpPr>
          <p:cNvPr id="14" name="object 14"/>
          <p:cNvGrpSpPr/>
          <p:nvPr/>
        </p:nvGrpSpPr>
        <p:grpSpPr>
          <a:xfrm>
            <a:off x="3975216" y="630685"/>
            <a:ext cx="4684568" cy="2347047"/>
            <a:chOff x="1461516" y="925004"/>
            <a:chExt cx="6870700" cy="3442335"/>
          </a:xfrm>
        </p:grpSpPr>
        <p:sp>
          <p:nvSpPr>
            <p:cNvPr id="15" name="object 15"/>
            <p:cNvSpPr/>
            <p:nvPr/>
          </p:nvSpPr>
          <p:spPr>
            <a:xfrm>
              <a:off x="5284469" y="938021"/>
              <a:ext cx="3034665" cy="2062480"/>
            </a:xfrm>
            <a:custGeom>
              <a:avLst/>
              <a:gdLst/>
              <a:ahLst/>
              <a:cxnLst/>
              <a:rect l="l" t="t" r="r" b="b"/>
              <a:pathLst>
                <a:path w="3034665" h="2062480">
                  <a:moveTo>
                    <a:pt x="0" y="2061972"/>
                  </a:moveTo>
                  <a:lnTo>
                    <a:pt x="3034283" y="2061972"/>
                  </a:lnTo>
                  <a:lnTo>
                    <a:pt x="3034283" y="0"/>
                  </a:lnTo>
                  <a:lnTo>
                    <a:pt x="0" y="0"/>
                  </a:lnTo>
                  <a:lnTo>
                    <a:pt x="0" y="2061972"/>
                  </a:lnTo>
                  <a:close/>
                </a:path>
              </a:pathLst>
            </a:custGeom>
            <a:ln w="25908">
              <a:solidFill>
                <a:srgbClr val="758085"/>
              </a:solidFill>
            </a:ln>
          </p:spPr>
          <p:txBody>
            <a:bodyPr wrap="square" lIns="0" tIns="0" rIns="0" bIns="0" rtlCol="0"/>
            <a:lstStyle/>
            <a:p>
              <a:endParaRPr sz="1227"/>
            </a:p>
          </p:txBody>
        </p:sp>
        <p:sp>
          <p:nvSpPr>
            <p:cNvPr id="16" name="object 16"/>
            <p:cNvSpPr/>
            <p:nvPr/>
          </p:nvSpPr>
          <p:spPr>
            <a:xfrm>
              <a:off x="1499616" y="3430524"/>
              <a:ext cx="0" cy="899160"/>
            </a:xfrm>
            <a:custGeom>
              <a:avLst/>
              <a:gdLst/>
              <a:ahLst/>
              <a:cxnLst/>
              <a:rect l="l" t="t" r="r" b="b"/>
              <a:pathLst>
                <a:path h="899160">
                  <a:moveTo>
                    <a:pt x="0" y="0"/>
                  </a:moveTo>
                  <a:lnTo>
                    <a:pt x="0" y="898651"/>
                  </a:lnTo>
                </a:path>
              </a:pathLst>
            </a:custGeom>
            <a:ln w="76200">
              <a:solidFill>
                <a:srgbClr val="224170"/>
              </a:solidFill>
            </a:ln>
          </p:spPr>
          <p:txBody>
            <a:bodyPr wrap="square" lIns="0" tIns="0" rIns="0" bIns="0" rtlCol="0"/>
            <a:lstStyle/>
            <a:p>
              <a:endParaRPr sz="1227"/>
            </a:p>
          </p:txBody>
        </p:sp>
      </p:grpSp>
      <p:sp>
        <p:nvSpPr>
          <p:cNvPr id="17" name="object 17"/>
          <p:cNvSpPr txBox="1"/>
          <p:nvPr/>
        </p:nvSpPr>
        <p:spPr>
          <a:xfrm>
            <a:off x="6635807" y="653675"/>
            <a:ext cx="1050781" cy="176173"/>
          </a:xfrm>
          <a:prstGeom prst="rect">
            <a:avLst/>
          </a:prstGeom>
        </p:spPr>
        <p:txBody>
          <a:bodyPr vert="horz" wrap="square" lIns="0" tIns="8226" rIns="0" bIns="0" rtlCol="0">
            <a:spAutoFit/>
          </a:bodyPr>
          <a:lstStyle/>
          <a:p>
            <a:pPr marL="8659">
              <a:spcBef>
                <a:spcPts val="65"/>
              </a:spcBef>
            </a:pPr>
            <a:r>
              <a:rPr sz="1091" b="1" dirty="0">
                <a:latin typeface="Calibri"/>
                <a:cs typeface="Calibri"/>
              </a:rPr>
              <a:t>February</a:t>
            </a:r>
            <a:r>
              <a:rPr sz="1091" b="1" spc="-20" dirty="0">
                <a:latin typeface="Calibri"/>
                <a:cs typeface="Calibri"/>
              </a:rPr>
              <a:t> </a:t>
            </a:r>
            <a:r>
              <a:rPr sz="1091" b="1" dirty="0">
                <a:latin typeface="Calibri"/>
                <a:cs typeface="Calibri"/>
              </a:rPr>
              <a:t>11,</a:t>
            </a:r>
            <a:r>
              <a:rPr sz="1091" b="1" spc="-31" dirty="0">
                <a:latin typeface="Calibri"/>
                <a:cs typeface="Calibri"/>
              </a:rPr>
              <a:t> </a:t>
            </a:r>
            <a:r>
              <a:rPr sz="1091" b="1" spc="-14" dirty="0">
                <a:latin typeface="Calibri"/>
                <a:cs typeface="Calibri"/>
              </a:rPr>
              <a:t>2021</a:t>
            </a:r>
            <a:endParaRPr sz="1091">
              <a:latin typeface="Calibri"/>
              <a:cs typeface="Calibri"/>
            </a:endParaRPr>
          </a:p>
        </p:txBody>
      </p:sp>
      <p:sp>
        <p:nvSpPr>
          <p:cNvPr id="18" name="object 18"/>
          <p:cNvSpPr txBox="1"/>
          <p:nvPr/>
        </p:nvSpPr>
        <p:spPr>
          <a:xfrm>
            <a:off x="6635807" y="819722"/>
            <a:ext cx="1962150" cy="344039"/>
          </a:xfrm>
          <a:prstGeom prst="rect">
            <a:avLst/>
          </a:prstGeom>
        </p:spPr>
        <p:txBody>
          <a:bodyPr vert="horz" wrap="square" lIns="0" tIns="8226" rIns="0" bIns="0" rtlCol="0">
            <a:spAutoFit/>
          </a:bodyPr>
          <a:lstStyle/>
          <a:p>
            <a:pPr marL="8659">
              <a:spcBef>
                <a:spcPts val="65"/>
              </a:spcBef>
              <a:tabLst>
                <a:tab pos="531221" algn="l"/>
                <a:tab pos="1149464" algn="l"/>
              </a:tabLst>
            </a:pPr>
            <a:r>
              <a:rPr sz="1091" spc="-17" dirty="0">
                <a:latin typeface="Calibri"/>
                <a:cs typeface="Calibri"/>
              </a:rPr>
              <a:t>HUD</a:t>
            </a:r>
            <a:r>
              <a:rPr sz="1091" dirty="0">
                <a:latin typeface="Calibri"/>
                <a:cs typeface="Calibri"/>
              </a:rPr>
              <a:t>	</a:t>
            </a:r>
            <a:r>
              <a:rPr sz="1091" spc="-7" dirty="0">
                <a:latin typeface="Calibri"/>
                <a:cs typeface="Calibri"/>
              </a:rPr>
              <a:t>issued</a:t>
            </a:r>
            <a:r>
              <a:rPr sz="1091" dirty="0">
                <a:latin typeface="Calibri"/>
                <a:cs typeface="Calibri"/>
              </a:rPr>
              <a:t>	</a:t>
            </a:r>
            <a:r>
              <a:rPr sz="1091" spc="-7" dirty="0">
                <a:latin typeface="Calibri"/>
                <a:cs typeface="Calibri"/>
              </a:rPr>
              <a:t>memorandum</a:t>
            </a:r>
            <a:endParaRPr sz="1091">
              <a:latin typeface="Calibri"/>
              <a:cs typeface="Calibri"/>
            </a:endParaRPr>
          </a:p>
          <a:p>
            <a:pPr marL="8659">
              <a:spcBef>
                <a:spcPts val="3"/>
              </a:spcBef>
              <a:tabLst>
                <a:tab pos="726478" algn="l"/>
                <a:tab pos="1833514" algn="l"/>
              </a:tabLst>
            </a:pPr>
            <a:r>
              <a:rPr sz="1091" spc="-7" dirty="0">
                <a:latin typeface="Calibri"/>
                <a:cs typeface="Calibri"/>
              </a:rPr>
              <a:t>entitled,</a:t>
            </a:r>
            <a:r>
              <a:rPr sz="1091" dirty="0">
                <a:latin typeface="Calibri"/>
                <a:cs typeface="Calibri"/>
              </a:rPr>
              <a:t>	</a:t>
            </a:r>
            <a:r>
              <a:rPr sz="1091" spc="-7" dirty="0">
                <a:latin typeface="Calibri"/>
                <a:cs typeface="Calibri"/>
              </a:rPr>
              <a:t>“</a:t>
            </a:r>
            <a:r>
              <a:rPr sz="1091" b="1" spc="-7" dirty="0">
                <a:solidFill>
                  <a:srgbClr val="B100B1"/>
                </a:solidFill>
                <a:latin typeface="Calibri"/>
                <a:cs typeface="Calibri"/>
              </a:rPr>
              <a:t>Implementation</a:t>
            </a:r>
            <a:r>
              <a:rPr sz="1091" b="1" dirty="0">
                <a:solidFill>
                  <a:srgbClr val="B100B1"/>
                </a:solidFill>
                <a:latin typeface="Calibri"/>
                <a:cs typeface="Calibri"/>
              </a:rPr>
              <a:t>	</a:t>
            </a:r>
            <a:r>
              <a:rPr sz="1091" b="1" spc="-17" dirty="0">
                <a:solidFill>
                  <a:srgbClr val="B100B1"/>
                </a:solidFill>
                <a:latin typeface="Calibri"/>
                <a:cs typeface="Calibri"/>
              </a:rPr>
              <a:t>of</a:t>
            </a:r>
            <a:endParaRPr sz="1091">
              <a:latin typeface="Calibri"/>
              <a:cs typeface="Calibri"/>
            </a:endParaRPr>
          </a:p>
        </p:txBody>
      </p:sp>
      <p:sp>
        <p:nvSpPr>
          <p:cNvPr id="19" name="object 19"/>
          <p:cNvSpPr txBox="1"/>
          <p:nvPr/>
        </p:nvSpPr>
        <p:spPr>
          <a:xfrm>
            <a:off x="6635807" y="1152612"/>
            <a:ext cx="1960851" cy="344039"/>
          </a:xfrm>
          <a:prstGeom prst="rect">
            <a:avLst/>
          </a:prstGeom>
        </p:spPr>
        <p:txBody>
          <a:bodyPr vert="horz" wrap="square" lIns="0" tIns="8226" rIns="0" bIns="0" rtlCol="0">
            <a:spAutoFit/>
          </a:bodyPr>
          <a:lstStyle/>
          <a:p>
            <a:pPr marL="8659" marR="3464">
              <a:spcBef>
                <a:spcPts val="65"/>
              </a:spcBef>
              <a:tabLst>
                <a:tab pos="646384" algn="l"/>
                <a:tab pos="1074565" algn="l"/>
                <a:tab pos="1518331" algn="l"/>
                <a:tab pos="1759480" algn="l"/>
              </a:tabLst>
            </a:pPr>
            <a:r>
              <a:rPr sz="1091" b="1" spc="-7" dirty="0">
                <a:solidFill>
                  <a:srgbClr val="B100B1"/>
                </a:solidFill>
                <a:latin typeface="Calibri"/>
                <a:cs typeface="Calibri"/>
              </a:rPr>
              <a:t>Executive</a:t>
            </a:r>
            <a:r>
              <a:rPr sz="1091" b="1" dirty="0">
                <a:solidFill>
                  <a:srgbClr val="B100B1"/>
                </a:solidFill>
                <a:latin typeface="Calibri"/>
                <a:cs typeface="Calibri"/>
              </a:rPr>
              <a:t>	</a:t>
            </a:r>
            <a:r>
              <a:rPr sz="1091" b="1" spc="-14" dirty="0">
                <a:solidFill>
                  <a:srgbClr val="B100B1"/>
                </a:solidFill>
                <a:latin typeface="Calibri"/>
                <a:cs typeface="Calibri"/>
              </a:rPr>
              <a:t>Order</a:t>
            </a:r>
            <a:r>
              <a:rPr sz="1091" b="1" dirty="0">
                <a:solidFill>
                  <a:srgbClr val="B100B1"/>
                </a:solidFill>
                <a:latin typeface="Calibri"/>
                <a:cs typeface="Calibri"/>
              </a:rPr>
              <a:t>	</a:t>
            </a:r>
            <a:r>
              <a:rPr sz="1091" b="1" spc="-7" dirty="0">
                <a:solidFill>
                  <a:srgbClr val="B100B1"/>
                </a:solidFill>
                <a:latin typeface="Calibri"/>
                <a:cs typeface="Calibri"/>
              </a:rPr>
              <a:t>13988</a:t>
            </a:r>
            <a:r>
              <a:rPr sz="1091" b="1" dirty="0">
                <a:solidFill>
                  <a:srgbClr val="B100B1"/>
                </a:solidFill>
                <a:latin typeface="Calibri"/>
                <a:cs typeface="Calibri"/>
              </a:rPr>
              <a:t>	</a:t>
            </a:r>
            <a:r>
              <a:rPr sz="1091" b="1" spc="-17" dirty="0">
                <a:solidFill>
                  <a:srgbClr val="B100B1"/>
                </a:solidFill>
                <a:latin typeface="Calibri"/>
                <a:cs typeface="Calibri"/>
              </a:rPr>
              <a:t>on</a:t>
            </a:r>
            <a:r>
              <a:rPr sz="1091" b="1" dirty="0">
                <a:solidFill>
                  <a:srgbClr val="B100B1"/>
                </a:solidFill>
                <a:latin typeface="Calibri"/>
                <a:cs typeface="Calibri"/>
              </a:rPr>
              <a:t>	</a:t>
            </a:r>
            <a:r>
              <a:rPr sz="1091" b="1" spc="-17" dirty="0">
                <a:solidFill>
                  <a:srgbClr val="B100B1"/>
                </a:solidFill>
                <a:latin typeface="Calibri"/>
                <a:cs typeface="Calibri"/>
              </a:rPr>
              <a:t>the </a:t>
            </a:r>
            <a:r>
              <a:rPr sz="1091" b="1" dirty="0">
                <a:solidFill>
                  <a:srgbClr val="B100B1"/>
                </a:solidFill>
                <a:latin typeface="Calibri"/>
                <a:cs typeface="Calibri"/>
              </a:rPr>
              <a:t>Enforcement</a:t>
            </a:r>
            <a:r>
              <a:rPr sz="1091" b="1" spc="130" dirty="0">
                <a:solidFill>
                  <a:srgbClr val="B100B1"/>
                </a:solidFill>
                <a:latin typeface="Calibri"/>
                <a:cs typeface="Calibri"/>
              </a:rPr>
              <a:t> </a:t>
            </a:r>
            <a:r>
              <a:rPr sz="1091" b="1" dirty="0">
                <a:solidFill>
                  <a:srgbClr val="B100B1"/>
                </a:solidFill>
                <a:latin typeface="Calibri"/>
                <a:cs typeface="Calibri"/>
              </a:rPr>
              <a:t>of</a:t>
            </a:r>
            <a:r>
              <a:rPr sz="1091" b="1" spc="139" dirty="0">
                <a:solidFill>
                  <a:srgbClr val="B100B1"/>
                </a:solidFill>
                <a:latin typeface="Calibri"/>
                <a:cs typeface="Calibri"/>
              </a:rPr>
              <a:t> </a:t>
            </a:r>
            <a:r>
              <a:rPr sz="1091" b="1" dirty="0">
                <a:solidFill>
                  <a:srgbClr val="B100B1"/>
                </a:solidFill>
                <a:latin typeface="Calibri"/>
                <a:cs typeface="Calibri"/>
              </a:rPr>
              <a:t>the</a:t>
            </a:r>
            <a:r>
              <a:rPr sz="1091" b="1" spc="139" dirty="0">
                <a:solidFill>
                  <a:srgbClr val="B100B1"/>
                </a:solidFill>
                <a:latin typeface="Calibri"/>
                <a:cs typeface="Calibri"/>
              </a:rPr>
              <a:t> </a:t>
            </a:r>
            <a:r>
              <a:rPr sz="1091" b="1" dirty="0">
                <a:solidFill>
                  <a:srgbClr val="B100B1"/>
                </a:solidFill>
                <a:latin typeface="Calibri"/>
                <a:cs typeface="Calibri"/>
              </a:rPr>
              <a:t>Fair</a:t>
            </a:r>
            <a:r>
              <a:rPr sz="1091" b="1" spc="136" dirty="0">
                <a:solidFill>
                  <a:srgbClr val="B100B1"/>
                </a:solidFill>
                <a:latin typeface="Calibri"/>
                <a:cs typeface="Calibri"/>
              </a:rPr>
              <a:t> </a:t>
            </a:r>
            <a:r>
              <a:rPr sz="1091" b="1" spc="-7" dirty="0">
                <a:solidFill>
                  <a:srgbClr val="B100B1"/>
                </a:solidFill>
                <a:latin typeface="Calibri"/>
                <a:cs typeface="Calibri"/>
              </a:rPr>
              <a:t>Housing</a:t>
            </a:r>
            <a:endParaRPr sz="1091">
              <a:latin typeface="Calibri"/>
              <a:cs typeface="Calibri"/>
            </a:endParaRPr>
          </a:p>
        </p:txBody>
      </p:sp>
      <p:sp>
        <p:nvSpPr>
          <p:cNvPr id="20" name="object 20"/>
          <p:cNvSpPr txBox="1"/>
          <p:nvPr/>
        </p:nvSpPr>
        <p:spPr>
          <a:xfrm>
            <a:off x="6635807" y="1485120"/>
            <a:ext cx="1961284" cy="511906"/>
          </a:xfrm>
          <a:prstGeom prst="rect">
            <a:avLst/>
          </a:prstGeom>
        </p:spPr>
        <p:txBody>
          <a:bodyPr vert="horz" wrap="square" lIns="0" tIns="8226" rIns="0" bIns="0" rtlCol="0">
            <a:spAutoFit/>
          </a:bodyPr>
          <a:lstStyle/>
          <a:p>
            <a:pPr marL="8659" marR="3464" algn="just">
              <a:spcBef>
                <a:spcPts val="65"/>
              </a:spcBef>
            </a:pPr>
            <a:r>
              <a:rPr sz="1091" b="1" dirty="0">
                <a:solidFill>
                  <a:srgbClr val="B100B1"/>
                </a:solidFill>
                <a:latin typeface="Calibri"/>
                <a:cs typeface="Calibri"/>
              </a:rPr>
              <a:t>Act</a:t>
            </a:r>
            <a:r>
              <a:rPr sz="1091" dirty="0">
                <a:latin typeface="Calibri"/>
                <a:cs typeface="Calibri"/>
              </a:rPr>
              <a:t>”</a:t>
            </a:r>
            <a:r>
              <a:rPr sz="1091" spc="170" dirty="0">
                <a:latin typeface="Calibri"/>
                <a:cs typeface="Calibri"/>
              </a:rPr>
              <a:t>   </a:t>
            </a:r>
            <a:r>
              <a:rPr sz="1091" dirty="0">
                <a:latin typeface="Calibri"/>
                <a:cs typeface="Calibri"/>
              </a:rPr>
              <a:t>which</a:t>
            </a:r>
            <a:r>
              <a:rPr sz="1091" spc="167" dirty="0">
                <a:latin typeface="Calibri"/>
                <a:cs typeface="Calibri"/>
              </a:rPr>
              <a:t>   </a:t>
            </a:r>
            <a:r>
              <a:rPr sz="1091" dirty="0">
                <a:latin typeface="Calibri"/>
                <a:cs typeface="Calibri"/>
              </a:rPr>
              <a:t>announced</a:t>
            </a:r>
            <a:r>
              <a:rPr sz="1091" spc="170" dirty="0">
                <a:latin typeface="Calibri"/>
                <a:cs typeface="Calibri"/>
              </a:rPr>
              <a:t>   </a:t>
            </a:r>
            <a:r>
              <a:rPr sz="1091" spc="-17" dirty="0">
                <a:latin typeface="Calibri"/>
                <a:cs typeface="Calibri"/>
              </a:rPr>
              <a:t>new </a:t>
            </a:r>
            <a:r>
              <a:rPr sz="1091" dirty="0">
                <a:latin typeface="Calibri"/>
                <a:cs typeface="Calibri"/>
              </a:rPr>
              <a:t>LGBTQI+</a:t>
            </a:r>
            <a:r>
              <a:rPr sz="1091" spc="102" dirty="0">
                <a:latin typeface="Calibri"/>
                <a:cs typeface="Calibri"/>
              </a:rPr>
              <a:t>  </a:t>
            </a:r>
            <a:r>
              <a:rPr sz="1091" dirty="0">
                <a:latin typeface="Calibri"/>
                <a:cs typeface="Calibri"/>
              </a:rPr>
              <a:t>protections</a:t>
            </a:r>
            <a:r>
              <a:rPr sz="1091" spc="102" dirty="0">
                <a:latin typeface="Calibri"/>
                <a:cs typeface="Calibri"/>
              </a:rPr>
              <a:t>  </a:t>
            </a:r>
            <a:r>
              <a:rPr sz="1091" dirty="0">
                <a:latin typeface="Calibri"/>
                <a:cs typeface="Calibri"/>
              </a:rPr>
              <a:t>under</a:t>
            </a:r>
            <a:r>
              <a:rPr sz="1091" spc="109" dirty="0">
                <a:latin typeface="Calibri"/>
                <a:cs typeface="Calibri"/>
              </a:rPr>
              <a:t>  </a:t>
            </a:r>
            <a:r>
              <a:rPr sz="1091" spc="-17" dirty="0">
                <a:latin typeface="Calibri"/>
                <a:cs typeface="Calibri"/>
              </a:rPr>
              <a:t>the </a:t>
            </a:r>
            <a:r>
              <a:rPr sz="1091" dirty="0">
                <a:latin typeface="Calibri"/>
                <a:cs typeface="Calibri"/>
              </a:rPr>
              <a:t>Fair</a:t>
            </a:r>
            <a:r>
              <a:rPr sz="1091" spc="-44" dirty="0">
                <a:latin typeface="Calibri"/>
                <a:cs typeface="Calibri"/>
              </a:rPr>
              <a:t> </a:t>
            </a:r>
            <a:r>
              <a:rPr sz="1091" dirty="0">
                <a:latin typeface="Calibri"/>
                <a:cs typeface="Calibri"/>
              </a:rPr>
              <a:t>Housing</a:t>
            </a:r>
            <a:r>
              <a:rPr sz="1091" spc="-55" dirty="0">
                <a:latin typeface="Calibri"/>
                <a:cs typeface="Calibri"/>
              </a:rPr>
              <a:t> </a:t>
            </a:r>
            <a:r>
              <a:rPr sz="1091" spc="-14" dirty="0">
                <a:latin typeface="Calibri"/>
                <a:cs typeface="Calibri"/>
              </a:rPr>
              <a:t>Act.</a:t>
            </a:r>
            <a:endParaRPr sz="1091">
              <a:latin typeface="Calibri"/>
              <a:cs typeface="Calibri"/>
            </a:endParaRPr>
          </a:p>
        </p:txBody>
      </p:sp>
      <p:sp>
        <p:nvSpPr>
          <p:cNvPr id="21" name="object 21"/>
          <p:cNvSpPr/>
          <p:nvPr/>
        </p:nvSpPr>
        <p:spPr>
          <a:xfrm>
            <a:off x="6142239" y="2952577"/>
            <a:ext cx="1850881" cy="1238683"/>
          </a:xfrm>
          <a:custGeom>
            <a:avLst/>
            <a:gdLst/>
            <a:ahLst/>
            <a:cxnLst/>
            <a:rect l="l" t="t" r="r" b="b"/>
            <a:pathLst>
              <a:path w="2714625" h="1816735">
                <a:moveTo>
                  <a:pt x="0" y="1816608"/>
                </a:moveTo>
                <a:lnTo>
                  <a:pt x="2714243" y="1816608"/>
                </a:lnTo>
                <a:lnTo>
                  <a:pt x="2714243" y="0"/>
                </a:lnTo>
                <a:lnTo>
                  <a:pt x="0" y="0"/>
                </a:lnTo>
                <a:lnTo>
                  <a:pt x="0" y="1816608"/>
                </a:lnTo>
                <a:close/>
              </a:path>
            </a:pathLst>
          </a:custGeom>
          <a:ln w="25908">
            <a:solidFill>
              <a:srgbClr val="758085"/>
            </a:solidFill>
          </a:ln>
        </p:spPr>
        <p:txBody>
          <a:bodyPr wrap="square" lIns="0" tIns="0" rIns="0" bIns="0" rtlCol="0"/>
          <a:lstStyle/>
          <a:p>
            <a:endParaRPr sz="1227"/>
          </a:p>
        </p:txBody>
      </p:sp>
      <p:sp>
        <p:nvSpPr>
          <p:cNvPr id="22" name="object 22"/>
          <p:cNvSpPr txBox="1"/>
          <p:nvPr/>
        </p:nvSpPr>
        <p:spPr>
          <a:xfrm>
            <a:off x="6196012" y="2966916"/>
            <a:ext cx="983240" cy="176173"/>
          </a:xfrm>
          <a:prstGeom prst="rect">
            <a:avLst/>
          </a:prstGeom>
        </p:spPr>
        <p:txBody>
          <a:bodyPr vert="horz" wrap="square" lIns="0" tIns="8226" rIns="0" bIns="0" rtlCol="0">
            <a:spAutoFit/>
          </a:bodyPr>
          <a:lstStyle/>
          <a:p>
            <a:pPr marL="8659">
              <a:spcBef>
                <a:spcPts val="65"/>
              </a:spcBef>
            </a:pPr>
            <a:r>
              <a:rPr sz="1091" b="1" dirty="0">
                <a:latin typeface="Calibri"/>
                <a:cs typeface="Calibri"/>
              </a:rPr>
              <a:t>January</a:t>
            </a:r>
            <a:r>
              <a:rPr sz="1091" b="1" spc="-24" dirty="0">
                <a:latin typeface="Calibri"/>
                <a:cs typeface="Calibri"/>
              </a:rPr>
              <a:t> </a:t>
            </a:r>
            <a:r>
              <a:rPr sz="1091" b="1" dirty="0">
                <a:latin typeface="Calibri"/>
                <a:cs typeface="Calibri"/>
              </a:rPr>
              <a:t>20,</a:t>
            </a:r>
            <a:r>
              <a:rPr sz="1091" b="1" spc="-24" dirty="0">
                <a:latin typeface="Calibri"/>
                <a:cs typeface="Calibri"/>
              </a:rPr>
              <a:t> </a:t>
            </a:r>
            <a:r>
              <a:rPr sz="1091" b="1" spc="-14" dirty="0">
                <a:latin typeface="Calibri"/>
                <a:cs typeface="Calibri"/>
              </a:rPr>
              <a:t>2021</a:t>
            </a:r>
            <a:endParaRPr sz="1091">
              <a:latin typeface="Calibri"/>
              <a:cs typeface="Calibri"/>
            </a:endParaRPr>
          </a:p>
        </p:txBody>
      </p:sp>
      <p:sp>
        <p:nvSpPr>
          <p:cNvPr id="23" name="object 23"/>
          <p:cNvSpPr txBox="1"/>
          <p:nvPr/>
        </p:nvSpPr>
        <p:spPr>
          <a:xfrm>
            <a:off x="7534621" y="3133552"/>
            <a:ext cx="404813" cy="344039"/>
          </a:xfrm>
          <a:prstGeom prst="rect">
            <a:avLst/>
          </a:prstGeom>
        </p:spPr>
        <p:txBody>
          <a:bodyPr vert="horz" wrap="square" lIns="0" tIns="8226" rIns="0" bIns="0" rtlCol="0">
            <a:spAutoFit/>
          </a:bodyPr>
          <a:lstStyle/>
          <a:p>
            <a:pPr marL="41563">
              <a:spcBef>
                <a:spcPts val="65"/>
              </a:spcBef>
            </a:pPr>
            <a:r>
              <a:rPr sz="1091" spc="-7" dirty="0">
                <a:latin typeface="Calibri"/>
                <a:cs typeface="Calibri"/>
              </a:rPr>
              <a:t>issued</a:t>
            </a:r>
            <a:endParaRPr sz="1091">
              <a:latin typeface="Calibri"/>
              <a:cs typeface="Calibri"/>
            </a:endParaRPr>
          </a:p>
          <a:p>
            <a:pPr marL="8659"/>
            <a:r>
              <a:rPr sz="1091" b="1" spc="-7" dirty="0">
                <a:solidFill>
                  <a:srgbClr val="B100B1"/>
                </a:solidFill>
                <a:latin typeface="Calibri"/>
                <a:cs typeface="Calibri"/>
              </a:rPr>
              <a:t>13988</a:t>
            </a:r>
            <a:r>
              <a:rPr sz="1091" spc="-7" dirty="0">
                <a:latin typeface="Calibri"/>
                <a:cs typeface="Calibri"/>
              </a:rPr>
              <a:t>,</a:t>
            </a:r>
            <a:endParaRPr sz="1091">
              <a:latin typeface="Calibri"/>
              <a:cs typeface="Calibri"/>
            </a:endParaRPr>
          </a:p>
        </p:txBody>
      </p:sp>
      <p:sp>
        <p:nvSpPr>
          <p:cNvPr id="24" name="object 24"/>
          <p:cNvSpPr txBox="1"/>
          <p:nvPr/>
        </p:nvSpPr>
        <p:spPr>
          <a:xfrm>
            <a:off x="6196012" y="3133552"/>
            <a:ext cx="621723" cy="511906"/>
          </a:xfrm>
          <a:prstGeom prst="rect">
            <a:avLst/>
          </a:prstGeom>
        </p:spPr>
        <p:txBody>
          <a:bodyPr vert="horz" wrap="square" lIns="0" tIns="8226" rIns="0" bIns="0" rtlCol="0">
            <a:spAutoFit/>
          </a:bodyPr>
          <a:lstStyle/>
          <a:p>
            <a:pPr marL="8659" marR="3464" algn="just">
              <a:spcBef>
                <a:spcPts val="65"/>
              </a:spcBef>
            </a:pPr>
            <a:r>
              <a:rPr sz="1091" spc="-7" dirty="0">
                <a:latin typeface="Calibri"/>
                <a:cs typeface="Calibri"/>
              </a:rPr>
              <a:t>President </a:t>
            </a:r>
            <a:r>
              <a:rPr sz="1091" b="1" spc="-7" dirty="0">
                <a:solidFill>
                  <a:srgbClr val="B100B1"/>
                </a:solidFill>
                <a:latin typeface="Calibri"/>
                <a:cs typeface="Calibri"/>
              </a:rPr>
              <a:t>Executive </a:t>
            </a:r>
            <a:r>
              <a:rPr sz="1091" spc="-7" dirty="0">
                <a:latin typeface="Calibri"/>
                <a:cs typeface="Calibri"/>
              </a:rPr>
              <a:t>Preventing</a:t>
            </a:r>
            <a:endParaRPr sz="1091">
              <a:latin typeface="Calibri"/>
              <a:cs typeface="Calibri"/>
            </a:endParaRPr>
          </a:p>
        </p:txBody>
      </p:sp>
      <p:sp>
        <p:nvSpPr>
          <p:cNvPr id="25" name="object 25"/>
          <p:cNvSpPr txBox="1"/>
          <p:nvPr/>
        </p:nvSpPr>
        <p:spPr>
          <a:xfrm>
            <a:off x="6950652" y="3133552"/>
            <a:ext cx="375805" cy="511906"/>
          </a:xfrm>
          <a:prstGeom prst="rect">
            <a:avLst/>
          </a:prstGeom>
        </p:spPr>
        <p:txBody>
          <a:bodyPr vert="horz" wrap="square" lIns="0" tIns="8226" rIns="0" bIns="0" rtlCol="0">
            <a:spAutoFit/>
          </a:bodyPr>
          <a:lstStyle/>
          <a:p>
            <a:pPr marL="8659" marR="3464" indent="37233" algn="just">
              <a:spcBef>
                <a:spcPts val="65"/>
              </a:spcBef>
            </a:pPr>
            <a:r>
              <a:rPr sz="1091" spc="-7" dirty="0">
                <a:latin typeface="Calibri"/>
                <a:cs typeface="Calibri"/>
              </a:rPr>
              <a:t>Biden </a:t>
            </a:r>
            <a:r>
              <a:rPr sz="1091" b="1" spc="-7" dirty="0">
                <a:solidFill>
                  <a:srgbClr val="B100B1"/>
                </a:solidFill>
                <a:latin typeface="Calibri"/>
                <a:cs typeface="Calibri"/>
              </a:rPr>
              <a:t>Order </a:t>
            </a:r>
            <a:r>
              <a:rPr sz="1091" spc="-17" dirty="0">
                <a:latin typeface="Calibri"/>
                <a:cs typeface="Calibri"/>
              </a:rPr>
              <a:t>and</a:t>
            </a:r>
            <a:endParaRPr sz="1091">
              <a:latin typeface="Calibri"/>
              <a:cs typeface="Calibri"/>
            </a:endParaRPr>
          </a:p>
        </p:txBody>
      </p:sp>
      <p:sp>
        <p:nvSpPr>
          <p:cNvPr id="26" name="object 26"/>
          <p:cNvSpPr txBox="1"/>
          <p:nvPr/>
        </p:nvSpPr>
        <p:spPr>
          <a:xfrm>
            <a:off x="7311216" y="3466060"/>
            <a:ext cx="627784" cy="176173"/>
          </a:xfrm>
          <a:prstGeom prst="rect">
            <a:avLst/>
          </a:prstGeom>
        </p:spPr>
        <p:txBody>
          <a:bodyPr vert="horz" wrap="square" lIns="0" tIns="8226" rIns="0" bIns="0" rtlCol="0">
            <a:spAutoFit/>
          </a:bodyPr>
          <a:lstStyle/>
          <a:p>
            <a:pPr marL="8659">
              <a:spcBef>
                <a:spcPts val="65"/>
              </a:spcBef>
            </a:pPr>
            <a:r>
              <a:rPr sz="1091" spc="-7" dirty="0">
                <a:latin typeface="Calibri"/>
                <a:cs typeface="Calibri"/>
              </a:rPr>
              <a:t>Combating</a:t>
            </a:r>
            <a:endParaRPr sz="1091">
              <a:latin typeface="Calibri"/>
              <a:cs typeface="Calibri"/>
            </a:endParaRPr>
          </a:p>
        </p:txBody>
      </p:sp>
      <p:sp>
        <p:nvSpPr>
          <p:cNvPr id="27" name="object 27"/>
          <p:cNvSpPr txBox="1"/>
          <p:nvPr/>
        </p:nvSpPr>
        <p:spPr>
          <a:xfrm>
            <a:off x="6196012" y="3632316"/>
            <a:ext cx="1742642" cy="511906"/>
          </a:xfrm>
          <a:prstGeom prst="rect">
            <a:avLst/>
          </a:prstGeom>
        </p:spPr>
        <p:txBody>
          <a:bodyPr vert="horz" wrap="square" lIns="0" tIns="8226" rIns="0" bIns="0" rtlCol="0">
            <a:spAutoFit/>
          </a:bodyPr>
          <a:lstStyle/>
          <a:p>
            <a:pPr marL="8659" marR="3464" algn="just">
              <a:spcBef>
                <a:spcPts val="65"/>
              </a:spcBef>
            </a:pPr>
            <a:r>
              <a:rPr sz="1091" dirty="0">
                <a:latin typeface="Calibri"/>
                <a:cs typeface="Calibri"/>
              </a:rPr>
              <a:t>Discrimination</a:t>
            </a:r>
            <a:r>
              <a:rPr sz="1091" spc="68" dirty="0">
                <a:latin typeface="Calibri"/>
                <a:cs typeface="Calibri"/>
              </a:rPr>
              <a:t> </a:t>
            </a:r>
            <a:r>
              <a:rPr sz="1091" dirty="0">
                <a:latin typeface="Calibri"/>
                <a:cs typeface="Calibri"/>
              </a:rPr>
              <a:t>on</a:t>
            </a:r>
            <a:r>
              <a:rPr sz="1091" spc="78" dirty="0">
                <a:latin typeface="Calibri"/>
                <a:cs typeface="Calibri"/>
              </a:rPr>
              <a:t> </a:t>
            </a:r>
            <a:r>
              <a:rPr sz="1091" dirty="0">
                <a:latin typeface="Calibri"/>
                <a:cs typeface="Calibri"/>
              </a:rPr>
              <a:t>the</a:t>
            </a:r>
            <a:r>
              <a:rPr sz="1091" spc="75" dirty="0">
                <a:latin typeface="Calibri"/>
                <a:cs typeface="Calibri"/>
              </a:rPr>
              <a:t> </a:t>
            </a:r>
            <a:r>
              <a:rPr sz="1091" dirty="0">
                <a:latin typeface="Calibri"/>
                <a:cs typeface="Calibri"/>
              </a:rPr>
              <a:t>Basis</a:t>
            </a:r>
            <a:r>
              <a:rPr sz="1091" spc="65" dirty="0">
                <a:latin typeface="Calibri"/>
                <a:cs typeface="Calibri"/>
              </a:rPr>
              <a:t> </a:t>
            </a:r>
            <a:r>
              <a:rPr sz="1091" spc="-17" dirty="0">
                <a:latin typeface="Calibri"/>
                <a:cs typeface="Calibri"/>
              </a:rPr>
              <a:t>of </a:t>
            </a:r>
            <a:r>
              <a:rPr sz="1091" dirty="0">
                <a:latin typeface="Calibri"/>
                <a:cs typeface="Calibri"/>
              </a:rPr>
              <a:t>Gender</a:t>
            </a:r>
            <a:r>
              <a:rPr sz="1091" spc="245" dirty="0">
                <a:latin typeface="Calibri"/>
                <a:cs typeface="Calibri"/>
              </a:rPr>
              <a:t>  </a:t>
            </a:r>
            <a:r>
              <a:rPr sz="1091" dirty="0">
                <a:latin typeface="Calibri"/>
                <a:cs typeface="Calibri"/>
              </a:rPr>
              <a:t>Identity</a:t>
            </a:r>
            <a:r>
              <a:rPr sz="1091" spc="245" dirty="0">
                <a:latin typeface="Calibri"/>
                <a:cs typeface="Calibri"/>
              </a:rPr>
              <a:t>  </a:t>
            </a:r>
            <a:r>
              <a:rPr sz="1091" dirty="0">
                <a:latin typeface="Calibri"/>
                <a:cs typeface="Calibri"/>
              </a:rPr>
              <a:t>or</a:t>
            </a:r>
            <a:r>
              <a:rPr sz="1091" spc="252" dirty="0">
                <a:latin typeface="Calibri"/>
                <a:cs typeface="Calibri"/>
              </a:rPr>
              <a:t>  </a:t>
            </a:r>
            <a:r>
              <a:rPr sz="1091" spc="-7" dirty="0">
                <a:latin typeface="Calibri"/>
                <a:cs typeface="Calibri"/>
              </a:rPr>
              <a:t>Sexual Orientation</a:t>
            </a:r>
            <a:endParaRPr sz="1091">
              <a:latin typeface="Calibri"/>
              <a:cs typeface="Calibri"/>
            </a:endParaRPr>
          </a:p>
        </p:txBody>
      </p:sp>
      <p:grpSp>
        <p:nvGrpSpPr>
          <p:cNvPr id="28" name="object 28"/>
          <p:cNvGrpSpPr/>
          <p:nvPr/>
        </p:nvGrpSpPr>
        <p:grpSpPr>
          <a:xfrm>
            <a:off x="3498273" y="775118"/>
            <a:ext cx="3222481" cy="2234045"/>
            <a:chOff x="762000" y="1136840"/>
            <a:chExt cx="4726305" cy="3276600"/>
          </a:xfrm>
        </p:grpSpPr>
        <p:sp>
          <p:nvSpPr>
            <p:cNvPr id="29" name="object 29"/>
            <p:cNvSpPr/>
            <p:nvPr/>
          </p:nvSpPr>
          <p:spPr>
            <a:xfrm>
              <a:off x="800100" y="2898648"/>
              <a:ext cx="4650105" cy="1477010"/>
            </a:xfrm>
            <a:custGeom>
              <a:avLst/>
              <a:gdLst/>
              <a:ahLst/>
              <a:cxnLst/>
              <a:rect l="l" t="t" r="r" b="b"/>
              <a:pathLst>
                <a:path w="4650105" h="1477010">
                  <a:moveTo>
                    <a:pt x="4649724" y="531876"/>
                  </a:moveTo>
                  <a:lnTo>
                    <a:pt x="4649724" y="1476628"/>
                  </a:lnTo>
                </a:path>
                <a:path w="4650105" h="1477010">
                  <a:moveTo>
                    <a:pt x="0" y="0"/>
                  </a:moveTo>
                  <a:lnTo>
                    <a:pt x="0" y="792352"/>
                  </a:lnTo>
                </a:path>
              </a:pathLst>
            </a:custGeom>
            <a:ln w="76200">
              <a:solidFill>
                <a:srgbClr val="224170"/>
              </a:solidFill>
            </a:ln>
          </p:spPr>
          <p:txBody>
            <a:bodyPr wrap="square" lIns="0" tIns="0" rIns="0" bIns="0" rtlCol="0"/>
            <a:lstStyle/>
            <a:p>
              <a:endParaRPr sz="1227"/>
            </a:p>
          </p:txBody>
        </p:sp>
        <p:sp>
          <p:nvSpPr>
            <p:cNvPr id="30" name="object 30"/>
            <p:cNvSpPr/>
            <p:nvPr/>
          </p:nvSpPr>
          <p:spPr>
            <a:xfrm>
              <a:off x="2945129" y="1149857"/>
              <a:ext cx="2185670" cy="2062480"/>
            </a:xfrm>
            <a:custGeom>
              <a:avLst/>
              <a:gdLst/>
              <a:ahLst/>
              <a:cxnLst/>
              <a:rect l="l" t="t" r="r" b="b"/>
              <a:pathLst>
                <a:path w="2185670" h="2062480">
                  <a:moveTo>
                    <a:pt x="0" y="2061972"/>
                  </a:moveTo>
                  <a:lnTo>
                    <a:pt x="2185416" y="2061972"/>
                  </a:lnTo>
                  <a:lnTo>
                    <a:pt x="2185416" y="0"/>
                  </a:lnTo>
                  <a:lnTo>
                    <a:pt x="0" y="0"/>
                  </a:lnTo>
                  <a:lnTo>
                    <a:pt x="0" y="2061972"/>
                  </a:lnTo>
                  <a:close/>
                </a:path>
              </a:pathLst>
            </a:custGeom>
            <a:ln w="25908">
              <a:solidFill>
                <a:srgbClr val="758085"/>
              </a:solidFill>
            </a:ln>
          </p:spPr>
          <p:txBody>
            <a:bodyPr wrap="square" lIns="0" tIns="0" rIns="0" bIns="0" rtlCol="0"/>
            <a:lstStyle/>
            <a:p>
              <a:endParaRPr sz="1227"/>
            </a:p>
          </p:txBody>
        </p:sp>
      </p:grpSp>
      <p:sp>
        <p:nvSpPr>
          <p:cNvPr id="31" name="object 31"/>
          <p:cNvSpPr txBox="1"/>
          <p:nvPr/>
        </p:nvSpPr>
        <p:spPr>
          <a:xfrm>
            <a:off x="5039937" y="797675"/>
            <a:ext cx="1310986" cy="1351238"/>
          </a:xfrm>
          <a:prstGeom prst="rect">
            <a:avLst/>
          </a:prstGeom>
        </p:spPr>
        <p:txBody>
          <a:bodyPr vert="horz" wrap="square" lIns="0" tIns="8226" rIns="0" bIns="0" rtlCol="0">
            <a:spAutoFit/>
          </a:bodyPr>
          <a:lstStyle/>
          <a:p>
            <a:pPr marL="8659">
              <a:spcBef>
                <a:spcPts val="65"/>
              </a:spcBef>
            </a:pPr>
            <a:r>
              <a:rPr sz="1091" b="1" dirty="0">
                <a:latin typeface="Calibri"/>
                <a:cs typeface="Calibri"/>
              </a:rPr>
              <a:t>June</a:t>
            </a:r>
            <a:r>
              <a:rPr sz="1091" b="1" spc="-24" dirty="0">
                <a:latin typeface="Calibri"/>
                <a:cs typeface="Calibri"/>
              </a:rPr>
              <a:t> </a:t>
            </a:r>
            <a:r>
              <a:rPr sz="1091" b="1" dirty="0">
                <a:latin typeface="Calibri"/>
                <a:cs typeface="Calibri"/>
              </a:rPr>
              <a:t>15,</a:t>
            </a:r>
            <a:r>
              <a:rPr sz="1091" b="1" spc="-17" dirty="0">
                <a:latin typeface="Calibri"/>
                <a:cs typeface="Calibri"/>
              </a:rPr>
              <a:t> </a:t>
            </a:r>
            <a:r>
              <a:rPr sz="1091" b="1" spc="-14" dirty="0">
                <a:latin typeface="Calibri"/>
                <a:cs typeface="Calibri"/>
              </a:rPr>
              <a:t>2020</a:t>
            </a:r>
            <a:endParaRPr sz="1091">
              <a:latin typeface="Calibri"/>
              <a:cs typeface="Calibri"/>
            </a:endParaRPr>
          </a:p>
          <a:p>
            <a:pPr marL="8659" marR="3464"/>
            <a:r>
              <a:rPr sz="1091" dirty="0">
                <a:latin typeface="Calibri"/>
                <a:cs typeface="Calibri"/>
              </a:rPr>
              <a:t>Supreme</a:t>
            </a:r>
            <a:r>
              <a:rPr sz="1091" spc="-41" dirty="0">
                <a:latin typeface="Calibri"/>
                <a:cs typeface="Calibri"/>
              </a:rPr>
              <a:t> </a:t>
            </a:r>
            <a:r>
              <a:rPr sz="1091" dirty="0">
                <a:latin typeface="Calibri"/>
                <a:cs typeface="Calibri"/>
              </a:rPr>
              <a:t>Court</a:t>
            </a:r>
            <a:r>
              <a:rPr sz="1091" spc="-48" dirty="0">
                <a:latin typeface="Calibri"/>
                <a:cs typeface="Calibri"/>
              </a:rPr>
              <a:t> </a:t>
            </a:r>
            <a:r>
              <a:rPr sz="1091" spc="-7" dirty="0">
                <a:latin typeface="Calibri"/>
                <a:cs typeface="Calibri"/>
              </a:rPr>
              <a:t>issues </a:t>
            </a:r>
            <a:r>
              <a:rPr sz="1091" b="1" i="1" dirty="0">
                <a:solidFill>
                  <a:srgbClr val="B100B1"/>
                </a:solidFill>
                <a:latin typeface="Calibri"/>
                <a:cs typeface="Calibri"/>
              </a:rPr>
              <a:t>Bostock</a:t>
            </a:r>
            <a:r>
              <a:rPr sz="1091" b="1" i="1" spc="-51" dirty="0">
                <a:solidFill>
                  <a:srgbClr val="B100B1"/>
                </a:solidFill>
                <a:latin typeface="Calibri"/>
                <a:cs typeface="Calibri"/>
              </a:rPr>
              <a:t> </a:t>
            </a:r>
            <a:r>
              <a:rPr sz="1091" b="1" i="1" spc="-20" dirty="0">
                <a:solidFill>
                  <a:srgbClr val="B100B1"/>
                </a:solidFill>
                <a:latin typeface="Calibri"/>
                <a:cs typeface="Calibri"/>
              </a:rPr>
              <a:t>v.</a:t>
            </a:r>
            <a:r>
              <a:rPr sz="1091" b="1" i="1" spc="-41" dirty="0">
                <a:solidFill>
                  <a:srgbClr val="B100B1"/>
                </a:solidFill>
                <a:latin typeface="Calibri"/>
                <a:cs typeface="Calibri"/>
              </a:rPr>
              <a:t> </a:t>
            </a:r>
            <a:r>
              <a:rPr sz="1091" b="1" i="1" spc="-7" dirty="0">
                <a:solidFill>
                  <a:srgbClr val="B100B1"/>
                </a:solidFill>
                <a:latin typeface="Calibri"/>
                <a:cs typeface="Calibri"/>
              </a:rPr>
              <a:t>Clayton County,</a:t>
            </a:r>
            <a:r>
              <a:rPr sz="1091" b="1" i="1" spc="-48" dirty="0">
                <a:solidFill>
                  <a:srgbClr val="B100B1"/>
                </a:solidFill>
                <a:latin typeface="Calibri"/>
                <a:cs typeface="Calibri"/>
              </a:rPr>
              <a:t> </a:t>
            </a:r>
            <a:r>
              <a:rPr sz="1091" b="1" i="1" spc="-7" dirty="0">
                <a:solidFill>
                  <a:srgbClr val="B100B1"/>
                </a:solidFill>
                <a:latin typeface="Calibri"/>
                <a:cs typeface="Calibri"/>
              </a:rPr>
              <a:t>Georgia </a:t>
            </a:r>
            <a:r>
              <a:rPr sz="1091" dirty="0">
                <a:latin typeface="Calibri"/>
                <a:cs typeface="Calibri"/>
              </a:rPr>
              <a:t>opinion,</a:t>
            </a:r>
            <a:r>
              <a:rPr sz="1091" spc="-31" dirty="0">
                <a:latin typeface="Calibri"/>
                <a:cs typeface="Calibri"/>
              </a:rPr>
              <a:t> </a:t>
            </a:r>
            <a:r>
              <a:rPr sz="1091" spc="-7" dirty="0">
                <a:latin typeface="Calibri"/>
                <a:cs typeface="Calibri"/>
              </a:rPr>
              <a:t>holding</a:t>
            </a:r>
            <a:r>
              <a:rPr sz="1091" spc="-44" dirty="0">
                <a:latin typeface="Calibri"/>
                <a:cs typeface="Calibri"/>
              </a:rPr>
              <a:t> </a:t>
            </a:r>
            <a:r>
              <a:rPr sz="1091" spc="-14" dirty="0">
                <a:latin typeface="Calibri"/>
                <a:cs typeface="Calibri"/>
              </a:rPr>
              <a:t>“sex” </a:t>
            </a:r>
            <a:r>
              <a:rPr sz="1091" spc="-7" dirty="0">
                <a:latin typeface="Calibri"/>
                <a:cs typeface="Calibri"/>
              </a:rPr>
              <a:t>discrimination includes sexual</a:t>
            </a:r>
            <a:r>
              <a:rPr sz="1091" spc="-37" dirty="0">
                <a:latin typeface="Calibri"/>
                <a:cs typeface="Calibri"/>
              </a:rPr>
              <a:t> </a:t>
            </a:r>
            <a:r>
              <a:rPr sz="1091" spc="-7" dirty="0">
                <a:latin typeface="Calibri"/>
                <a:cs typeface="Calibri"/>
              </a:rPr>
              <a:t>orientation</a:t>
            </a:r>
            <a:r>
              <a:rPr sz="1091" spc="-17" dirty="0">
                <a:latin typeface="Calibri"/>
                <a:cs typeface="Calibri"/>
              </a:rPr>
              <a:t> and </a:t>
            </a:r>
            <a:r>
              <a:rPr sz="1091" spc="-7" dirty="0">
                <a:latin typeface="Calibri"/>
                <a:cs typeface="Calibri"/>
              </a:rPr>
              <a:t>transgender</a:t>
            </a:r>
            <a:r>
              <a:rPr sz="1091" spc="-10" dirty="0">
                <a:latin typeface="Calibri"/>
                <a:cs typeface="Calibri"/>
              </a:rPr>
              <a:t> </a:t>
            </a:r>
            <a:r>
              <a:rPr sz="1091" spc="-7" dirty="0">
                <a:latin typeface="Calibri"/>
                <a:cs typeface="Calibri"/>
              </a:rPr>
              <a:t>status</a:t>
            </a:r>
            <a:endParaRPr sz="1091">
              <a:latin typeface="Calibri"/>
              <a:cs typeface="Calibri"/>
            </a:endParaRPr>
          </a:p>
        </p:txBody>
      </p:sp>
      <p:sp>
        <p:nvSpPr>
          <p:cNvPr id="32" name="object 32"/>
          <p:cNvSpPr/>
          <p:nvPr/>
        </p:nvSpPr>
        <p:spPr>
          <a:xfrm>
            <a:off x="5377987" y="1976351"/>
            <a:ext cx="2715491" cy="551584"/>
          </a:xfrm>
          <a:custGeom>
            <a:avLst/>
            <a:gdLst/>
            <a:ahLst/>
            <a:cxnLst/>
            <a:rect l="l" t="t" r="r" b="b"/>
            <a:pathLst>
              <a:path w="3982720" h="808989">
                <a:moveTo>
                  <a:pt x="3982212" y="0"/>
                </a:moveTo>
                <a:lnTo>
                  <a:pt x="3982212" y="808989"/>
                </a:lnTo>
              </a:path>
              <a:path w="3982720" h="808989">
                <a:moveTo>
                  <a:pt x="0" y="277367"/>
                </a:moveTo>
                <a:lnTo>
                  <a:pt x="0" y="807974"/>
                </a:lnTo>
              </a:path>
            </a:pathLst>
          </a:custGeom>
          <a:ln w="76200">
            <a:solidFill>
              <a:srgbClr val="224170"/>
            </a:solidFill>
          </a:ln>
        </p:spPr>
        <p:txBody>
          <a:bodyPr wrap="square" lIns="0" tIns="0" rIns="0" bIns="0" rtlCol="0"/>
          <a:lstStyle/>
          <a:p>
            <a:endParaRPr sz="1227"/>
          </a:p>
        </p:txBody>
      </p:sp>
    </p:spTree>
    <p:extLst>
      <p:ext uri="{BB962C8B-B14F-4D97-AF65-F5344CB8AC3E}">
        <p14:creationId xmlns:p14="http://schemas.microsoft.com/office/powerpoint/2010/main" val="1394294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14255" y="392603"/>
            <a:ext cx="3179185" cy="399235"/>
          </a:xfrm>
          <a:prstGeom prst="rect">
            <a:avLst/>
          </a:prstGeom>
        </p:spPr>
        <p:txBody>
          <a:bodyPr spcFirstLastPara="1" vert="horz" wrap="square" lIns="0" tIns="8659" rIns="0" bIns="0" rtlCol="0" anchor="t" anchorCtr="0">
            <a:spAutoFit/>
          </a:bodyPr>
          <a:lstStyle/>
          <a:p>
            <a:pPr marL="8659">
              <a:spcBef>
                <a:spcPts val="68"/>
              </a:spcBef>
            </a:pPr>
            <a:r>
              <a:rPr sz="2454" b="1" spc="-55" dirty="0"/>
              <a:t>2012</a:t>
            </a:r>
            <a:r>
              <a:rPr sz="2454" b="1" spc="-123" dirty="0"/>
              <a:t> </a:t>
            </a:r>
            <a:r>
              <a:rPr sz="2454" b="1" spc="-61" dirty="0"/>
              <a:t>Equal</a:t>
            </a:r>
            <a:r>
              <a:rPr sz="2454" b="1" spc="-130" dirty="0"/>
              <a:t> </a:t>
            </a:r>
            <a:r>
              <a:rPr sz="2454" b="1" spc="-68" dirty="0"/>
              <a:t>Access</a:t>
            </a:r>
            <a:r>
              <a:rPr sz="2454" b="1" spc="-139" dirty="0"/>
              <a:t> </a:t>
            </a:r>
            <a:r>
              <a:rPr sz="2454" b="1" spc="-51" dirty="0"/>
              <a:t>Rule</a:t>
            </a:r>
            <a:endParaRPr sz="2454"/>
          </a:p>
        </p:txBody>
      </p:sp>
      <p:sp>
        <p:nvSpPr>
          <p:cNvPr id="3" name="object 3"/>
          <p:cNvSpPr txBox="1"/>
          <p:nvPr/>
        </p:nvSpPr>
        <p:spPr>
          <a:xfrm>
            <a:off x="3214254" y="957868"/>
            <a:ext cx="5021407" cy="777544"/>
          </a:xfrm>
          <a:prstGeom prst="rect">
            <a:avLst/>
          </a:prstGeom>
        </p:spPr>
        <p:txBody>
          <a:bodyPr vert="horz" wrap="square" lIns="0" tIns="8659" rIns="0" bIns="0" rtlCol="0">
            <a:spAutoFit/>
          </a:bodyPr>
          <a:lstStyle/>
          <a:p>
            <a:pPr marL="8659">
              <a:spcBef>
                <a:spcPts val="68"/>
              </a:spcBef>
            </a:pPr>
            <a:r>
              <a:rPr sz="1227" b="1" spc="-61" dirty="0">
                <a:latin typeface="Cambria"/>
                <a:cs typeface="Cambria"/>
              </a:rPr>
              <a:t>Published</a:t>
            </a:r>
            <a:r>
              <a:rPr sz="1227" b="1" spc="-143" dirty="0">
                <a:latin typeface="Cambria"/>
                <a:cs typeface="Cambria"/>
              </a:rPr>
              <a:t> </a:t>
            </a:r>
            <a:r>
              <a:rPr sz="1227" b="1" spc="-34" dirty="0">
                <a:latin typeface="Cambria"/>
                <a:cs typeface="Cambria"/>
              </a:rPr>
              <a:t>in</a:t>
            </a:r>
            <a:r>
              <a:rPr sz="1227" b="1" spc="-133" dirty="0">
                <a:latin typeface="Cambria"/>
                <a:cs typeface="Cambria"/>
              </a:rPr>
              <a:t> </a:t>
            </a:r>
            <a:r>
              <a:rPr sz="1227" b="1" spc="-48" dirty="0">
                <a:latin typeface="Cambria"/>
                <a:cs typeface="Cambria"/>
              </a:rPr>
              <a:t>the</a:t>
            </a:r>
            <a:r>
              <a:rPr sz="1227" b="1" spc="-133" dirty="0">
                <a:latin typeface="Cambria"/>
                <a:cs typeface="Cambria"/>
              </a:rPr>
              <a:t> </a:t>
            </a:r>
            <a:r>
              <a:rPr sz="1227" b="1" spc="-75" dirty="0">
                <a:latin typeface="Cambria"/>
                <a:cs typeface="Cambria"/>
              </a:rPr>
              <a:t>Federal</a:t>
            </a:r>
            <a:r>
              <a:rPr sz="1227" b="1" spc="-156" dirty="0">
                <a:latin typeface="Cambria"/>
                <a:cs typeface="Cambria"/>
              </a:rPr>
              <a:t> </a:t>
            </a:r>
            <a:r>
              <a:rPr sz="1227" b="1" spc="-68" dirty="0">
                <a:latin typeface="Cambria"/>
                <a:cs typeface="Cambria"/>
              </a:rPr>
              <a:t>Register</a:t>
            </a:r>
            <a:r>
              <a:rPr sz="1227" b="1" spc="-147" dirty="0">
                <a:latin typeface="Cambria"/>
                <a:cs typeface="Cambria"/>
              </a:rPr>
              <a:t> </a:t>
            </a:r>
            <a:r>
              <a:rPr sz="1227" b="1" dirty="0">
                <a:latin typeface="Cambria"/>
                <a:cs typeface="Cambria"/>
              </a:rPr>
              <a:t>/</a:t>
            </a:r>
            <a:r>
              <a:rPr sz="1227" b="1" spc="-126" dirty="0">
                <a:latin typeface="Cambria"/>
                <a:cs typeface="Cambria"/>
              </a:rPr>
              <a:t> </a:t>
            </a:r>
            <a:r>
              <a:rPr sz="1227" b="1" spc="-78" dirty="0">
                <a:latin typeface="Cambria"/>
                <a:cs typeface="Cambria"/>
              </a:rPr>
              <a:t>Vol.</a:t>
            </a:r>
            <a:r>
              <a:rPr sz="1227" b="1" spc="-133" dirty="0">
                <a:latin typeface="Cambria"/>
                <a:cs typeface="Cambria"/>
              </a:rPr>
              <a:t> </a:t>
            </a:r>
            <a:r>
              <a:rPr sz="1227" b="1" spc="-48" dirty="0">
                <a:latin typeface="Cambria"/>
                <a:cs typeface="Cambria"/>
              </a:rPr>
              <a:t>77,</a:t>
            </a:r>
            <a:r>
              <a:rPr sz="1227" b="1" spc="-133" dirty="0">
                <a:latin typeface="Cambria"/>
                <a:cs typeface="Cambria"/>
              </a:rPr>
              <a:t> </a:t>
            </a:r>
            <a:r>
              <a:rPr sz="1227" b="1" spc="-48" dirty="0">
                <a:latin typeface="Cambria"/>
                <a:cs typeface="Cambria"/>
              </a:rPr>
              <a:t>No.</a:t>
            </a:r>
            <a:r>
              <a:rPr sz="1227" b="1" spc="-133" dirty="0">
                <a:latin typeface="Cambria"/>
                <a:cs typeface="Cambria"/>
              </a:rPr>
              <a:t> </a:t>
            </a:r>
            <a:r>
              <a:rPr sz="1227" b="1" spc="-37" dirty="0">
                <a:latin typeface="Cambria"/>
                <a:cs typeface="Cambria"/>
              </a:rPr>
              <a:t>23</a:t>
            </a:r>
            <a:r>
              <a:rPr sz="1227" b="1" spc="-136" dirty="0">
                <a:latin typeface="Cambria"/>
                <a:cs typeface="Cambria"/>
              </a:rPr>
              <a:t> </a:t>
            </a:r>
            <a:r>
              <a:rPr sz="1227" b="1" dirty="0">
                <a:latin typeface="Cambria"/>
                <a:cs typeface="Cambria"/>
              </a:rPr>
              <a:t>/</a:t>
            </a:r>
            <a:r>
              <a:rPr sz="1227" b="1" spc="-119" dirty="0">
                <a:latin typeface="Cambria"/>
                <a:cs typeface="Cambria"/>
              </a:rPr>
              <a:t> </a:t>
            </a:r>
            <a:r>
              <a:rPr sz="1227" b="1" spc="-89" dirty="0">
                <a:latin typeface="Cambria"/>
                <a:cs typeface="Cambria"/>
              </a:rPr>
              <a:t>Friday,</a:t>
            </a:r>
            <a:r>
              <a:rPr sz="1227" b="1" spc="-147" dirty="0">
                <a:latin typeface="Cambria"/>
                <a:cs typeface="Cambria"/>
              </a:rPr>
              <a:t> </a:t>
            </a:r>
            <a:r>
              <a:rPr sz="1227" b="1" spc="-68" dirty="0">
                <a:latin typeface="Cambria"/>
                <a:cs typeface="Cambria"/>
              </a:rPr>
              <a:t>February</a:t>
            </a:r>
            <a:r>
              <a:rPr sz="1227" b="1" spc="-150" dirty="0">
                <a:latin typeface="Cambria"/>
                <a:cs typeface="Cambria"/>
              </a:rPr>
              <a:t> </a:t>
            </a:r>
            <a:r>
              <a:rPr sz="1227" b="1" spc="-37" dirty="0">
                <a:latin typeface="Cambria"/>
                <a:cs typeface="Cambria"/>
              </a:rPr>
              <a:t>3,</a:t>
            </a:r>
            <a:r>
              <a:rPr sz="1227" b="1" spc="-133" dirty="0">
                <a:latin typeface="Cambria"/>
                <a:cs typeface="Cambria"/>
              </a:rPr>
              <a:t> </a:t>
            </a:r>
            <a:r>
              <a:rPr sz="1227" b="1" spc="-14" dirty="0">
                <a:latin typeface="Cambria"/>
                <a:cs typeface="Cambria"/>
              </a:rPr>
              <a:t>2012</a:t>
            </a:r>
            <a:endParaRPr sz="1227">
              <a:latin typeface="Cambria"/>
              <a:cs typeface="Cambria"/>
            </a:endParaRPr>
          </a:p>
          <a:p>
            <a:pPr>
              <a:spcBef>
                <a:spcPts val="37"/>
              </a:spcBef>
            </a:pPr>
            <a:endParaRPr sz="1602">
              <a:latin typeface="Cambria"/>
              <a:cs typeface="Cambria"/>
            </a:endParaRPr>
          </a:p>
          <a:p>
            <a:pPr marL="8659" marR="3464">
              <a:lnSpc>
                <a:spcPts val="1309"/>
              </a:lnSpc>
            </a:pPr>
            <a:r>
              <a:rPr sz="1227" b="1" spc="-68" dirty="0">
                <a:latin typeface="Cambria"/>
                <a:cs typeface="Cambria"/>
              </a:rPr>
              <a:t>Accessible</a:t>
            </a:r>
            <a:r>
              <a:rPr sz="1227" b="1" spc="-167" dirty="0">
                <a:latin typeface="Cambria"/>
                <a:cs typeface="Cambria"/>
              </a:rPr>
              <a:t> </a:t>
            </a:r>
            <a:r>
              <a:rPr sz="1227" b="1" spc="-7" dirty="0">
                <a:latin typeface="Cambria"/>
                <a:cs typeface="Cambria"/>
              </a:rPr>
              <a:t>at:</a:t>
            </a:r>
            <a:r>
              <a:rPr sz="1227" b="1" spc="92" dirty="0">
                <a:latin typeface="Cambria"/>
                <a:cs typeface="Cambria"/>
              </a:rPr>
              <a:t> </a:t>
            </a:r>
            <a:r>
              <a:rPr sz="1227" spc="-7" dirty="0">
                <a:latin typeface="Calibri"/>
                <a:cs typeface="Calibri"/>
              </a:rPr>
              <a:t>http</a:t>
            </a:r>
            <a:r>
              <a:rPr sz="1227" spc="-7" dirty="0">
                <a:latin typeface="Calibri"/>
                <a:cs typeface="Calibri"/>
                <a:hlinkClick r:id="rId2"/>
              </a:rPr>
              <a:t>s://w</a:t>
            </a:r>
            <a:r>
              <a:rPr sz="1227" spc="-7" dirty="0">
                <a:latin typeface="Calibri"/>
                <a:cs typeface="Calibri"/>
              </a:rPr>
              <a:t>ww.g</a:t>
            </a:r>
            <a:r>
              <a:rPr sz="1227" spc="-7" dirty="0">
                <a:latin typeface="Calibri"/>
                <a:cs typeface="Calibri"/>
                <a:hlinkClick r:id="rId2"/>
              </a:rPr>
              <a:t>ovinfo.gov/content/pkg/FR-2012-02-03/pdf/2012-</a:t>
            </a:r>
            <a:r>
              <a:rPr sz="1227" spc="-7" dirty="0">
                <a:latin typeface="Calibri"/>
                <a:cs typeface="Calibri"/>
              </a:rPr>
              <a:t> 2343.pdf</a:t>
            </a:r>
            <a:endParaRPr sz="1227">
              <a:latin typeface="Calibri"/>
              <a:cs typeface="Calibri"/>
            </a:endParaRPr>
          </a:p>
        </p:txBody>
      </p:sp>
      <p:sp>
        <p:nvSpPr>
          <p:cNvPr id="4" name="object 4"/>
          <p:cNvSpPr txBox="1"/>
          <p:nvPr/>
        </p:nvSpPr>
        <p:spPr>
          <a:xfrm>
            <a:off x="3214255" y="2169881"/>
            <a:ext cx="3179185" cy="386411"/>
          </a:xfrm>
          <a:prstGeom prst="rect">
            <a:avLst/>
          </a:prstGeom>
        </p:spPr>
        <p:txBody>
          <a:bodyPr vert="horz" wrap="square" lIns="0" tIns="8659" rIns="0" bIns="0" rtlCol="0">
            <a:spAutoFit/>
          </a:bodyPr>
          <a:lstStyle/>
          <a:p>
            <a:pPr marL="8659">
              <a:spcBef>
                <a:spcPts val="68"/>
              </a:spcBef>
            </a:pPr>
            <a:r>
              <a:rPr sz="2454" b="1" spc="-55" dirty="0">
                <a:solidFill>
                  <a:srgbClr val="2E5796"/>
                </a:solidFill>
                <a:latin typeface="Cambria"/>
                <a:cs typeface="Cambria"/>
              </a:rPr>
              <a:t>2016</a:t>
            </a:r>
            <a:r>
              <a:rPr sz="2454" b="1" spc="-123" dirty="0">
                <a:solidFill>
                  <a:srgbClr val="2E5796"/>
                </a:solidFill>
                <a:latin typeface="Cambria"/>
                <a:cs typeface="Cambria"/>
              </a:rPr>
              <a:t> </a:t>
            </a:r>
            <a:r>
              <a:rPr sz="2454" b="1" spc="-61" dirty="0">
                <a:solidFill>
                  <a:srgbClr val="2E5796"/>
                </a:solidFill>
                <a:latin typeface="Cambria"/>
                <a:cs typeface="Cambria"/>
              </a:rPr>
              <a:t>Equal</a:t>
            </a:r>
            <a:r>
              <a:rPr sz="2454" b="1" spc="-130" dirty="0">
                <a:solidFill>
                  <a:srgbClr val="2E5796"/>
                </a:solidFill>
                <a:latin typeface="Cambria"/>
                <a:cs typeface="Cambria"/>
              </a:rPr>
              <a:t> </a:t>
            </a:r>
            <a:r>
              <a:rPr sz="2454" b="1" spc="-68" dirty="0">
                <a:solidFill>
                  <a:srgbClr val="2E5796"/>
                </a:solidFill>
                <a:latin typeface="Cambria"/>
                <a:cs typeface="Cambria"/>
              </a:rPr>
              <a:t>Access</a:t>
            </a:r>
            <a:r>
              <a:rPr sz="2454" b="1" spc="-139" dirty="0">
                <a:solidFill>
                  <a:srgbClr val="2E5796"/>
                </a:solidFill>
                <a:latin typeface="Cambria"/>
                <a:cs typeface="Cambria"/>
              </a:rPr>
              <a:t> </a:t>
            </a:r>
            <a:r>
              <a:rPr sz="2454" b="1" spc="-51" dirty="0">
                <a:solidFill>
                  <a:srgbClr val="2E5796"/>
                </a:solidFill>
                <a:latin typeface="Cambria"/>
                <a:cs typeface="Cambria"/>
              </a:rPr>
              <a:t>Rule</a:t>
            </a:r>
            <a:endParaRPr sz="2454">
              <a:latin typeface="Cambria"/>
              <a:cs typeface="Cambria"/>
            </a:endParaRPr>
          </a:p>
        </p:txBody>
      </p:sp>
      <p:sp>
        <p:nvSpPr>
          <p:cNvPr id="5" name="object 5"/>
          <p:cNvSpPr txBox="1"/>
          <p:nvPr/>
        </p:nvSpPr>
        <p:spPr>
          <a:xfrm>
            <a:off x="3136323" y="2997258"/>
            <a:ext cx="5427951" cy="912196"/>
          </a:xfrm>
          <a:prstGeom prst="rect">
            <a:avLst/>
          </a:prstGeom>
        </p:spPr>
        <p:txBody>
          <a:bodyPr vert="horz" wrap="square" lIns="0" tIns="8659" rIns="0" bIns="0" rtlCol="0">
            <a:spAutoFit/>
          </a:bodyPr>
          <a:lstStyle/>
          <a:p>
            <a:pPr marL="86589">
              <a:spcBef>
                <a:spcPts val="68"/>
              </a:spcBef>
            </a:pPr>
            <a:r>
              <a:rPr sz="1227" b="1" spc="-61" dirty="0">
                <a:latin typeface="Cambria"/>
                <a:cs typeface="Cambria"/>
              </a:rPr>
              <a:t>Published</a:t>
            </a:r>
            <a:r>
              <a:rPr sz="1227" b="1" spc="-133" dirty="0">
                <a:latin typeface="Cambria"/>
                <a:cs typeface="Cambria"/>
              </a:rPr>
              <a:t> </a:t>
            </a:r>
            <a:r>
              <a:rPr sz="1227" b="1" spc="-34" dirty="0">
                <a:latin typeface="Cambria"/>
                <a:cs typeface="Cambria"/>
              </a:rPr>
              <a:t>in</a:t>
            </a:r>
            <a:r>
              <a:rPr sz="1227" b="1" spc="-126" dirty="0">
                <a:latin typeface="Cambria"/>
                <a:cs typeface="Cambria"/>
              </a:rPr>
              <a:t> </a:t>
            </a:r>
            <a:r>
              <a:rPr sz="1227" b="1" spc="-48" dirty="0">
                <a:latin typeface="Cambria"/>
                <a:cs typeface="Cambria"/>
              </a:rPr>
              <a:t>the</a:t>
            </a:r>
            <a:r>
              <a:rPr sz="1227" b="1" spc="-123" dirty="0">
                <a:latin typeface="Cambria"/>
                <a:cs typeface="Cambria"/>
              </a:rPr>
              <a:t> </a:t>
            </a:r>
            <a:r>
              <a:rPr sz="1227" b="1" spc="-75" dirty="0">
                <a:latin typeface="Cambria"/>
                <a:cs typeface="Cambria"/>
              </a:rPr>
              <a:t>Federal</a:t>
            </a:r>
            <a:r>
              <a:rPr sz="1227" b="1" spc="-150" dirty="0">
                <a:latin typeface="Cambria"/>
                <a:cs typeface="Cambria"/>
              </a:rPr>
              <a:t> </a:t>
            </a:r>
            <a:r>
              <a:rPr sz="1227" b="1" spc="-68" dirty="0">
                <a:latin typeface="Cambria"/>
                <a:cs typeface="Cambria"/>
              </a:rPr>
              <a:t>Register</a:t>
            </a:r>
            <a:r>
              <a:rPr sz="1227" b="1" spc="-136" dirty="0">
                <a:latin typeface="Cambria"/>
                <a:cs typeface="Cambria"/>
              </a:rPr>
              <a:t> </a:t>
            </a:r>
            <a:r>
              <a:rPr sz="1227" b="1" spc="-78" dirty="0">
                <a:latin typeface="Cambria"/>
                <a:cs typeface="Cambria"/>
              </a:rPr>
              <a:t>/Vol.</a:t>
            </a:r>
            <a:r>
              <a:rPr sz="1227" b="1" spc="-136" dirty="0">
                <a:latin typeface="Cambria"/>
                <a:cs typeface="Cambria"/>
              </a:rPr>
              <a:t> </a:t>
            </a:r>
            <a:r>
              <a:rPr sz="1227" b="1" spc="-48" dirty="0">
                <a:latin typeface="Cambria"/>
                <a:cs typeface="Cambria"/>
              </a:rPr>
              <a:t>81,</a:t>
            </a:r>
            <a:r>
              <a:rPr sz="1227" b="1" spc="-126" dirty="0">
                <a:latin typeface="Cambria"/>
                <a:cs typeface="Cambria"/>
              </a:rPr>
              <a:t> </a:t>
            </a:r>
            <a:r>
              <a:rPr sz="1227" b="1" spc="-48" dirty="0">
                <a:latin typeface="Cambria"/>
                <a:cs typeface="Cambria"/>
              </a:rPr>
              <a:t>No.</a:t>
            </a:r>
            <a:r>
              <a:rPr sz="1227" b="1" spc="-123" dirty="0">
                <a:latin typeface="Cambria"/>
                <a:cs typeface="Cambria"/>
              </a:rPr>
              <a:t> </a:t>
            </a:r>
            <a:r>
              <a:rPr sz="1227" b="1" spc="-48" dirty="0">
                <a:latin typeface="Cambria"/>
                <a:cs typeface="Cambria"/>
              </a:rPr>
              <a:t>183</a:t>
            </a:r>
            <a:r>
              <a:rPr sz="1227" b="1" spc="-130" dirty="0">
                <a:latin typeface="Cambria"/>
                <a:cs typeface="Cambria"/>
              </a:rPr>
              <a:t> </a:t>
            </a:r>
            <a:r>
              <a:rPr sz="1227" b="1" spc="-89" dirty="0">
                <a:latin typeface="Cambria"/>
                <a:cs typeface="Cambria"/>
              </a:rPr>
              <a:t>/Wednesday,</a:t>
            </a:r>
            <a:r>
              <a:rPr sz="1227" b="1" spc="-143" dirty="0">
                <a:latin typeface="Cambria"/>
                <a:cs typeface="Cambria"/>
              </a:rPr>
              <a:t> </a:t>
            </a:r>
            <a:r>
              <a:rPr sz="1227" b="1" spc="-65" dirty="0">
                <a:latin typeface="Cambria"/>
                <a:cs typeface="Cambria"/>
              </a:rPr>
              <a:t>September</a:t>
            </a:r>
            <a:r>
              <a:rPr sz="1227" b="1" spc="-150" dirty="0">
                <a:latin typeface="Cambria"/>
                <a:cs typeface="Cambria"/>
              </a:rPr>
              <a:t> </a:t>
            </a:r>
            <a:r>
              <a:rPr sz="1227" b="1" spc="-48" dirty="0">
                <a:latin typeface="Cambria"/>
                <a:cs typeface="Cambria"/>
              </a:rPr>
              <a:t>21,</a:t>
            </a:r>
            <a:r>
              <a:rPr sz="1227" b="1" spc="-123" dirty="0">
                <a:latin typeface="Cambria"/>
                <a:cs typeface="Cambria"/>
              </a:rPr>
              <a:t> </a:t>
            </a:r>
            <a:r>
              <a:rPr sz="1227" b="1" spc="-14" dirty="0">
                <a:latin typeface="Cambria"/>
                <a:cs typeface="Cambria"/>
              </a:rPr>
              <a:t>2016</a:t>
            </a:r>
            <a:endParaRPr sz="1227">
              <a:latin typeface="Cambria"/>
              <a:cs typeface="Cambria"/>
            </a:endParaRPr>
          </a:p>
          <a:p>
            <a:pPr>
              <a:spcBef>
                <a:spcPts val="34"/>
              </a:spcBef>
            </a:pPr>
            <a:endParaRPr sz="1330">
              <a:latin typeface="Cambria"/>
              <a:cs typeface="Cambria"/>
            </a:endParaRPr>
          </a:p>
          <a:p>
            <a:pPr marL="8659" marR="3464" indent="77930">
              <a:lnSpc>
                <a:spcPct val="89500"/>
              </a:lnSpc>
            </a:pPr>
            <a:r>
              <a:rPr sz="1227" b="1" spc="-68" dirty="0">
                <a:latin typeface="Cambria"/>
                <a:cs typeface="Cambria"/>
              </a:rPr>
              <a:t>Accessible</a:t>
            </a:r>
            <a:r>
              <a:rPr sz="1227" b="1" spc="-170" dirty="0">
                <a:latin typeface="Cambria"/>
                <a:cs typeface="Cambria"/>
              </a:rPr>
              <a:t> </a:t>
            </a:r>
            <a:r>
              <a:rPr sz="1227" b="1" spc="-7" dirty="0">
                <a:latin typeface="Cambria"/>
                <a:cs typeface="Cambria"/>
              </a:rPr>
              <a:t>at:</a:t>
            </a:r>
            <a:r>
              <a:rPr sz="1227" b="1" dirty="0">
                <a:latin typeface="Cambria"/>
                <a:cs typeface="Cambria"/>
              </a:rPr>
              <a:t> </a:t>
            </a:r>
            <a:r>
              <a:rPr sz="1227" spc="-7" dirty="0">
                <a:latin typeface="Calibri"/>
                <a:cs typeface="Calibri"/>
              </a:rPr>
              <a:t>http</a:t>
            </a:r>
            <a:r>
              <a:rPr sz="1227" spc="-7" dirty="0">
                <a:latin typeface="Calibri"/>
                <a:cs typeface="Calibri"/>
                <a:hlinkClick r:id="rId3"/>
              </a:rPr>
              <a:t>s://w</a:t>
            </a:r>
            <a:r>
              <a:rPr sz="1227" spc="-7" dirty="0">
                <a:latin typeface="Calibri"/>
                <a:cs typeface="Calibri"/>
              </a:rPr>
              <a:t>ww.f</a:t>
            </a:r>
            <a:r>
              <a:rPr sz="1227" spc="-7" dirty="0">
                <a:latin typeface="Calibri"/>
                <a:cs typeface="Calibri"/>
                <a:hlinkClick r:id="rId3"/>
              </a:rPr>
              <a:t>ederalregister.gov/documents/2016/09/21/2016-</a:t>
            </a:r>
            <a:r>
              <a:rPr sz="1227" spc="-7" dirty="0">
                <a:latin typeface="Calibri"/>
                <a:cs typeface="Calibri"/>
              </a:rPr>
              <a:t> 22589/equal-access-inaccordance-with-</a:t>
            </a:r>
            <a:r>
              <a:rPr sz="1227" dirty="0">
                <a:latin typeface="Calibri"/>
                <a:cs typeface="Calibri"/>
              </a:rPr>
              <a:t>an-</a:t>
            </a:r>
            <a:r>
              <a:rPr sz="1227" spc="-7" dirty="0">
                <a:latin typeface="Calibri"/>
                <a:cs typeface="Calibri"/>
              </a:rPr>
              <a:t>individuals-gender-identity-in-community- planning-</a:t>
            </a:r>
            <a:r>
              <a:rPr sz="1227" dirty="0">
                <a:latin typeface="Calibri"/>
                <a:cs typeface="Calibri"/>
              </a:rPr>
              <a:t>and-</a:t>
            </a:r>
            <a:r>
              <a:rPr sz="1227" spc="-7" dirty="0">
                <a:latin typeface="Calibri"/>
                <a:cs typeface="Calibri"/>
              </a:rPr>
              <a:t>development</a:t>
            </a:r>
            <a:endParaRPr sz="1227">
              <a:latin typeface="Calibri"/>
              <a:cs typeface="Calibri"/>
            </a:endParaRPr>
          </a:p>
        </p:txBody>
      </p:sp>
    </p:spTree>
    <p:extLst>
      <p:ext uri="{BB962C8B-B14F-4D97-AF65-F5344CB8AC3E}">
        <p14:creationId xmlns:p14="http://schemas.microsoft.com/office/powerpoint/2010/main" val="39782937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25649" y="125384"/>
            <a:ext cx="3131993" cy="399235"/>
          </a:xfrm>
          <a:prstGeom prst="rect">
            <a:avLst/>
          </a:prstGeom>
        </p:spPr>
        <p:txBody>
          <a:bodyPr spcFirstLastPara="1" vert="horz" wrap="square" lIns="0" tIns="8659" rIns="0" bIns="0" rtlCol="0" anchor="t" anchorCtr="0">
            <a:spAutoFit/>
          </a:bodyPr>
          <a:lstStyle/>
          <a:p>
            <a:pPr marL="8659">
              <a:spcBef>
                <a:spcPts val="68"/>
              </a:spcBef>
            </a:pPr>
            <a:r>
              <a:rPr sz="2454" b="1" spc="-44" dirty="0"/>
              <a:t>The</a:t>
            </a:r>
            <a:r>
              <a:rPr sz="2454" b="1" spc="-143" dirty="0"/>
              <a:t> </a:t>
            </a:r>
            <a:r>
              <a:rPr sz="2454" b="1" spc="-61" dirty="0"/>
              <a:t>Equal</a:t>
            </a:r>
            <a:r>
              <a:rPr sz="2454" b="1" spc="-136" dirty="0"/>
              <a:t> </a:t>
            </a:r>
            <a:r>
              <a:rPr sz="2454" b="1" spc="-68" dirty="0"/>
              <a:t>Access</a:t>
            </a:r>
            <a:r>
              <a:rPr sz="2454" b="1" spc="-147" dirty="0"/>
              <a:t> </a:t>
            </a:r>
            <a:r>
              <a:rPr sz="2454" b="1" spc="-58" dirty="0"/>
              <a:t>Rules</a:t>
            </a:r>
            <a:endParaRPr sz="2454"/>
          </a:p>
        </p:txBody>
      </p:sp>
      <p:sp>
        <p:nvSpPr>
          <p:cNvPr id="3" name="object 3"/>
          <p:cNvSpPr txBox="1"/>
          <p:nvPr/>
        </p:nvSpPr>
        <p:spPr>
          <a:xfrm>
            <a:off x="3205734" y="759835"/>
            <a:ext cx="5227493" cy="3680221"/>
          </a:xfrm>
          <a:prstGeom prst="rect">
            <a:avLst/>
          </a:prstGeom>
        </p:spPr>
        <p:txBody>
          <a:bodyPr vert="horz" wrap="square" lIns="0" tIns="26843" rIns="0" bIns="0" rtlCol="0">
            <a:spAutoFit/>
          </a:bodyPr>
          <a:lstStyle/>
          <a:p>
            <a:pPr marL="8659" marR="3896" algn="just">
              <a:lnSpc>
                <a:spcPts val="1180"/>
              </a:lnSpc>
              <a:spcBef>
                <a:spcPts val="211"/>
              </a:spcBef>
            </a:pPr>
            <a:r>
              <a:rPr sz="1091" b="1" spc="-14" dirty="0">
                <a:latin typeface="Calibri"/>
                <a:cs typeface="Calibri"/>
              </a:rPr>
              <a:t>WHY:</a:t>
            </a:r>
            <a:r>
              <a:rPr sz="1091" b="1" spc="-37" dirty="0">
                <a:latin typeface="Calibri"/>
                <a:cs typeface="Calibri"/>
              </a:rPr>
              <a:t> </a:t>
            </a:r>
            <a:r>
              <a:rPr sz="1091" dirty="0">
                <a:latin typeface="Calibri"/>
                <a:cs typeface="Calibri"/>
              </a:rPr>
              <a:t>In</a:t>
            </a:r>
            <a:r>
              <a:rPr sz="1091" spc="-37" dirty="0">
                <a:latin typeface="Calibri"/>
                <a:cs typeface="Calibri"/>
              </a:rPr>
              <a:t> </a:t>
            </a:r>
            <a:r>
              <a:rPr sz="1091" dirty="0">
                <a:latin typeface="Calibri"/>
                <a:cs typeface="Calibri"/>
              </a:rPr>
              <a:t>2011,</a:t>
            </a:r>
            <a:r>
              <a:rPr sz="1091" spc="-41" dirty="0">
                <a:latin typeface="Calibri"/>
                <a:cs typeface="Calibri"/>
              </a:rPr>
              <a:t> </a:t>
            </a:r>
            <a:r>
              <a:rPr sz="1091" dirty="0">
                <a:latin typeface="Calibri"/>
                <a:cs typeface="Calibri"/>
              </a:rPr>
              <a:t>HUD</a:t>
            </a:r>
            <a:r>
              <a:rPr sz="1091" spc="-34" dirty="0">
                <a:latin typeface="Calibri"/>
                <a:cs typeface="Calibri"/>
              </a:rPr>
              <a:t> </a:t>
            </a:r>
            <a:r>
              <a:rPr sz="1091" spc="-7" dirty="0">
                <a:latin typeface="Calibri"/>
                <a:cs typeface="Calibri"/>
              </a:rPr>
              <a:t>investigated</a:t>
            </a:r>
            <a:r>
              <a:rPr sz="1091" spc="-34" dirty="0">
                <a:latin typeface="Calibri"/>
                <a:cs typeface="Calibri"/>
              </a:rPr>
              <a:t> </a:t>
            </a:r>
            <a:r>
              <a:rPr sz="1091" dirty="0">
                <a:latin typeface="Calibri"/>
                <a:cs typeface="Calibri"/>
              </a:rPr>
              <a:t>and</a:t>
            </a:r>
            <a:r>
              <a:rPr sz="1091" spc="-44" dirty="0">
                <a:latin typeface="Calibri"/>
                <a:cs typeface="Calibri"/>
              </a:rPr>
              <a:t> </a:t>
            </a:r>
            <a:r>
              <a:rPr sz="1091" dirty="0">
                <a:latin typeface="Calibri"/>
                <a:cs typeface="Calibri"/>
              </a:rPr>
              <a:t>found</a:t>
            </a:r>
            <a:r>
              <a:rPr sz="1091" spc="-31" dirty="0">
                <a:latin typeface="Calibri"/>
                <a:cs typeface="Calibri"/>
              </a:rPr>
              <a:t> </a:t>
            </a:r>
            <a:r>
              <a:rPr sz="1091" dirty="0">
                <a:latin typeface="Calibri"/>
                <a:cs typeface="Calibri"/>
              </a:rPr>
              <a:t>evidence</a:t>
            </a:r>
            <a:r>
              <a:rPr sz="1091" spc="-41" dirty="0">
                <a:latin typeface="Calibri"/>
                <a:cs typeface="Calibri"/>
              </a:rPr>
              <a:t> </a:t>
            </a:r>
            <a:r>
              <a:rPr sz="1091" dirty="0">
                <a:latin typeface="Calibri"/>
                <a:cs typeface="Calibri"/>
              </a:rPr>
              <a:t>suggesting</a:t>
            </a:r>
            <a:r>
              <a:rPr sz="1091" spc="-31" dirty="0">
                <a:latin typeface="Calibri"/>
                <a:cs typeface="Calibri"/>
              </a:rPr>
              <a:t> </a:t>
            </a:r>
            <a:r>
              <a:rPr sz="1091" dirty="0">
                <a:latin typeface="Calibri"/>
                <a:cs typeface="Calibri"/>
              </a:rPr>
              <a:t>that</a:t>
            </a:r>
            <a:r>
              <a:rPr sz="1091" spc="-34" dirty="0">
                <a:latin typeface="Calibri"/>
                <a:cs typeface="Calibri"/>
              </a:rPr>
              <a:t> </a:t>
            </a:r>
            <a:r>
              <a:rPr sz="1091" spc="-14" dirty="0">
                <a:latin typeface="Calibri"/>
                <a:cs typeface="Calibri"/>
              </a:rPr>
              <a:t>LGBTQ+</a:t>
            </a:r>
            <a:r>
              <a:rPr sz="1091" spc="-27" dirty="0">
                <a:latin typeface="Calibri"/>
                <a:cs typeface="Calibri"/>
              </a:rPr>
              <a:t> </a:t>
            </a:r>
            <a:r>
              <a:rPr sz="1091" dirty="0">
                <a:latin typeface="Calibri"/>
                <a:cs typeface="Calibri"/>
              </a:rPr>
              <a:t>individuals</a:t>
            </a:r>
            <a:r>
              <a:rPr sz="1091" spc="173" dirty="0">
                <a:latin typeface="Calibri"/>
                <a:cs typeface="Calibri"/>
              </a:rPr>
              <a:t> </a:t>
            </a:r>
            <a:r>
              <a:rPr sz="1091" spc="-17" dirty="0">
                <a:latin typeface="Calibri"/>
                <a:cs typeface="Calibri"/>
              </a:rPr>
              <a:t>and </a:t>
            </a:r>
            <a:r>
              <a:rPr sz="1091" dirty="0">
                <a:latin typeface="Calibri"/>
                <a:cs typeface="Calibri"/>
              </a:rPr>
              <a:t>families</a:t>
            </a:r>
            <a:r>
              <a:rPr sz="1091" spc="75" dirty="0">
                <a:latin typeface="Calibri"/>
                <a:cs typeface="Calibri"/>
              </a:rPr>
              <a:t> </a:t>
            </a:r>
            <a:r>
              <a:rPr sz="1091" dirty="0">
                <a:latin typeface="Calibri"/>
                <a:cs typeface="Calibri"/>
              </a:rPr>
              <a:t>were</a:t>
            </a:r>
            <a:r>
              <a:rPr sz="1091" spc="78" dirty="0">
                <a:latin typeface="Calibri"/>
                <a:cs typeface="Calibri"/>
              </a:rPr>
              <a:t> </a:t>
            </a:r>
            <a:r>
              <a:rPr sz="1091" dirty="0">
                <a:latin typeface="Calibri"/>
                <a:cs typeface="Calibri"/>
              </a:rPr>
              <a:t>being</a:t>
            </a:r>
            <a:r>
              <a:rPr sz="1091" spc="85" dirty="0">
                <a:latin typeface="Calibri"/>
                <a:cs typeface="Calibri"/>
              </a:rPr>
              <a:t> </a:t>
            </a:r>
            <a:r>
              <a:rPr sz="1091" b="1" dirty="0">
                <a:solidFill>
                  <a:srgbClr val="B100B1"/>
                </a:solidFill>
                <a:latin typeface="Calibri"/>
                <a:cs typeface="Calibri"/>
              </a:rPr>
              <a:t>arbitrarily</a:t>
            </a:r>
            <a:r>
              <a:rPr sz="1091" b="1" spc="78" dirty="0">
                <a:solidFill>
                  <a:srgbClr val="B100B1"/>
                </a:solidFill>
                <a:latin typeface="Calibri"/>
                <a:cs typeface="Calibri"/>
              </a:rPr>
              <a:t> </a:t>
            </a:r>
            <a:r>
              <a:rPr sz="1091" b="1" dirty="0">
                <a:solidFill>
                  <a:srgbClr val="B100B1"/>
                </a:solidFill>
                <a:latin typeface="Calibri"/>
                <a:cs typeface="Calibri"/>
              </a:rPr>
              <a:t>excluded</a:t>
            </a:r>
            <a:r>
              <a:rPr sz="1091" b="1" spc="85" dirty="0">
                <a:solidFill>
                  <a:srgbClr val="B100B1"/>
                </a:solidFill>
                <a:latin typeface="Calibri"/>
                <a:cs typeface="Calibri"/>
              </a:rPr>
              <a:t> </a:t>
            </a:r>
            <a:r>
              <a:rPr sz="1091" b="1" dirty="0">
                <a:solidFill>
                  <a:srgbClr val="B100B1"/>
                </a:solidFill>
                <a:latin typeface="Calibri"/>
                <a:cs typeface="Calibri"/>
              </a:rPr>
              <a:t>from</a:t>
            </a:r>
            <a:r>
              <a:rPr sz="1091" b="1" spc="89" dirty="0">
                <a:solidFill>
                  <a:srgbClr val="B100B1"/>
                </a:solidFill>
                <a:latin typeface="Calibri"/>
                <a:cs typeface="Calibri"/>
              </a:rPr>
              <a:t> </a:t>
            </a:r>
            <a:r>
              <a:rPr sz="1091" b="1" dirty="0">
                <a:solidFill>
                  <a:srgbClr val="B100B1"/>
                </a:solidFill>
                <a:latin typeface="Calibri"/>
                <a:cs typeface="Calibri"/>
              </a:rPr>
              <a:t>housing</a:t>
            </a:r>
            <a:r>
              <a:rPr sz="1091" b="1" spc="89" dirty="0">
                <a:solidFill>
                  <a:srgbClr val="B100B1"/>
                </a:solidFill>
                <a:latin typeface="Calibri"/>
                <a:cs typeface="Calibri"/>
              </a:rPr>
              <a:t> </a:t>
            </a:r>
            <a:r>
              <a:rPr sz="1091" b="1" dirty="0">
                <a:solidFill>
                  <a:srgbClr val="B100B1"/>
                </a:solidFill>
                <a:latin typeface="Calibri"/>
                <a:cs typeface="Calibri"/>
              </a:rPr>
              <a:t>opportunities</a:t>
            </a:r>
            <a:r>
              <a:rPr sz="1091" b="1" spc="78" dirty="0">
                <a:solidFill>
                  <a:srgbClr val="B100B1"/>
                </a:solidFill>
                <a:latin typeface="Calibri"/>
                <a:cs typeface="Calibri"/>
              </a:rPr>
              <a:t> </a:t>
            </a:r>
            <a:r>
              <a:rPr sz="1091" dirty="0">
                <a:latin typeface="Calibri"/>
                <a:cs typeface="Calibri"/>
              </a:rPr>
              <a:t>in</a:t>
            </a:r>
            <a:r>
              <a:rPr sz="1091" spc="65" dirty="0">
                <a:latin typeface="Calibri"/>
                <a:cs typeface="Calibri"/>
              </a:rPr>
              <a:t> </a:t>
            </a:r>
            <a:r>
              <a:rPr sz="1091" dirty="0">
                <a:latin typeface="Calibri"/>
                <a:cs typeface="Calibri"/>
              </a:rPr>
              <a:t>the</a:t>
            </a:r>
            <a:r>
              <a:rPr sz="1091" spc="82" dirty="0">
                <a:latin typeface="Calibri"/>
                <a:cs typeface="Calibri"/>
              </a:rPr>
              <a:t> </a:t>
            </a:r>
            <a:r>
              <a:rPr sz="1091" dirty="0">
                <a:latin typeface="Calibri"/>
                <a:cs typeface="Calibri"/>
              </a:rPr>
              <a:t>private</a:t>
            </a:r>
            <a:r>
              <a:rPr sz="1091" spc="78" dirty="0">
                <a:latin typeface="Calibri"/>
                <a:cs typeface="Calibri"/>
              </a:rPr>
              <a:t> </a:t>
            </a:r>
            <a:r>
              <a:rPr sz="1091" spc="-7" dirty="0">
                <a:latin typeface="Calibri"/>
                <a:cs typeface="Calibri"/>
              </a:rPr>
              <a:t>sector. </a:t>
            </a:r>
            <a:r>
              <a:rPr sz="1091" spc="-14" dirty="0">
                <a:latin typeface="Calibri"/>
                <a:cs typeface="Calibri"/>
              </a:rPr>
              <a:t>Further,</a:t>
            </a:r>
            <a:r>
              <a:rPr sz="1091" spc="-24" dirty="0">
                <a:latin typeface="Calibri"/>
                <a:cs typeface="Calibri"/>
              </a:rPr>
              <a:t> </a:t>
            </a:r>
            <a:r>
              <a:rPr sz="1091" spc="-14" dirty="0">
                <a:latin typeface="Calibri"/>
                <a:cs typeface="Calibri"/>
              </a:rPr>
              <a:t>LGBTQ+</a:t>
            </a:r>
            <a:r>
              <a:rPr sz="1091" spc="-17" dirty="0">
                <a:latin typeface="Calibri"/>
                <a:cs typeface="Calibri"/>
              </a:rPr>
              <a:t> </a:t>
            </a:r>
            <a:r>
              <a:rPr sz="1091" dirty="0">
                <a:latin typeface="Calibri"/>
                <a:cs typeface="Calibri"/>
              </a:rPr>
              <a:t>people</a:t>
            </a:r>
            <a:r>
              <a:rPr sz="1091" spc="-27" dirty="0">
                <a:latin typeface="Calibri"/>
                <a:cs typeface="Calibri"/>
              </a:rPr>
              <a:t> </a:t>
            </a:r>
            <a:r>
              <a:rPr sz="1091" dirty="0">
                <a:latin typeface="Calibri"/>
                <a:cs typeface="Calibri"/>
              </a:rPr>
              <a:t>were</a:t>
            </a:r>
            <a:r>
              <a:rPr sz="1091" spc="-17" dirty="0">
                <a:latin typeface="Calibri"/>
                <a:cs typeface="Calibri"/>
              </a:rPr>
              <a:t> </a:t>
            </a:r>
            <a:r>
              <a:rPr sz="1091" spc="-7" dirty="0">
                <a:latin typeface="Calibri"/>
                <a:cs typeface="Calibri"/>
              </a:rPr>
              <a:t>disproportionately</a:t>
            </a:r>
            <a:r>
              <a:rPr sz="1091" spc="-24" dirty="0">
                <a:latin typeface="Calibri"/>
                <a:cs typeface="Calibri"/>
              </a:rPr>
              <a:t> </a:t>
            </a:r>
            <a:r>
              <a:rPr sz="1091" dirty="0">
                <a:latin typeface="Calibri"/>
                <a:cs typeface="Calibri"/>
              </a:rPr>
              <a:t>more</a:t>
            </a:r>
            <a:r>
              <a:rPr sz="1091" spc="-20" dirty="0">
                <a:latin typeface="Calibri"/>
                <a:cs typeface="Calibri"/>
              </a:rPr>
              <a:t> </a:t>
            </a:r>
            <a:r>
              <a:rPr sz="1091" spc="-7" dirty="0">
                <a:latin typeface="Calibri"/>
                <a:cs typeface="Calibri"/>
              </a:rPr>
              <a:t>likely</a:t>
            </a:r>
            <a:r>
              <a:rPr sz="1091" spc="-44" dirty="0">
                <a:latin typeface="Calibri"/>
                <a:cs typeface="Calibri"/>
              </a:rPr>
              <a:t> </a:t>
            </a:r>
            <a:r>
              <a:rPr sz="1091" b="1" dirty="0">
                <a:solidFill>
                  <a:srgbClr val="B100B1"/>
                </a:solidFill>
                <a:latin typeface="Calibri"/>
                <a:cs typeface="Calibri"/>
              </a:rPr>
              <a:t>to</a:t>
            </a:r>
            <a:r>
              <a:rPr sz="1091" b="1" spc="-34" dirty="0">
                <a:solidFill>
                  <a:srgbClr val="B100B1"/>
                </a:solidFill>
                <a:latin typeface="Calibri"/>
                <a:cs typeface="Calibri"/>
              </a:rPr>
              <a:t> </a:t>
            </a:r>
            <a:r>
              <a:rPr sz="1091" b="1" spc="-7" dirty="0">
                <a:solidFill>
                  <a:srgbClr val="B100B1"/>
                </a:solidFill>
                <a:latin typeface="Calibri"/>
                <a:cs typeface="Calibri"/>
              </a:rPr>
              <a:t>experience</a:t>
            </a:r>
            <a:r>
              <a:rPr sz="1091" b="1" spc="-24" dirty="0">
                <a:solidFill>
                  <a:srgbClr val="B100B1"/>
                </a:solidFill>
                <a:latin typeface="Calibri"/>
                <a:cs typeface="Calibri"/>
              </a:rPr>
              <a:t> </a:t>
            </a:r>
            <a:r>
              <a:rPr sz="1091" b="1" spc="-7" dirty="0">
                <a:solidFill>
                  <a:srgbClr val="B100B1"/>
                </a:solidFill>
                <a:latin typeface="Calibri"/>
                <a:cs typeface="Calibri"/>
              </a:rPr>
              <a:t>homelessness</a:t>
            </a:r>
            <a:r>
              <a:rPr sz="1091" spc="-7" dirty="0">
                <a:latin typeface="Calibri"/>
                <a:cs typeface="Calibri"/>
              </a:rPr>
              <a:t>.</a:t>
            </a:r>
            <a:endParaRPr sz="1091">
              <a:latin typeface="Calibri"/>
              <a:cs typeface="Calibri"/>
            </a:endParaRPr>
          </a:p>
          <a:p>
            <a:pPr>
              <a:spcBef>
                <a:spcPts val="34"/>
              </a:spcBef>
            </a:pPr>
            <a:endParaRPr sz="1364">
              <a:latin typeface="Calibri"/>
              <a:cs typeface="Calibri"/>
            </a:endParaRPr>
          </a:p>
          <a:p>
            <a:pPr marL="8659" marR="3464" algn="just">
              <a:lnSpc>
                <a:spcPts val="1180"/>
              </a:lnSpc>
            </a:pPr>
            <a:r>
              <a:rPr sz="1091" dirty="0">
                <a:latin typeface="Calibri"/>
                <a:cs typeface="Calibri"/>
              </a:rPr>
              <a:t>HUD</a:t>
            </a:r>
            <a:r>
              <a:rPr sz="1091" spc="20" dirty="0">
                <a:latin typeface="Calibri"/>
                <a:cs typeface="Calibri"/>
              </a:rPr>
              <a:t> </a:t>
            </a:r>
            <a:r>
              <a:rPr sz="1091" dirty="0">
                <a:latin typeface="Calibri"/>
                <a:cs typeface="Calibri"/>
              </a:rPr>
              <a:t>issues</a:t>
            </a:r>
            <a:r>
              <a:rPr sz="1091" spc="24" dirty="0">
                <a:latin typeface="Calibri"/>
                <a:cs typeface="Calibri"/>
              </a:rPr>
              <a:t> </a:t>
            </a:r>
            <a:r>
              <a:rPr sz="1091" b="1" dirty="0">
                <a:latin typeface="Calibri"/>
                <a:cs typeface="Calibri"/>
              </a:rPr>
              <a:t>2012</a:t>
            </a:r>
            <a:r>
              <a:rPr sz="1091" b="1" spc="24" dirty="0">
                <a:latin typeface="Calibri"/>
                <a:cs typeface="Calibri"/>
              </a:rPr>
              <a:t> </a:t>
            </a:r>
            <a:r>
              <a:rPr sz="1091" b="1" dirty="0">
                <a:latin typeface="Calibri"/>
                <a:cs typeface="Calibri"/>
              </a:rPr>
              <a:t>Equal</a:t>
            </a:r>
            <a:r>
              <a:rPr sz="1091" b="1" spc="31" dirty="0">
                <a:latin typeface="Calibri"/>
                <a:cs typeface="Calibri"/>
              </a:rPr>
              <a:t> </a:t>
            </a:r>
            <a:r>
              <a:rPr sz="1091" b="1" dirty="0">
                <a:latin typeface="Calibri"/>
                <a:cs typeface="Calibri"/>
              </a:rPr>
              <a:t>Access</a:t>
            </a:r>
            <a:r>
              <a:rPr sz="1091" b="1" spc="27" dirty="0">
                <a:latin typeface="Calibri"/>
                <a:cs typeface="Calibri"/>
              </a:rPr>
              <a:t> </a:t>
            </a:r>
            <a:r>
              <a:rPr sz="1091" b="1" dirty="0">
                <a:latin typeface="Calibri"/>
                <a:cs typeface="Calibri"/>
              </a:rPr>
              <a:t>Rule</a:t>
            </a:r>
            <a:r>
              <a:rPr sz="1091" b="1" spc="24" dirty="0">
                <a:latin typeface="Calibri"/>
                <a:cs typeface="Calibri"/>
              </a:rPr>
              <a:t> </a:t>
            </a:r>
            <a:r>
              <a:rPr sz="1091" dirty="0">
                <a:latin typeface="Calibri"/>
                <a:cs typeface="Calibri"/>
              </a:rPr>
              <a:t>to</a:t>
            </a:r>
            <a:r>
              <a:rPr sz="1091" spc="24" dirty="0">
                <a:latin typeface="Calibri"/>
                <a:cs typeface="Calibri"/>
              </a:rPr>
              <a:t> </a:t>
            </a:r>
            <a:r>
              <a:rPr sz="1091" dirty="0">
                <a:latin typeface="Calibri"/>
                <a:cs typeface="Calibri"/>
              </a:rPr>
              <a:t>ensure</a:t>
            </a:r>
            <a:r>
              <a:rPr sz="1091" spc="24" dirty="0">
                <a:latin typeface="Calibri"/>
                <a:cs typeface="Calibri"/>
              </a:rPr>
              <a:t> </a:t>
            </a:r>
            <a:r>
              <a:rPr sz="1091" dirty="0">
                <a:latin typeface="Calibri"/>
                <a:cs typeface="Calibri"/>
              </a:rPr>
              <a:t>that</a:t>
            </a:r>
            <a:r>
              <a:rPr sz="1091" spc="20" dirty="0">
                <a:latin typeface="Calibri"/>
                <a:cs typeface="Calibri"/>
              </a:rPr>
              <a:t> </a:t>
            </a:r>
            <a:r>
              <a:rPr sz="1091" dirty="0">
                <a:latin typeface="Calibri"/>
                <a:cs typeface="Calibri"/>
              </a:rPr>
              <a:t>its</a:t>
            </a:r>
            <a:r>
              <a:rPr sz="1091" spc="24" dirty="0">
                <a:latin typeface="Calibri"/>
                <a:cs typeface="Calibri"/>
              </a:rPr>
              <a:t> </a:t>
            </a:r>
            <a:r>
              <a:rPr sz="1091" dirty="0">
                <a:latin typeface="Calibri"/>
                <a:cs typeface="Calibri"/>
              </a:rPr>
              <a:t>core</a:t>
            </a:r>
            <a:r>
              <a:rPr sz="1091" spc="24" dirty="0">
                <a:latin typeface="Calibri"/>
                <a:cs typeface="Calibri"/>
              </a:rPr>
              <a:t> </a:t>
            </a:r>
            <a:r>
              <a:rPr sz="1091" dirty="0">
                <a:latin typeface="Calibri"/>
                <a:cs typeface="Calibri"/>
              </a:rPr>
              <a:t>programs</a:t>
            </a:r>
            <a:r>
              <a:rPr sz="1091" spc="27" dirty="0">
                <a:latin typeface="Calibri"/>
                <a:cs typeface="Calibri"/>
              </a:rPr>
              <a:t> </a:t>
            </a:r>
            <a:r>
              <a:rPr sz="1091" dirty="0">
                <a:latin typeface="Calibri"/>
                <a:cs typeface="Calibri"/>
              </a:rPr>
              <a:t>are</a:t>
            </a:r>
            <a:r>
              <a:rPr sz="1091" spc="34" dirty="0">
                <a:latin typeface="Calibri"/>
                <a:cs typeface="Calibri"/>
              </a:rPr>
              <a:t> </a:t>
            </a:r>
            <a:r>
              <a:rPr sz="1091" dirty="0">
                <a:latin typeface="Calibri"/>
                <a:cs typeface="Calibri"/>
              </a:rPr>
              <a:t>open</a:t>
            </a:r>
            <a:r>
              <a:rPr sz="1091" spc="24" dirty="0">
                <a:latin typeface="Calibri"/>
                <a:cs typeface="Calibri"/>
              </a:rPr>
              <a:t> </a:t>
            </a:r>
            <a:r>
              <a:rPr sz="1091" dirty="0">
                <a:latin typeface="Calibri"/>
                <a:cs typeface="Calibri"/>
              </a:rPr>
              <a:t>to</a:t>
            </a:r>
            <a:r>
              <a:rPr sz="1091" spc="20" dirty="0">
                <a:latin typeface="Calibri"/>
                <a:cs typeface="Calibri"/>
              </a:rPr>
              <a:t> </a:t>
            </a:r>
            <a:r>
              <a:rPr sz="1091" dirty="0">
                <a:latin typeface="Calibri"/>
                <a:cs typeface="Calibri"/>
              </a:rPr>
              <a:t>all</a:t>
            </a:r>
            <a:r>
              <a:rPr sz="1091" spc="31" dirty="0">
                <a:latin typeface="Calibri"/>
                <a:cs typeface="Calibri"/>
              </a:rPr>
              <a:t> </a:t>
            </a:r>
            <a:r>
              <a:rPr sz="1091" spc="-7" dirty="0">
                <a:latin typeface="Calibri"/>
                <a:cs typeface="Calibri"/>
              </a:rPr>
              <a:t>eligible </a:t>
            </a:r>
            <a:r>
              <a:rPr sz="1091" dirty="0">
                <a:latin typeface="Calibri"/>
                <a:cs typeface="Calibri"/>
              </a:rPr>
              <a:t>individuals</a:t>
            </a:r>
            <a:r>
              <a:rPr sz="1091" spc="324" dirty="0">
                <a:latin typeface="Calibri"/>
                <a:cs typeface="Calibri"/>
              </a:rPr>
              <a:t> </a:t>
            </a:r>
            <a:r>
              <a:rPr sz="1091" dirty="0">
                <a:latin typeface="Calibri"/>
                <a:cs typeface="Calibri"/>
              </a:rPr>
              <a:t>and</a:t>
            </a:r>
            <a:r>
              <a:rPr sz="1091" spc="330" dirty="0">
                <a:latin typeface="Calibri"/>
                <a:cs typeface="Calibri"/>
              </a:rPr>
              <a:t> </a:t>
            </a:r>
            <a:r>
              <a:rPr sz="1091" dirty="0">
                <a:latin typeface="Calibri"/>
                <a:cs typeface="Calibri"/>
              </a:rPr>
              <a:t>families</a:t>
            </a:r>
            <a:r>
              <a:rPr sz="1091" spc="330" dirty="0">
                <a:latin typeface="Calibri"/>
                <a:cs typeface="Calibri"/>
              </a:rPr>
              <a:t> </a:t>
            </a:r>
            <a:r>
              <a:rPr sz="1091" b="1" dirty="0">
                <a:solidFill>
                  <a:srgbClr val="224170"/>
                </a:solidFill>
                <a:latin typeface="Calibri"/>
                <a:cs typeface="Calibri"/>
              </a:rPr>
              <a:t>regardless</a:t>
            </a:r>
            <a:r>
              <a:rPr sz="1091" b="1" spc="330" dirty="0">
                <a:solidFill>
                  <a:srgbClr val="224170"/>
                </a:solidFill>
                <a:latin typeface="Calibri"/>
                <a:cs typeface="Calibri"/>
              </a:rPr>
              <a:t> </a:t>
            </a:r>
            <a:r>
              <a:rPr sz="1091" b="1" dirty="0">
                <a:solidFill>
                  <a:srgbClr val="224170"/>
                </a:solidFill>
                <a:latin typeface="Calibri"/>
                <a:cs typeface="Calibri"/>
              </a:rPr>
              <a:t>of</a:t>
            </a:r>
            <a:r>
              <a:rPr sz="1091" b="1" spc="320" dirty="0">
                <a:solidFill>
                  <a:srgbClr val="224170"/>
                </a:solidFill>
                <a:latin typeface="Calibri"/>
                <a:cs typeface="Calibri"/>
              </a:rPr>
              <a:t> </a:t>
            </a:r>
            <a:r>
              <a:rPr sz="1091" b="1" dirty="0">
                <a:solidFill>
                  <a:srgbClr val="224170"/>
                </a:solidFill>
                <a:latin typeface="Calibri"/>
                <a:cs typeface="Calibri"/>
              </a:rPr>
              <a:t>sexual</a:t>
            </a:r>
            <a:r>
              <a:rPr sz="1091" b="1" spc="330" dirty="0">
                <a:solidFill>
                  <a:srgbClr val="224170"/>
                </a:solidFill>
                <a:latin typeface="Calibri"/>
                <a:cs typeface="Calibri"/>
              </a:rPr>
              <a:t> </a:t>
            </a:r>
            <a:r>
              <a:rPr sz="1091" b="1" dirty="0">
                <a:solidFill>
                  <a:srgbClr val="224170"/>
                </a:solidFill>
                <a:latin typeface="Calibri"/>
                <a:cs typeface="Calibri"/>
              </a:rPr>
              <a:t>orientation,</a:t>
            </a:r>
            <a:r>
              <a:rPr sz="1091" b="1" spc="324" dirty="0">
                <a:solidFill>
                  <a:srgbClr val="224170"/>
                </a:solidFill>
                <a:latin typeface="Calibri"/>
                <a:cs typeface="Calibri"/>
              </a:rPr>
              <a:t> </a:t>
            </a:r>
            <a:r>
              <a:rPr sz="1091" b="1" dirty="0">
                <a:solidFill>
                  <a:srgbClr val="224170"/>
                </a:solidFill>
                <a:latin typeface="Calibri"/>
                <a:cs typeface="Calibri"/>
              </a:rPr>
              <a:t>gender</a:t>
            </a:r>
            <a:r>
              <a:rPr sz="1091" b="1" spc="330" dirty="0">
                <a:solidFill>
                  <a:srgbClr val="224170"/>
                </a:solidFill>
                <a:latin typeface="Calibri"/>
                <a:cs typeface="Calibri"/>
              </a:rPr>
              <a:t> </a:t>
            </a:r>
            <a:r>
              <a:rPr sz="1091" b="1" dirty="0">
                <a:solidFill>
                  <a:srgbClr val="224170"/>
                </a:solidFill>
                <a:latin typeface="Calibri"/>
                <a:cs typeface="Calibri"/>
              </a:rPr>
              <a:t>identity,</a:t>
            </a:r>
            <a:r>
              <a:rPr sz="1091" b="1" spc="320" dirty="0">
                <a:solidFill>
                  <a:srgbClr val="224170"/>
                </a:solidFill>
                <a:latin typeface="Calibri"/>
                <a:cs typeface="Calibri"/>
              </a:rPr>
              <a:t> </a:t>
            </a:r>
            <a:r>
              <a:rPr sz="1091" b="1" dirty="0">
                <a:solidFill>
                  <a:srgbClr val="224170"/>
                </a:solidFill>
                <a:latin typeface="Calibri"/>
                <a:cs typeface="Calibri"/>
              </a:rPr>
              <a:t>or</a:t>
            </a:r>
            <a:r>
              <a:rPr sz="1091" b="1" spc="327" dirty="0">
                <a:solidFill>
                  <a:srgbClr val="224170"/>
                </a:solidFill>
                <a:latin typeface="Calibri"/>
                <a:cs typeface="Calibri"/>
              </a:rPr>
              <a:t> </a:t>
            </a:r>
            <a:r>
              <a:rPr sz="1091" b="1" spc="-7" dirty="0">
                <a:solidFill>
                  <a:srgbClr val="224170"/>
                </a:solidFill>
                <a:latin typeface="Calibri"/>
                <a:cs typeface="Calibri"/>
              </a:rPr>
              <a:t>marital </a:t>
            </a:r>
            <a:r>
              <a:rPr sz="1091" b="1" dirty="0">
                <a:solidFill>
                  <a:srgbClr val="224170"/>
                </a:solidFill>
                <a:latin typeface="Calibri"/>
                <a:cs typeface="Calibri"/>
              </a:rPr>
              <a:t>status/family</a:t>
            </a:r>
            <a:r>
              <a:rPr sz="1091" b="1" spc="61" dirty="0">
                <a:solidFill>
                  <a:srgbClr val="224170"/>
                </a:solidFill>
                <a:latin typeface="Calibri"/>
                <a:cs typeface="Calibri"/>
              </a:rPr>
              <a:t>  </a:t>
            </a:r>
            <a:r>
              <a:rPr sz="1091" b="1" dirty="0">
                <a:solidFill>
                  <a:srgbClr val="224170"/>
                </a:solidFill>
                <a:latin typeface="Calibri"/>
                <a:cs typeface="Calibri"/>
              </a:rPr>
              <a:t>composition.</a:t>
            </a:r>
            <a:r>
              <a:rPr sz="1091" b="1" spc="65" dirty="0">
                <a:solidFill>
                  <a:srgbClr val="224170"/>
                </a:solidFill>
                <a:latin typeface="Calibri"/>
                <a:cs typeface="Calibri"/>
              </a:rPr>
              <a:t>  </a:t>
            </a:r>
            <a:r>
              <a:rPr sz="1091" dirty="0">
                <a:latin typeface="Calibri"/>
                <a:cs typeface="Calibri"/>
              </a:rPr>
              <a:t>HUD</a:t>
            </a:r>
            <a:r>
              <a:rPr sz="1091" spc="65" dirty="0">
                <a:latin typeface="Calibri"/>
                <a:cs typeface="Calibri"/>
              </a:rPr>
              <a:t>  </a:t>
            </a:r>
            <a:r>
              <a:rPr sz="1091" dirty="0">
                <a:latin typeface="Calibri"/>
                <a:cs typeface="Calibri"/>
              </a:rPr>
              <a:t>builds</a:t>
            </a:r>
            <a:r>
              <a:rPr sz="1091" spc="61" dirty="0">
                <a:latin typeface="Calibri"/>
                <a:cs typeface="Calibri"/>
              </a:rPr>
              <a:t>  </a:t>
            </a:r>
            <a:r>
              <a:rPr sz="1091" dirty="0">
                <a:latin typeface="Calibri"/>
                <a:cs typeface="Calibri"/>
              </a:rPr>
              <a:t>upon</a:t>
            </a:r>
            <a:r>
              <a:rPr sz="1091" spc="65" dirty="0">
                <a:latin typeface="Calibri"/>
                <a:cs typeface="Calibri"/>
              </a:rPr>
              <a:t>  </a:t>
            </a:r>
            <a:r>
              <a:rPr sz="1091" dirty="0">
                <a:latin typeface="Calibri"/>
                <a:cs typeface="Calibri"/>
              </a:rPr>
              <a:t>these</a:t>
            </a:r>
            <a:r>
              <a:rPr sz="1091" spc="61" dirty="0">
                <a:latin typeface="Calibri"/>
                <a:cs typeface="Calibri"/>
              </a:rPr>
              <a:t>  </a:t>
            </a:r>
            <a:r>
              <a:rPr sz="1091" spc="-14" dirty="0">
                <a:latin typeface="Calibri"/>
                <a:cs typeface="Calibri"/>
              </a:rPr>
              <a:t>non-</a:t>
            </a:r>
            <a:r>
              <a:rPr sz="1091" dirty="0">
                <a:latin typeface="Calibri"/>
                <a:cs typeface="Calibri"/>
              </a:rPr>
              <a:t>discrimination</a:t>
            </a:r>
            <a:r>
              <a:rPr sz="1091" spc="65" dirty="0">
                <a:latin typeface="Calibri"/>
                <a:cs typeface="Calibri"/>
              </a:rPr>
              <a:t>  </a:t>
            </a:r>
            <a:r>
              <a:rPr sz="1091" dirty="0">
                <a:latin typeface="Calibri"/>
                <a:cs typeface="Calibri"/>
              </a:rPr>
              <a:t>protections</a:t>
            </a:r>
            <a:r>
              <a:rPr sz="1091" spc="65" dirty="0">
                <a:latin typeface="Calibri"/>
                <a:cs typeface="Calibri"/>
              </a:rPr>
              <a:t>  </a:t>
            </a:r>
            <a:r>
              <a:rPr sz="1091" spc="-17" dirty="0">
                <a:latin typeface="Calibri"/>
                <a:cs typeface="Calibri"/>
              </a:rPr>
              <a:t>in </a:t>
            </a:r>
            <a:r>
              <a:rPr sz="1091" spc="-7" dirty="0">
                <a:latin typeface="Calibri"/>
                <a:cs typeface="Calibri"/>
              </a:rPr>
              <a:t>publishing</a:t>
            </a:r>
            <a:r>
              <a:rPr sz="1091" spc="-51" dirty="0">
                <a:latin typeface="Calibri"/>
                <a:cs typeface="Calibri"/>
              </a:rPr>
              <a:t> </a:t>
            </a:r>
            <a:r>
              <a:rPr sz="1091" dirty="0">
                <a:latin typeface="Calibri"/>
                <a:cs typeface="Calibri"/>
              </a:rPr>
              <a:t>the</a:t>
            </a:r>
            <a:r>
              <a:rPr sz="1091" spc="-20" dirty="0">
                <a:latin typeface="Calibri"/>
                <a:cs typeface="Calibri"/>
              </a:rPr>
              <a:t> </a:t>
            </a:r>
            <a:r>
              <a:rPr sz="1091" b="1" dirty="0">
                <a:latin typeface="Calibri"/>
                <a:cs typeface="Calibri"/>
              </a:rPr>
              <a:t>2016</a:t>
            </a:r>
            <a:r>
              <a:rPr sz="1091" b="1" spc="-10" dirty="0">
                <a:latin typeface="Calibri"/>
                <a:cs typeface="Calibri"/>
              </a:rPr>
              <a:t> </a:t>
            </a:r>
            <a:r>
              <a:rPr sz="1091" b="1" dirty="0">
                <a:latin typeface="Calibri"/>
                <a:cs typeface="Calibri"/>
              </a:rPr>
              <a:t>Equal</a:t>
            </a:r>
            <a:r>
              <a:rPr sz="1091" b="1" spc="-24" dirty="0">
                <a:latin typeface="Calibri"/>
                <a:cs typeface="Calibri"/>
              </a:rPr>
              <a:t> </a:t>
            </a:r>
            <a:r>
              <a:rPr sz="1091" b="1" dirty="0">
                <a:latin typeface="Calibri"/>
                <a:cs typeface="Calibri"/>
              </a:rPr>
              <a:t>Access</a:t>
            </a:r>
            <a:r>
              <a:rPr sz="1091" b="1" spc="-17" dirty="0">
                <a:latin typeface="Calibri"/>
                <a:cs typeface="Calibri"/>
              </a:rPr>
              <a:t> </a:t>
            </a:r>
            <a:r>
              <a:rPr sz="1091" b="1" spc="-7" dirty="0">
                <a:latin typeface="Calibri"/>
                <a:cs typeface="Calibri"/>
              </a:rPr>
              <a:t>Rule</a:t>
            </a:r>
            <a:r>
              <a:rPr sz="1091" spc="-7" dirty="0">
                <a:latin typeface="Calibri"/>
                <a:cs typeface="Calibri"/>
              </a:rPr>
              <a:t>.</a:t>
            </a:r>
            <a:endParaRPr sz="1091">
              <a:latin typeface="Calibri"/>
              <a:cs typeface="Calibri"/>
            </a:endParaRPr>
          </a:p>
          <a:p>
            <a:pPr>
              <a:spcBef>
                <a:spcPts val="10"/>
              </a:spcBef>
            </a:pPr>
            <a:endParaRPr sz="1261">
              <a:latin typeface="Calibri"/>
              <a:cs typeface="Calibri"/>
            </a:endParaRPr>
          </a:p>
          <a:p>
            <a:pPr marL="8659" algn="just">
              <a:spcBef>
                <a:spcPts val="3"/>
              </a:spcBef>
            </a:pPr>
            <a:r>
              <a:rPr sz="1091" dirty="0">
                <a:latin typeface="Calibri"/>
                <a:cs typeface="Calibri"/>
              </a:rPr>
              <a:t>These</a:t>
            </a:r>
            <a:r>
              <a:rPr sz="1091" spc="-37" dirty="0">
                <a:latin typeface="Calibri"/>
                <a:cs typeface="Calibri"/>
              </a:rPr>
              <a:t> </a:t>
            </a:r>
            <a:r>
              <a:rPr sz="1091" dirty="0">
                <a:latin typeface="Calibri"/>
                <a:cs typeface="Calibri"/>
              </a:rPr>
              <a:t>rules</a:t>
            </a:r>
            <a:r>
              <a:rPr sz="1091" spc="-31" dirty="0">
                <a:latin typeface="Calibri"/>
                <a:cs typeface="Calibri"/>
              </a:rPr>
              <a:t> </a:t>
            </a:r>
            <a:r>
              <a:rPr sz="1091" b="1" dirty="0">
                <a:solidFill>
                  <a:srgbClr val="B100B1"/>
                </a:solidFill>
                <a:latin typeface="Calibri"/>
                <a:cs typeface="Calibri"/>
              </a:rPr>
              <a:t>prohibit</a:t>
            </a:r>
            <a:r>
              <a:rPr sz="1091" b="1" spc="-27" dirty="0">
                <a:solidFill>
                  <a:srgbClr val="B100B1"/>
                </a:solidFill>
                <a:latin typeface="Calibri"/>
                <a:cs typeface="Calibri"/>
              </a:rPr>
              <a:t> </a:t>
            </a:r>
            <a:r>
              <a:rPr sz="1091" b="1" dirty="0">
                <a:solidFill>
                  <a:srgbClr val="B100B1"/>
                </a:solidFill>
                <a:latin typeface="Calibri"/>
                <a:cs typeface="Calibri"/>
              </a:rPr>
              <a:t>inquiries</a:t>
            </a:r>
            <a:r>
              <a:rPr sz="1091" b="1" spc="-24" dirty="0">
                <a:solidFill>
                  <a:srgbClr val="B100B1"/>
                </a:solidFill>
                <a:latin typeface="Calibri"/>
                <a:cs typeface="Calibri"/>
              </a:rPr>
              <a:t> </a:t>
            </a:r>
            <a:r>
              <a:rPr sz="1091" b="1" spc="-7" dirty="0">
                <a:solidFill>
                  <a:srgbClr val="B100B1"/>
                </a:solidFill>
                <a:latin typeface="Calibri"/>
                <a:cs typeface="Calibri"/>
              </a:rPr>
              <a:t>regarding</a:t>
            </a:r>
            <a:r>
              <a:rPr sz="1091" b="1" spc="-20" dirty="0">
                <a:solidFill>
                  <a:srgbClr val="B100B1"/>
                </a:solidFill>
                <a:latin typeface="Calibri"/>
                <a:cs typeface="Calibri"/>
              </a:rPr>
              <a:t> </a:t>
            </a:r>
            <a:r>
              <a:rPr sz="1091" b="1" dirty="0">
                <a:solidFill>
                  <a:srgbClr val="B100B1"/>
                </a:solidFill>
                <a:latin typeface="Calibri"/>
                <a:cs typeface="Calibri"/>
              </a:rPr>
              <a:t>sexual</a:t>
            </a:r>
            <a:r>
              <a:rPr sz="1091" b="1" spc="-37" dirty="0">
                <a:solidFill>
                  <a:srgbClr val="B100B1"/>
                </a:solidFill>
                <a:latin typeface="Calibri"/>
                <a:cs typeface="Calibri"/>
              </a:rPr>
              <a:t> </a:t>
            </a:r>
            <a:r>
              <a:rPr sz="1091" b="1" spc="-7" dirty="0">
                <a:solidFill>
                  <a:srgbClr val="B100B1"/>
                </a:solidFill>
                <a:latin typeface="Calibri"/>
                <a:cs typeface="Calibri"/>
              </a:rPr>
              <a:t>orientation</a:t>
            </a:r>
            <a:r>
              <a:rPr sz="1091" b="1" spc="-44" dirty="0">
                <a:solidFill>
                  <a:srgbClr val="B100B1"/>
                </a:solidFill>
                <a:latin typeface="Calibri"/>
                <a:cs typeface="Calibri"/>
              </a:rPr>
              <a:t> </a:t>
            </a:r>
            <a:r>
              <a:rPr sz="1091" b="1" dirty="0">
                <a:solidFill>
                  <a:srgbClr val="B100B1"/>
                </a:solidFill>
                <a:latin typeface="Calibri"/>
                <a:cs typeface="Calibri"/>
              </a:rPr>
              <a:t>or</a:t>
            </a:r>
            <a:r>
              <a:rPr sz="1091" b="1" spc="-34" dirty="0">
                <a:solidFill>
                  <a:srgbClr val="B100B1"/>
                </a:solidFill>
                <a:latin typeface="Calibri"/>
                <a:cs typeface="Calibri"/>
              </a:rPr>
              <a:t> </a:t>
            </a:r>
            <a:r>
              <a:rPr sz="1091" b="1" dirty="0">
                <a:solidFill>
                  <a:srgbClr val="B100B1"/>
                </a:solidFill>
                <a:latin typeface="Calibri"/>
                <a:cs typeface="Calibri"/>
              </a:rPr>
              <a:t>gender</a:t>
            </a:r>
            <a:r>
              <a:rPr sz="1091" b="1" spc="-27" dirty="0">
                <a:solidFill>
                  <a:srgbClr val="B100B1"/>
                </a:solidFill>
                <a:latin typeface="Calibri"/>
                <a:cs typeface="Calibri"/>
              </a:rPr>
              <a:t> </a:t>
            </a:r>
            <a:r>
              <a:rPr sz="1091" b="1" spc="-7" dirty="0">
                <a:solidFill>
                  <a:srgbClr val="B100B1"/>
                </a:solidFill>
                <a:latin typeface="Calibri"/>
                <a:cs typeface="Calibri"/>
              </a:rPr>
              <a:t>identity</a:t>
            </a:r>
            <a:endParaRPr sz="1091">
              <a:latin typeface="Calibri"/>
              <a:cs typeface="Calibri"/>
            </a:endParaRPr>
          </a:p>
          <a:p>
            <a:pPr>
              <a:spcBef>
                <a:spcPts val="10"/>
              </a:spcBef>
            </a:pPr>
            <a:endParaRPr sz="1398">
              <a:latin typeface="Calibri"/>
              <a:cs typeface="Calibri"/>
            </a:endParaRPr>
          </a:p>
          <a:p>
            <a:pPr marL="8659" marR="3464" algn="just">
              <a:lnSpc>
                <a:spcPts val="1180"/>
              </a:lnSpc>
            </a:pPr>
            <a:r>
              <a:rPr sz="1091" dirty="0">
                <a:latin typeface="Calibri"/>
                <a:cs typeface="Calibri"/>
              </a:rPr>
              <a:t>These</a:t>
            </a:r>
            <a:r>
              <a:rPr sz="1091" spc="-31" dirty="0">
                <a:latin typeface="Calibri"/>
                <a:cs typeface="Calibri"/>
              </a:rPr>
              <a:t> </a:t>
            </a:r>
            <a:r>
              <a:rPr sz="1091" dirty="0">
                <a:latin typeface="Calibri"/>
                <a:cs typeface="Calibri"/>
              </a:rPr>
              <a:t>rules</a:t>
            </a:r>
            <a:r>
              <a:rPr sz="1091" spc="-34" dirty="0">
                <a:latin typeface="Calibri"/>
                <a:cs typeface="Calibri"/>
              </a:rPr>
              <a:t> </a:t>
            </a:r>
            <a:r>
              <a:rPr sz="1091" dirty="0">
                <a:latin typeface="Calibri"/>
                <a:cs typeface="Calibri"/>
              </a:rPr>
              <a:t>makes</a:t>
            </a:r>
            <a:r>
              <a:rPr sz="1091" spc="-27" dirty="0">
                <a:latin typeface="Calibri"/>
                <a:cs typeface="Calibri"/>
              </a:rPr>
              <a:t> </a:t>
            </a:r>
            <a:r>
              <a:rPr sz="1091" dirty="0">
                <a:latin typeface="Calibri"/>
                <a:cs typeface="Calibri"/>
              </a:rPr>
              <a:t>clear</a:t>
            </a:r>
            <a:r>
              <a:rPr sz="1091" spc="-34" dirty="0">
                <a:latin typeface="Calibri"/>
                <a:cs typeface="Calibri"/>
              </a:rPr>
              <a:t> </a:t>
            </a:r>
            <a:r>
              <a:rPr sz="1091" dirty="0">
                <a:latin typeface="Calibri"/>
                <a:cs typeface="Calibri"/>
              </a:rPr>
              <a:t>that</a:t>
            </a:r>
            <a:r>
              <a:rPr sz="1091" spc="-27" dirty="0">
                <a:latin typeface="Calibri"/>
                <a:cs typeface="Calibri"/>
              </a:rPr>
              <a:t> </a:t>
            </a:r>
            <a:r>
              <a:rPr sz="1091" spc="-7" dirty="0">
                <a:latin typeface="Calibri"/>
                <a:cs typeface="Calibri"/>
              </a:rPr>
              <a:t>families,</a:t>
            </a:r>
            <a:r>
              <a:rPr sz="1091" spc="-37" dirty="0">
                <a:latin typeface="Calibri"/>
                <a:cs typeface="Calibri"/>
              </a:rPr>
              <a:t> </a:t>
            </a:r>
            <a:r>
              <a:rPr sz="1091" dirty="0">
                <a:latin typeface="Calibri"/>
                <a:cs typeface="Calibri"/>
              </a:rPr>
              <a:t>who</a:t>
            </a:r>
            <a:r>
              <a:rPr sz="1091" spc="-34" dirty="0">
                <a:latin typeface="Calibri"/>
                <a:cs typeface="Calibri"/>
              </a:rPr>
              <a:t> </a:t>
            </a:r>
            <a:r>
              <a:rPr sz="1091" dirty="0">
                <a:latin typeface="Calibri"/>
                <a:cs typeface="Calibri"/>
              </a:rPr>
              <a:t>are</a:t>
            </a:r>
            <a:r>
              <a:rPr sz="1091" spc="-17" dirty="0">
                <a:latin typeface="Calibri"/>
                <a:cs typeface="Calibri"/>
              </a:rPr>
              <a:t> </a:t>
            </a:r>
            <a:r>
              <a:rPr sz="1091" dirty="0">
                <a:latin typeface="Calibri"/>
                <a:cs typeface="Calibri"/>
              </a:rPr>
              <a:t>otherwise</a:t>
            </a:r>
            <a:r>
              <a:rPr sz="1091" spc="-24" dirty="0">
                <a:latin typeface="Calibri"/>
                <a:cs typeface="Calibri"/>
              </a:rPr>
              <a:t> </a:t>
            </a:r>
            <a:r>
              <a:rPr sz="1091" dirty="0">
                <a:latin typeface="Calibri"/>
                <a:cs typeface="Calibri"/>
              </a:rPr>
              <a:t>eligible</a:t>
            </a:r>
            <a:r>
              <a:rPr sz="1091" spc="-34" dirty="0">
                <a:latin typeface="Calibri"/>
                <a:cs typeface="Calibri"/>
              </a:rPr>
              <a:t> </a:t>
            </a:r>
            <a:r>
              <a:rPr sz="1091" dirty="0">
                <a:latin typeface="Calibri"/>
                <a:cs typeface="Calibri"/>
              </a:rPr>
              <a:t>for</a:t>
            </a:r>
            <a:r>
              <a:rPr sz="1091" spc="-31" dirty="0">
                <a:latin typeface="Calibri"/>
                <a:cs typeface="Calibri"/>
              </a:rPr>
              <a:t> </a:t>
            </a:r>
            <a:r>
              <a:rPr sz="1091" dirty="0">
                <a:latin typeface="Calibri"/>
                <a:cs typeface="Calibri"/>
              </a:rPr>
              <a:t>HUD</a:t>
            </a:r>
            <a:r>
              <a:rPr sz="1091" spc="-20" dirty="0">
                <a:latin typeface="Calibri"/>
                <a:cs typeface="Calibri"/>
              </a:rPr>
              <a:t> </a:t>
            </a:r>
            <a:r>
              <a:rPr sz="1091" spc="-7" dirty="0">
                <a:latin typeface="Calibri"/>
                <a:cs typeface="Calibri"/>
              </a:rPr>
              <a:t>programs</a:t>
            </a:r>
            <a:r>
              <a:rPr sz="1091" b="1" spc="-7" dirty="0">
                <a:solidFill>
                  <a:srgbClr val="224170"/>
                </a:solidFill>
                <a:latin typeface="Calibri"/>
                <a:cs typeface="Calibri"/>
              </a:rPr>
              <a:t>,</a:t>
            </a:r>
            <a:r>
              <a:rPr sz="1091" b="1" spc="-27" dirty="0">
                <a:solidFill>
                  <a:srgbClr val="224170"/>
                </a:solidFill>
                <a:latin typeface="Calibri"/>
                <a:cs typeface="Calibri"/>
              </a:rPr>
              <a:t> </a:t>
            </a:r>
            <a:r>
              <a:rPr sz="1091" b="1" dirty="0">
                <a:solidFill>
                  <a:srgbClr val="224170"/>
                </a:solidFill>
                <a:latin typeface="Calibri"/>
                <a:cs typeface="Calibri"/>
              </a:rPr>
              <a:t>may</a:t>
            </a:r>
            <a:r>
              <a:rPr sz="1091" b="1" spc="-27" dirty="0">
                <a:solidFill>
                  <a:srgbClr val="224170"/>
                </a:solidFill>
                <a:latin typeface="Calibri"/>
                <a:cs typeface="Calibri"/>
              </a:rPr>
              <a:t> </a:t>
            </a:r>
            <a:r>
              <a:rPr sz="1091" b="1" spc="-17" dirty="0">
                <a:solidFill>
                  <a:srgbClr val="224170"/>
                </a:solidFill>
                <a:latin typeface="Calibri"/>
                <a:cs typeface="Calibri"/>
              </a:rPr>
              <a:t>not </a:t>
            </a:r>
            <a:r>
              <a:rPr sz="1091" b="1" dirty="0">
                <a:solidFill>
                  <a:srgbClr val="224170"/>
                </a:solidFill>
                <a:latin typeface="Calibri"/>
                <a:cs typeface="Calibri"/>
              </a:rPr>
              <a:t>be</a:t>
            </a:r>
            <a:r>
              <a:rPr sz="1091" b="1" spc="17" dirty="0">
                <a:solidFill>
                  <a:srgbClr val="224170"/>
                </a:solidFill>
                <a:latin typeface="Calibri"/>
                <a:cs typeface="Calibri"/>
              </a:rPr>
              <a:t> </a:t>
            </a:r>
            <a:r>
              <a:rPr sz="1091" b="1" dirty="0">
                <a:solidFill>
                  <a:srgbClr val="224170"/>
                </a:solidFill>
                <a:latin typeface="Calibri"/>
                <a:cs typeface="Calibri"/>
              </a:rPr>
              <a:t>excluded</a:t>
            </a:r>
            <a:r>
              <a:rPr sz="1091" b="1" spc="24" dirty="0">
                <a:solidFill>
                  <a:srgbClr val="224170"/>
                </a:solidFill>
                <a:latin typeface="Calibri"/>
                <a:cs typeface="Calibri"/>
              </a:rPr>
              <a:t> </a:t>
            </a:r>
            <a:r>
              <a:rPr sz="1091" b="1" dirty="0">
                <a:solidFill>
                  <a:srgbClr val="224170"/>
                </a:solidFill>
                <a:latin typeface="Calibri"/>
                <a:cs typeface="Calibri"/>
              </a:rPr>
              <a:t>because</a:t>
            </a:r>
            <a:r>
              <a:rPr sz="1091" b="1" spc="17" dirty="0">
                <a:solidFill>
                  <a:srgbClr val="224170"/>
                </a:solidFill>
                <a:latin typeface="Calibri"/>
                <a:cs typeface="Calibri"/>
              </a:rPr>
              <a:t> </a:t>
            </a:r>
            <a:r>
              <a:rPr sz="1091" b="1" dirty="0">
                <a:solidFill>
                  <a:srgbClr val="224170"/>
                </a:solidFill>
                <a:latin typeface="Calibri"/>
                <a:cs typeface="Calibri"/>
              </a:rPr>
              <a:t>one</a:t>
            </a:r>
            <a:r>
              <a:rPr sz="1091" b="1" spc="20" dirty="0">
                <a:solidFill>
                  <a:srgbClr val="224170"/>
                </a:solidFill>
                <a:latin typeface="Calibri"/>
                <a:cs typeface="Calibri"/>
              </a:rPr>
              <a:t> </a:t>
            </a:r>
            <a:r>
              <a:rPr sz="1091" b="1" dirty="0">
                <a:solidFill>
                  <a:srgbClr val="224170"/>
                </a:solidFill>
                <a:latin typeface="Calibri"/>
                <a:cs typeface="Calibri"/>
              </a:rPr>
              <a:t>or</a:t>
            </a:r>
            <a:r>
              <a:rPr sz="1091" b="1" spc="14" dirty="0">
                <a:solidFill>
                  <a:srgbClr val="224170"/>
                </a:solidFill>
                <a:latin typeface="Calibri"/>
                <a:cs typeface="Calibri"/>
              </a:rPr>
              <a:t> </a:t>
            </a:r>
            <a:r>
              <a:rPr sz="1091" b="1" dirty="0">
                <a:solidFill>
                  <a:srgbClr val="224170"/>
                </a:solidFill>
                <a:latin typeface="Calibri"/>
                <a:cs typeface="Calibri"/>
              </a:rPr>
              <a:t>more</a:t>
            </a:r>
            <a:r>
              <a:rPr sz="1091" b="1" spc="27" dirty="0">
                <a:solidFill>
                  <a:srgbClr val="224170"/>
                </a:solidFill>
                <a:latin typeface="Calibri"/>
                <a:cs typeface="Calibri"/>
              </a:rPr>
              <a:t> </a:t>
            </a:r>
            <a:r>
              <a:rPr sz="1091" b="1" dirty="0">
                <a:solidFill>
                  <a:srgbClr val="224170"/>
                </a:solidFill>
                <a:latin typeface="Calibri"/>
                <a:cs typeface="Calibri"/>
              </a:rPr>
              <a:t>members</a:t>
            </a:r>
            <a:r>
              <a:rPr sz="1091" b="1" spc="27" dirty="0">
                <a:solidFill>
                  <a:srgbClr val="224170"/>
                </a:solidFill>
                <a:latin typeface="Calibri"/>
                <a:cs typeface="Calibri"/>
              </a:rPr>
              <a:t> </a:t>
            </a:r>
            <a:r>
              <a:rPr sz="1091" b="1" dirty="0">
                <a:solidFill>
                  <a:srgbClr val="224170"/>
                </a:solidFill>
                <a:latin typeface="Calibri"/>
                <a:cs typeface="Calibri"/>
              </a:rPr>
              <a:t>of</a:t>
            </a:r>
            <a:r>
              <a:rPr sz="1091" b="1" spc="27" dirty="0">
                <a:solidFill>
                  <a:srgbClr val="224170"/>
                </a:solidFill>
                <a:latin typeface="Calibri"/>
                <a:cs typeface="Calibri"/>
              </a:rPr>
              <a:t> </a:t>
            </a:r>
            <a:r>
              <a:rPr sz="1091" b="1" dirty="0">
                <a:solidFill>
                  <a:srgbClr val="224170"/>
                </a:solidFill>
                <a:latin typeface="Calibri"/>
                <a:cs typeface="Calibri"/>
              </a:rPr>
              <a:t>the</a:t>
            </a:r>
            <a:r>
              <a:rPr sz="1091" b="1" spc="20" dirty="0">
                <a:solidFill>
                  <a:srgbClr val="224170"/>
                </a:solidFill>
                <a:latin typeface="Calibri"/>
                <a:cs typeface="Calibri"/>
              </a:rPr>
              <a:t> </a:t>
            </a:r>
            <a:r>
              <a:rPr sz="1091" b="1" dirty="0">
                <a:solidFill>
                  <a:srgbClr val="224170"/>
                </a:solidFill>
                <a:latin typeface="Calibri"/>
                <a:cs typeface="Calibri"/>
              </a:rPr>
              <a:t>family</a:t>
            </a:r>
            <a:r>
              <a:rPr sz="1091" b="1" spc="20" dirty="0">
                <a:solidFill>
                  <a:srgbClr val="224170"/>
                </a:solidFill>
                <a:latin typeface="Calibri"/>
                <a:cs typeface="Calibri"/>
              </a:rPr>
              <a:t> </a:t>
            </a:r>
            <a:r>
              <a:rPr sz="1091" b="1" dirty="0">
                <a:solidFill>
                  <a:srgbClr val="224170"/>
                </a:solidFill>
                <a:latin typeface="Calibri"/>
                <a:cs typeface="Calibri"/>
              </a:rPr>
              <a:t>may</a:t>
            </a:r>
            <a:r>
              <a:rPr sz="1091" b="1" spc="17" dirty="0">
                <a:solidFill>
                  <a:srgbClr val="224170"/>
                </a:solidFill>
                <a:latin typeface="Calibri"/>
                <a:cs typeface="Calibri"/>
              </a:rPr>
              <a:t> </a:t>
            </a:r>
            <a:r>
              <a:rPr sz="1091" b="1" dirty="0">
                <a:solidFill>
                  <a:srgbClr val="224170"/>
                </a:solidFill>
                <a:latin typeface="Calibri"/>
                <a:cs typeface="Calibri"/>
              </a:rPr>
              <a:t>be</a:t>
            </a:r>
            <a:r>
              <a:rPr sz="1091" b="1" spc="17" dirty="0">
                <a:solidFill>
                  <a:srgbClr val="224170"/>
                </a:solidFill>
                <a:latin typeface="Calibri"/>
                <a:cs typeface="Calibri"/>
              </a:rPr>
              <a:t> </a:t>
            </a:r>
            <a:r>
              <a:rPr sz="1091" b="1" dirty="0">
                <a:solidFill>
                  <a:srgbClr val="224170"/>
                </a:solidFill>
                <a:latin typeface="Calibri"/>
                <a:cs typeface="Calibri"/>
              </a:rPr>
              <a:t>LGBTQ+</a:t>
            </a:r>
            <a:r>
              <a:rPr sz="1091" b="1" spc="24" dirty="0">
                <a:solidFill>
                  <a:srgbClr val="224170"/>
                </a:solidFill>
                <a:latin typeface="Calibri"/>
                <a:cs typeface="Calibri"/>
              </a:rPr>
              <a:t> </a:t>
            </a:r>
            <a:r>
              <a:rPr sz="1091" b="1" dirty="0">
                <a:solidFill>
                  <a:srgbClr val="224170"/>
                </a:solidFill>
                <a:latin typeface="Calibri"/>
                <a:cs typeface="Calibri"/>
              </a:rPr>
              <a:t>or</a:t>
            </a:r>
            <a:r>
              <a:rPr sz="1091" b="1" spc="24" dirty="0">
                <a:solidFill>
                  <a:srgbClr val="224170"/>
                </a:solidFill>
                <a:latin typeface="Calibri"/>
                <a:cs typeface="Calibri"/>
              </a:rPr>
              <a:t> </a:t>
            </a:r>
            <a:r>
              <a:rPr sz="1091" b="1" dirty="0">
                <a:solidFill>
                  <a:srgbClr val="224170"/>
                </a:solidFill>
                <a:latin typeface="Calibri"/>
                <a:cs typeface="Calibri"/>
              </a:rPr>
              <a:t>perceived</a:t>
            </a:r>
            <a:r>
              <a:rPr sz="1091" b="1" spc="24" dirty="0">
                <a:solidFill>
                  <a:srgbClr val="224170"/>
                </a:solidFill>
                <a:latin typeface="Calibri"/>
                <a:cs typeface="Calibri"/>
              </a:rPr>
              <a:t> </a:t>
            </a:r>
            <a:r>
              <a:rPr sz="1091" b="1" spc="-17" dirty="0">
                <a:solidFill>
                  <a:srgbClr val="224170"/>
                </a:solidFill>
                <a:latin typeface="Calibri"/>
                <a:cs typeface="Calibri"/>
              </a:rPr>
              <a:t>to </a:t>
            </a:r>
            <a:r>
              <a:rPr sz="1091" b="1" dirty="0">
                <a:solidFill>
                  <a:srgbClr val="224170"/>
                </a:solidFill>
                <a:latin typeface="Calibri"/>
                <a:cs typeface="Calibri"/>
              </a:rPr>
              <a:t>be</a:t>
            </a:r>
            <a:r>
              <a:rPr sz="1091" b="1" spc="-10" dirty="0">
                <a:solidFill>
                  <a:srgbClr val="224170"/>
                </a:solidFill>
                <a:latin typeface="Calibri"/>
                <a:cs typeface="Calibri"/>
              </a:rPr>
              <a:t> </a:t>
            </a:r>
            <a:r>
              <a:rPr sz="1091" b="1" spc="-7" dirty="0">
                <a:solidFill>
                  <a:srgbClr val="224170"/>
                </a:solidFill>
                <a:latin typeface="Calibri"/>
                <a:cs typeface="Calibri"/>
              </a:rPr>
              <a:t>LGBTQ+</a:t>
            </a:r>
            <a:endParaRPr sz="1091">
              <a:latin typeface="Calibri"/>
              <a:cs typeface="Calibri"/>
            </a:endParaRPr>
          </a:p>
          <a:p>
            <a:pPr>
              <a:spcBef>
                <a:spcPts val="34"/>
              </a:spcBef>
            </a:pPr>
            <a:endParaRPr sz="1364">
              <a:latin typeface="Calibri"/>
              <a:cs typeface="Calibri"/>
            </a:endParaRPr>
          </a:p>
          <a:p>
            <a:pPr marL="8659" marR="4762" algn="just">
              <a:lnSpc>
                <a:spcPts val="1180"/>
              </a:lnSpc>
            </a:pPr>
            <a:r>
              <a:rPr sz="1091" dirty="0">
                <a:latin typeface="Calibri"/>
                <a:cs typeface="Calibri"/>
              </a:rPr>
              <a:t>It</a:t>
            </a:r>
            <a:r>
              <a:rPr sz="1091" spc="239" dirty="0">
                <a:latin typeface="Calibri"/>
                <a:cs typeface="Calibri"/>
              </a:rPr>
              <a:t> </a:t>
            </a:r>
            <a:r>
              <a:rPr sz="1091" dirty="0">
                <a:latin typeface="Calibri"/>
                <a:cs typeface="Calibri"/>
              </a:rPr>
              <a:t>is</a:t>
            </a:r>
            <a:r>
              <a:rPr sz="1091" spc="235" dirty="0">
                <a:latin typeface="Calibri"/>
                <a:cs typeface="Calibri"/>
              </a:rPr>
              <a:t> </a:t>
            </a:r>
            <a:r>
              <a:rPr sz="1091" dirty="0">
                <a:latin typeface="Calibri"/>
                <a:cs typeface="Calibri"/>
              </a:rPr>
              <a:t>unlawful</a:t>
            </a:r>
            <a:r>
              <a:rPr sz="1091" spc="242" dirty="0">
                <a:latin typeface="Calibri"/>
                <a:cs typeface="Calibri"/>
              </a:rPr>
              <a:t> </a:t>
            </a:r>
            <a:r>
              <a:rPr sz="1091" dirty="0">
                <a:latin typeface="Calibri"/>
                <a:cs typeface="Calibri"/>
              </a:rPr>
              <a:t>sex</a:t>
            </a:r>
            <a:r>
              <a:rPr sz="1091" spc="232" dirty="0">
                <a:latin typeface="Calibri"/>
                <a:cs typeface="Calibri"/>
              </a:rPr>
              <a:t> </a:t>
            </a:r>
            <a:r>
              <a:rPr sz="1091" dirty="0">
                <a:latin typeface="Calibri"/>
                <a:cs typeface="Calibri"/>
              </a:rPr>
              <a:t>discrimination</a:t>
            </a:r>
            <a:r>
              <a:rPr sz="1091" spc="242" dirty="0">
                <a:latin typeface="Calibri"/>
                <a:cs typeface="Calibri"/>
              </a:rPr>
              <a:t> </a:t>
            </a:r>
            <a:r>
              <a:rPr sz="1091" dirty="0">
                <a:latin typeface="Calibri"/>
                <a:cs typeface="Calibri"/>
              </a:rPr>
              <a:t>for</a:t>
            </a:r>
            <a:r>
              <a:rPr sz="1091" spc="235" dirty="0">
                <a:latin typeface="Calibri"/>
                <a:cs typeface="Calibri"/>
              </a:rPr>
              <a:t> </a:t>
            </a:r>
            <a:r>
              <a:rPr sz="1091" dirty="0">
                <a:latin typeface="Calibri"/>
                <a:cs typeface="Calibri"/>
              </a:rPr>
              <a:t>any</a:t>
            </a:r>
            <a:r>
              <a:rPr sz="1091" spc="235" dirty="0">
                <a:latin typeface="Calibri"/>
                <a:cs typeface="Calibri"/>
              </a:rPr>
              <a:t> </a:t>
            </a:r>
            <a:r>
              <a:rPr sz="1091" dirty="0">
                <a:latin typeface="Calibri"/>
                <a:cs typeface="Calibri"/>
              </a:rPr>
              <a:t>landlord</a:t>
            </a:r>
            <a:r>
              <a:rPr sz="1091" spc="249" dirty="0">
                <a:latin typeface="Calibri"/>
                <a:cs typeface="Calibri"/>
              </a:rPr>
              <a:t> </a:t>
            </a:r>
            <a:r>
              <a:rPr sz="1091" dirty="0">
                <a:latin typeface="Calibri"/>
                <a:cs typeface="Calibri"/>
              </a:rPr>
              <a:t>or</a:t>
            </a:r>
            <a:r>
              <a:rPr sz="1091" spc="242" dirty="0">
                <a:latin typeface="Calibri"/>
                <a:cs typeface="Calibri"/>
              </a:rPr>
              <a:t> </a:t>
            </a:r>
            <a:r>
              <a:rPr sz="1091" dirty="0">
                <a:latin typeface="Calibri"/>
                <a:cs typeface="Calibri"/>
              </a:rPr>
              <a:t>housing</a:t>
            </a:r>
            <a:r>
              <a:rPr sz="1091" spc="245" dirty="0">
                <a:latin typeface="Calibri"/>
                <a:cs typeface="Calibri"/>
              </a:rPr>
              <a:t> </a:t>
            </a:r>
            <a:r>
              <a:rPr sz="1091" dirty="0">
                <a:latin typeface="Calibri"/>
                <a:cs typeface="Calibri"/>
              </a:rPr>
              <a:t>provider</a:t>
            </a:r>
            <a:r>
              <a:rPr sz="1091" spc="242" dirty="0">
                <a:latin typeface="Calibri"/>
                <a:cs typeface="Calibri"/>
              </a:rPr>
              <a:t> </a:t>
            </a:r>
            <a:r>
              <a:rPr sz="1091" dirty="0">
                <a:latin typeface="Calibri"/>
                <a:cs typeface="Calibri"/>
              </a:rPr>
              <a:t>to</a:t>
            </a:r>
            <a:r>
              <a:rPr sz="1091" spc="235" dirty="0">
                <a:latin typeface="Calibri"/>
                <a:cs typeface="Calibri"/>
              </a:rPr>
              <a:t> </a:t>
            </a:r>
            <a:r>
              <a:rPr sz="1091" dirty="0">
                <a:latin typeface="Calibri"/>
                <a:cs typeface="Calibri"/>
              </a:rPr>
              <a:t>deny</a:t>
            </a:r>
            <a:r>
              <a:rPr sz="1091" spc="235" dirty="0">
                <a:latin typeface="Calibri"/>
                <a:cs typeface="Calibri"/>
              </a:rPr>
              <a:t> </a:t>
            </a:r>
            <a:r>
              <a:rPr sz="1091" spc="-7" dirty="0">
                <a:latin typeface="Calibri"/>
                <a:cs typeface="Calibri"/>
              </a:rPr>
              <a:t>housing </a:t>
            </a:r>
            <a:r>
              <a:rPr sz="1091" dirty="0">
                <a:latin typeface="Calibri"/>
                <a:cs typeface="Calibri"/>
              </a:rPr>
              <a:t>because</a:t>
            </a:r>
            <a:r>
              <a:rPr sz="1091" spc="55" dirty="0">
                <a:latin typeface="Calibri"/>
                <a:cs typeface="Calibri"/>
              </a:rPr>
              <a:t> </a:t>
            </a:r>
            <a:r>
              <a:rPr sz="1091" dirty="0">
                <a:latin typeface="Calibri"/>
                <a:cs typeface="Calibri"/>
              </a:rPr>
              <a:t>of</a:t>
            </a:r>
            <a:r>
              <a:rPr sz="1091" spc="61" dirty="0">
                <a:latin typeface="Calibri"/>
                <a:cs typeface="Calibri"/>
              </a:rPr>
              <a:t> </a:t>
            </a:r>
            <a:r>
              <a:rPr sz="1091" dirty="0">
                <a:latin typeface="Calibri"/>
                <a:cs typeface="Calibri"/>
              </a:rPr>
              <a:t>someone's</a:t>
            </a:r>
            <a:r>
              <a:rPr sz="1091" spc="65" dirty="0">
                <a:latin typeface="Calibri"/>
                <a:cs typeface="Calibri"/>
              </a:rPr>
              <a:t> </a:t>
            </a:r>
            <a:r>
              <a:rPr sz="1091" b="1" dirty="0">
                <a:solidFill>
                  <a:srgbClr val="B100B1"/>
                </a:solidFill>
                <a:latin typeface="Calibri"/>
                <a:cs typeface="Calibri"/>
              </a:rPr>
              <a:t>actual</a:t>
            </a:r>
            <a:r>
              <a:rPr sz="1091" b="1" spc="61" dirty="0">
                <a:solidFill>
                  <a:srgbClr val="B100B1"/>
                </a:solidFill>
                <a:latin typeface="Calibri"/>
                <a:cs typeface="Calibri"/>
              </a:rPr>
              <a:t> </a:t>
            </a:r>
            <a:r>
              <a:rPr sz="1091" b="1" dirty="0">
                <a:solidFill>
                  <a:srgbClr val="B100B1"/>
                </a:solidFill>
                <a:latin typeface="Calibri"/>
                <a:cs typeface="Calibri"/>
              </a:rPr>
              <a:t>or</a:t>
            </a:r>
            <a:r>
              <a:rPr sz="1091" b="1" spc="58" dirty="0">
                <a:solidFill>
                  <a:srgbClr val="B100B1"/>
                </a:solidFill>
                <a:latin typeface="Calibri"/>
                <a:cs typeface="Calibri"/>
              </a:rPr>
              <a:t> </a:t>
            </a:r>
            <a:r>
              <a:rPr sz="1091" b="1" dirty="0">
                <a:solidFill>
                  <a:srgbClr val="B100B1"/>
                </a:solidFill>
                <a:latin typeface="Calibri"/>
                <a:cs typeface="Calibri"/>
              </a:rPr>
              <a:t>perceived</a:t>
            </a:r>
            <a:r>
              <a:rPr sz="1091" b="1" spc="61" dirty="0">
                <a:solidFill>
                  <a:srgbClr val="B100B1"/>
                </a:solidFill>
                <a:latin typeface="Calibri"/>
                <a:cs typeface="Calibri"/>
              </a:rPr>
              <a:t> </a:t>
            </a:r>
            <a:r>
              <a:rPr sz="1091" b="1" dirty="0">
                <a:solidFill>
                  <a:srgbClr val="B100B1"/>
                </a:solidFill>
                <a:latin typeface="Calibri"/>
                <a:cs typeface="Calibri"/>
              </a:rPr>
              <a:t>HIV/AIDS</a:t>
            </a:r>
            <a:r>
              <a:rPr sz="1091" b="1" spc="61" dirty="0">
                <a:solidFill>
                  <a:srgbClr val="B100B1"/>
                </a:solidFill>
                <a:latin typeface="Calibri"/>
                <a:cs typeface="Calibri"/>
              </a:rPr>
              <a:t> </a:t>
            </a:r>
            <a:r>
              <a:rPr sz="1091" b="1" dirty="0">
                <a:solidFill>
                  <a:srgbClr val="B100B1"/>
                </a:solidFill>
                <a:latin typeface="Calibri"/>
                <a:cs typeface="Calibri"/>
              </a:rPr>
              <a:t>status</a:t>
            </a:r>
            <a:r>
              <a:rPr sz="1091" b="1" spc="58" dirty="0">
                <a:solidFill>
                  <a:srgbClr val="B100B1"/>
                </a:solidFill>
                <a:latin typeface="Calibri"/>
                <a:cs typeface="Calibri"/>
              </a:rPr>
              <a:t> </a:t>
            </a:r>
            <a:r>
              <a:rPr sz="1091" dirty="0">
                <a:latin typeface="Calibri"/>
                <a:cs typeface="Calibri"/>
              </a:rPr>
              <a:t>under</a:t>
            </a:r>
            <a:r>
              <a:rPr sz="1091" spc="55" dirty="0">
                <a:latin typeface="Calibri"/>
                <a:cs typeface="Calibri"/>
              </a:rPr>
              <a:t> </a:t>
            </a:r>
            <a:r>
              <a:rPr sz="1091" dirty="0">
                <a:latin typeface="Calibri"/>
                <a:cs typeface="Calibri"/>
              </a:rPr>
              <a:t>the</a:t>
            </a:r>
            <a:r>
              <a:rPr sz="1091" spc="61" dirty="0">
                <a:latin typeface="Calibri"/>
                <a:cs typeface="Calibri"/>
              </a:rPr>
              <a:t> </a:t>
            </a:r>
            <a:r>
              <a:rPr sz="1091" dirty="0">
                <a:latin typeface="Calibri"/>
                <a:cs typeface="Calibri"/>
              </a:rPr>
              <a:t>Fair</a:t>
            </a:r>
            <a:r>
              <a:rPr sz="1091" spc="58" dirty="0">
                <a:latin typeface="Calibri"/>
                <a:cs typeface="Calibri"/>
              </a:rPr>
              <a:t> </a:t>
            </a:r>
            <a:r>
              <a:rPr sz="1091" dirty="0">
                <a:latin typeface="Calibri"/>
                <a:cs typeface="Calibri"/>
              </a:rPr>
              <a:t>Housing</a:t>
            </a:r>
            <a:r>
              <a:rPr sz="1091" spc="61" dirty="0">
                <a:latin typeface="Calibri"/>
                <a:cs typeface="Calibri"/>
              </a:rPr>
              <a:t> </a:t>
            </a:r>
            <a:r>
              <a:rPr sz="1091" dirty="0">
                <a:latin typeface="Calibri"/>
                <a:cs typeface="Calibri"/>
              </a:rPr>
              <a:t>Act</a:t>
            </a:r>
            <a:r>
              <a:rPr sz="1091" spc="61" dirty="0">
                <a:latin typeface="Calibri"/>
                <a:cs typeface="Calibri"/>
              </a:rPr>
              <a:t> </a:t>
            </a:r>
            <a:r>
              <a:rPr sz="1091" spc="-17" dirty="0">
                <a:latin typeface="Calibri"/>
                <a:cs typeface="Calibri"/>
              </a:rPr>
              <a:t>(or </a:t>
            </a:r>
            <a:r>
              <a:rPr sz="1091" dirty="0">
                <a:latin typeface="Calibri"/>
                <a:cs typeface="Calibri"/>
              </a:rPr>
              <a:t>the</a:t>
            </a:r>
            <a:r>
              <a:rPr sz="1091" spc="147" dirty="0">
                <a:latin typeface="Calibri"/>
                <a:cs typeface="Calibri"/>
              </a:rPr>
              <a:t> </a:t>
            </a:r>
            <a:r>
              <a:rPr sz="1091" dirty="0">
                <a:latin typeface="Calibri"/>
                <a:cs typeface="Calibri"/>
              </a:rPr>
              <a:t>EAR</a:t>
            </a:r>
            <a:r>
              <a:rPr sz="1091" spc="153" dirty="0">
                <a:latin typeface="Calibri"/>
                <a:cs typeface="Calibri"/>
              </a:rPr>
              <a:t> </a:t>
            </a:r>
            <a:r>
              <a:rPr sz="1091" dirty="0">
                <a:latin typeface="Calibri"/>
                <a:cs typeface="Calibri"/>
              </a:rPr>
              <a:t>if</a:t>
            </a:r>
            <a:r>
              <a:rPr sz="1091" spc="153" dirty="0">
                <a:latin typeface="Calibri"/>
                <a:cs typeface="Calibri"/>
              </a:rPr>
              <a:t> </a:t>
            </a:r>
            <a:r>
              <a:rPr sz="1091" dirty="0">
                <a:latin typeface="Calibri"/>
                <a:cs typeface="Calibri"/>
              </a:rPr>
              <a:t>a</a:t>
            </a:r>
            <a:r>
              <a:rPr sz="1091" spc="147" dirty="0">
                <a:latin typeface="Calibri"/>
                <a:cs typeface="Calibri"/>
              </a:rPr>
              <a:t> </a:t>
            </a:r>
            <a:r>
              <a:rPr sz="1091" dirty="0">
                <a:latin typeface="Calibri"/>
                <a:cs typeface="Calibri"/>
              </a:rPr>
              <a:t>HUD</a:t>
            </a:r>
            <a:r>
              <a:rPr sz="1091" spc="160" dirty="0">
                <a:latin typeface="Calibri"/>
                <a:cs typeface="Calibri"/>
              </a:rPr>
              <a:t> </a:t>
            </a:r>
            <a:r>
              <a:rPr sz="1091" dirty="0">
                <a:latin typeface="Calibri"/>
                <a:cs typeface="Calibri"/>
              </a:rPr>
              <a:t>assisted</a:t>
            </a:r>
            <a:r>
              <a:rPr sz="1091" spc="147" dirty="0">
                <a:latin typeface="Calibri"/>
                <a:cs typeface="Calibri"/>
              </a:rPr>
              <a:t> </a:t>
            </a:r>
            <a:r>
              <a:rPr sz="1091" dirty="0">
                <a:latin typeface="Calibri"/>
                <a:cs typeface="Calibri"/>
              </a:rPr>
              <a:t>or</a:t>
            </a:r>
            <a:r>
              <a:rPr sz="1091" spc="153" dirty="0">
                <a:latin typeface="Calibri"/>
                <a:cs typeface="Calibri"/>
              </a:rPr>
              <a:t> </a:t>
            </a:r>
            <a:r>
              <a:rPr sz="1091" dirty="0">
                <a:latin typeface="Calibri"/>
                <a:cs typeface="Calibri"/>
              </a:rPr>
              <a:t>insured</a:t>
            </a:r>
            <a:r>
              <a:rPr sz="1091" spc="153" dirty="0">
                <a:latin typeface="Calibri"/>
                <a:cs typeface="Calibri"/>
              </a:rPr>
              <a:t> </a:t>
            </a:r>
            <a:r>
              <a:rPr sz="1091" dirty="0">
                <a:latin typeface="Calibri"/>
                <a:cs typeface="Calibri"/>
              </a:rPr>
              <a:t>housing</a:t>
            </a:r>
            <a:r>
              <a:rPr sz="1091" spc="164" dirty="0">
                <a:latin typeface="Calibri"/>
                <a:cs typeface="Calibri"/>
              </a:rPr>
              <a:t> </a:t>
            </a:r>
            <a:r>
              <a:rPr sz="1091" dirty="0">
                <a:latin typeface="Calibri"/>
                <a:cs typeface="Calibri"/>
              </a:rPr>
              <a:t>program)</a:t>
            </a:r>
            <a:r>
              <a:rPr sz="1091" spc="156" dirty="0">
                <a:latin typeface="Calibri"/>
                <a:cs typeface="Calibri"/>
              </a:rPr>
              <a:t> </a:t>
            </a:r>
            <a:r>
              <a:rPr sz="1091" dirty="0">
                <a:latin typeface="Calibri"/>
                <a:cs typeface="Calibri"/>
              </a:rPr>
              <a:t>if</a:t>
            </a:r>
            <a:r>
              <a:rPr sz="1091" spc="156" dirty="0">
                <a:latin typeface="Calibri"/>
                <a:cs typeface="Calibri"/>
              </a:rPr>
              <a:t> </a:t>
            </a:r>
            <a:r>
              <a:rPr sz="1091" dirty="0">
                <a:latin typeface="Calibri"/>
                <a:cs typeface="Calibri"/>
              </a:rPr>
              <a:t>based</a:t>
            </a:r>
            <a:r>
              <a:rPr sz="1091" spc="156" dirty="0">
                <a:latin typeface="Calibri"/>
                <a:cs typeface="Calibri"/>
              </a:rPr>
              <a:t> </a:t>
            </a:r>
            <a:r>
              <a:rPr sz="1091" dirty="0">
                <a:latin typeface="Calibri"/>
                <a:cs typeface="Calibri"/>
              </a:rPr>
              <a:t>on</a:t>
            </a:r>
            <a:r>
              <a:rPr sz="1091" spc="156" dirty="0">
                <a:latin typeface="Calibri"/>
                <a:cs typeface="Calibri"/>
              </a:rPr>
              <a:t> </a:t>
            </a:r>
            <a:r>
              <a:rPr sz="1091" dirty="0">
                <a:latin typeface="Calibri"/>
                <a:cs typeface="Calibri"/>
              </a:rPr>
              <a:t>a</a:t>
            </a:r>
            <a:r>
              <a:rPr sz="1091" spc="143" dirty="0">
                <a:latin typeface="Calibri"/>
                <a:cs typeface="Calibri"/>
              </a:rPr>
              <a:t> </a:t>
            </a:r>
            <a:r>
              <a:rPr sz="1091" dirty="0">
                <a:latin typeface="Calibri"/>
                <a:cs typeface="Calibri"/>
              </a:rPr>
              <a:t>housing</a:t>
            </a:r>
            <a:r>
              <a:rPr sz="1091" spc="160" dirty="0">
                <a:latin typeface="Calibri"/>
                <a:cs typeface="Calibri"/>
              </a:rPr>
              <a:t> </a:t>
            </a:r>
            <a:r>
              <a:rPr sz="1091" spc="-7" dirty="0">
                <a:latin typeface="Calibri"/>
                <a:cs typeface="Calibri"/>
              </a:rPr>
              <a:t>provider’s stereotyping</a:t>
            </a:r>
            <a:r>
              <a:rPr sz="1091" spc="-14" dirty="0">
                <a:latin typeface="Calibri"/>
                <a:cs typeface="Calibri"/>
              </a:rPr>
              <a:t> </a:t>
            </a:r>
            <a:r>
              <a:rPr sz="1091" dirty="0">
                <a:latin typeface="Calibri"/>
                <a:cs typeface="Calibri"/>
              </a:rPr>
              <a:t>of</a:t>
            </a:r>
            <a:r>
              <a:rPr sz="1091" spc="-14" dirty="0">
                <a:latin typeface="Calibri"/>
                <a:cs typeface="Calibri"/>
              </a:rPr>
              <a:t> LGBTQI+</a:t>
            </a:r>
            <a:r>
              <a:rPr sz="1091" spc="-10" dirty="0">
                <a:latin typeface="Calibri"/>
                <a:cs typeface="Calibri"/>
              </a:rPr>
              <a:t> </a:t>
            </a:r>
            <a:r>
              <a:rPr sz="1091" spc="-7" dirty="0">
                <a:latin typeface="Calibri"/>
                <a:cs typeface="Calibri"/>
              </a:rPr>
              <a:t>individuals.</a:t>
            </a:r>
            <a:endParaRPr sz="1091">
              <a:latin typeface="Calibri"/>
              <a:cs typeface="Calibri"/>
            </a:endParaRPr>
          </a:p>
          <a:p>
            <a:pPr>
              <a:spcBef>
                <a:spcPts val="10"/>
              </a:spcBef>
            </a:pPr>
            <a:endParaRPr sz="1261">
              <a:latin typeface="Calibri"/>
              <a:cs typeface="Calibri"/>
            </a:endParaRPr>
          </a:p>
          <a:p>
            <a:pPr marL="8659" algn="just">
              <a:lnSpc>
                <a:spcPts val="1244"/>
              </a:lnSpc>
            </a:pPr>
            <a:r>
              <a:rPr sz="1091" dirty="0">
                <a:solidFill>
                  <a:srgbClr val="303030"/>
                </a:solidFill>
                <a:latin typeface="Calibri"/>
                <a:cs typeface="Calibri"/>
              </a:rPr>
              <a:t>It</a:t>
            </a:r>
            <a:r>
              <a:rPr sz="1091" spc="201" dirty="0">
                <a:solidFill>
                  <a:srgbClr val="303030"/>
                </a:solidFill>
                <a:latin typeface="Calibri"/>
                <a:cs typeface="Calibri"/>
              </a:rPr>
              <a:t> </a:t>
            </a:r>
            <a:r>
              <a:rPr sz="1091" dirty="0">
                <a:solidFill>
                  <a:srgbClr val="303030"/>
                </a:solidFill>
                <a:latin typeface="Calibri"/>
                <a:cs typeface="Calibri"/>
              </a:rPr>
              <a:t>is</a:t>
            </a:r>
            <a:r>
              <a:rPr sz="1091" spc="198" dirty="0">
                <a:solidFill>
                  <a:srgbClr val="303030"/>
                </a:solidFill>
                <a:latin typeface="Calibri"/>
                <a:cs typeface="Calibri"/>
              </a:rPr>
              <a:t> </a:t>
            </a:r>
            <a:r>
              <a:rPr sz="1091" dirty="0">
                <a:solidFill>
                  <a:srgbClr val="303030"/>
                </a:solidFill>
                <a:latin typeface="Calibri"/>
                <a:cs typeface="Calibri"/>
              </a:rPr>
              <a:t>unlawful</a:t>
            </a:r>
            <a:r>
              <a:rPr sz="1091" spc="201" dirty="0">
                <a:solidFill>
                  <a:srgbClr val="303030"/>
                </a:solidFill>
                <a:latin typeface="Calibri"/>
                <a:cs typeface="Calibri"/>
              </a:rPr>
              <a:t> </a:t>
            </a:r>
            <a:r>
              <a:rPr sz="1091" dirty="0">
                <a:solidFill>
                  <a:srgbClr val="303030"/>
                </a:solidFill>
                <a:latin typeface="Calibri"/>
                <a:cs typeface="Calibri"/>
              </a:rPr>
              <a:t>for</a:t>
            </a:r>
            <a:r>
              <a:rPr sz="1091" spc="201" dirty="0">
                <a:solidFill>
                  <a:srgbClr val="303030"/>
                </a:solidFill>
                <a:latin typeface="Calibri"/>
                <a:cs typeface="Calibri"/>
              </a:rPr>
              <a:t> </a:t>
            </a:r>
            <a:r>
              <a:rPr sz="1091" spc="-7" dirty="0">
                <a:solidFill>
                  <a:srgbClr val="303030"/>
                </a:solidFill>
                <a:latin typeface="Calibri"/>
                <a:cs typeface="Calibri"/>
              </a:rPr>
              <a:t>HUD-</a:t>
            </a:r>
            <a:r>
              <a:rPr sz="1091" dirty="0">
                <a:solidFill>
                  <a:srgbClr val="303030"/>
                </a:solidFill>
                <a:latin typeface="Calibri"/>
                <a:cs typeface="Calibri"/>
              </a:rPr>
              <a:t>assisted</a:t>
            </a:r>
            <a:r>
              <a:rPr sz="1091" spc="198" dirty="0">
                <a:solidFill>
                  <a:srgbClr val="303030"/>
                </a:solidFill>
                <a:latin typeface="Calibri"/>
                <a:cs typeface="Calibri"/>
              </a:rPr>
              <a:t> </a:t>
            </a:r>
            <a:r>
              <a:rPr sz="1091" dirty="0">
                <a:solidFill>
                  <a:srgbClr val="303030"/>
                </a:solidFill>
                <a:latin typeface="Calibri"/>
                <a:cs typeface="Calibri"/>
              </a:rPr>
              <a:t>facilities</a:t>
            </a:r>
            <a:r>
              <a:rPr sz="1091" spc="198" dirty="0">
                <a:solidFill>
                  <a:srgbClr val="303030"/>
                </a:solidFill>
                <a:latin typeface="Calibri"/>
                <a:cs typeface="Calibri"/>
              </a:rPr>
              <a:t> </a:t>
            </a:r>
            <a:r>
              <a:rPr sz="1091" dirty="0">
                <a:solidFill>
                  <a:srgbClr val="303030"/>
                </a:solidFill>
                <a:latin typeface="Calibri"/>
                <a:cs typeface="Calibri"/>
              </a:rPr>
              <a:t>to</a:t>
            </a:r>
            <a:r>
              <a:rPr sz="1091" spc="194" dirty="0">
                <a:solidFill>
                  <a:srgbClr val="303030"/>
                </a:solidFill>
                <a:latin typeface="Calibri"/>
                <a:cs typeface="Calibri"/>
              </a:rPr>
              <a:t> </a:t>
            </a:r>
            <a:r>
              <a:rPr sz="1091" b="1" dirty="0">
                <a:solidFill>
                  <a:srgbClr val="224170"/>
                </a:solidFill>
                <a:latin typeface="Calibri"/>
                <a:cs typeface="Calibri"/>
              </a:rPr>
              <a:t>segregate</a:t>
            </a:r>
            <a:r>
              <a:rPr sz="1091" b="1" spc="198" dirty="0">
                <a:solidFill>
                  <a:srgbClr val="224170"/>
                </a:solidFill>
                <a:latin typeface="Calibri"/>
                <a:cs typeface="Calibri"/>
              </a:rPr>
              <a:t> </a:t>
            </a:r>
            <a:r>
              <a:rPr sz="1091" b="1" dirty="0">
                <a:solidFill>
                  <a:srgbClr val="224170"/>
                </a:solidFill>
                <a:latin typeface="Calibri"/>
                <a:cs typeface="Calibri"/>
              </a:rPr>
              <a:t>or</a:t>
            </a:r>
            <a:r>
              <a:rPr sz="1091" b="1" spc="205" dirty="0">
                <a:solidFill>
                  <a:srgbClr val="224170"/>
                </a:solidFill>
                <a:latin typeface="Calibri"/>
                <a:cs typeface="Calibri"/>
              </a:rPr>
              <a:t> </a:t>
            </a:r>
            <a:r>
              <a:rPr sz="1091" b="1" dirty="0">
                <a:solidFill>
                  <a:srgbClr val="224170"/>
                </a:solidFill>
                <a:latin typeface="Calibri"/>
                <a:cs typeface="Calibri"/>
              </a:rPr>
              <a:t>isolate</a:t>
            </a:r>
            <a:r>
              <a:rPr sz="1091" b="1" spc="198" dirty="0">
                <a:solidFill>
                  <a:srgbClr val="224170"/>
                </a:solidFill>
                <a:latin typeface="Calibri"/>
                <a:cs typeface="Calibri"/>
              </a:rPr>
              <a:t> </a:t>
            </a:r>
            <a:r>
              <a:rPr sz="1091" b="1" dirty="0">
                <a:solidFill>
                  <a:srgbClr val="224170"/>
                </a:solidFill>
                <a:latin typeface="Calibri"/>
                <a:cs typeface="Calibri"/>
              </a:rPr>
              <a:t>transgender</a:t>
            </a:r>
            <a:r>
              <a:rPr sz="1091" b="1" spc="208" dirty="0">
                <a:solidFill>
                  <a:srgbClr val="224170"/>
                </a:solidFill>
                <a:latin typeface="Calibri"/>
                <a:cs typeface="Calibri"/>
              </a:rPr>
              <a:t> </a:t>
            </a:r>
            <a:r>
              <a:rPr sz="1091" b="1" spc="-7" dirty="0">
                <a:solidFill>
                  <a:srgbClr val="224170"/>
                </a:solidFill>
                <a:latin typeface="Calibri"/>
                <a:cs typeface="Calibri"/>
              </a:rPr>
              <a:t>individuals</a:t>
            </a:r>
            <a:endParaRPr sz="1091">
              <a:latin typeface="Calibri"/>
              <a:cs typeface="Calibri"/>
            </a:endParaRPr>
          </a:p>
          <a:p>
            <a:pPr marL="8659" algn="just">
              <a:lnSpc>
                <a:spcPts val="1244"/>
              </a:lnSpc>
            </a:pPr>
            <a:r>
              <a:rPr sz="1091" dirty="0">
                <a:solidFill>
                  <a:srgbClr val="303030"/>
                </a:solidFill>
                <a:latin typeface="Calibri"/>
                <a:cs typeface="Calibri"/>
              </a:rPr>
              <a:t>based</a:t>
            </a:r>
            <a:r>
              <a:rPr sz="1091" spc="-34" dirty="0">
                <a:solidFill>
                  <a:srgbClr val="303030"/>
                </a:solidFill>
                <a:latin typeface="Calibri"/>
                <a:cs typeface="Calibri"/>
              </a:rPr>
              <a:t> </a:t>
            </a:r>
            <a:r>
              <a:rPr sz="1091" dirty="0">
                <a:solidFill>
                  <a:srgbClr val="303030"/>
                </a:solidFill>
                <a:latin typeface="Calibri"/>
                <a:cs typeface="Calibri"/>
              </a:rPr>
              <a:t>on</a:t>
            </a:r>
            <a:r>
              <a:rPr sz="1091" spc="-20" dirty="0">
                <a:solidFill>
                  <a:srgbClr val="303030"/>
                </a:solidFill>
                <a:latin typeface="Calibri"/>
                <a:cs typeface="Calibri"/>
              </a:rPr>
              <a:t> </a:t>
            </a:r>
            <a:r>
              <a:rPr sz="1091" dirty="0">
                <a:solidFill>
                  <a:srgbClr val="303030"/>
                </a:solidFill>
                <a:latin typeface="Calibri"/>
                <a:cs typeface="Calibri"/>
              </a:rPr>
              <a:t>their</a:t>
            </a:r>
            <a:r>
              <a:rPr sz="1091" spc="-27" dirty="0">
                <a:solidFill>
                  <a:srgbClr val="303030"/>
                </a:solidFill>
                <a:latin typeface="Calibri"/>
                <a:cs typeface="Calibri"/>
              </a:rPr>
              <a:t> </a:t>
            </a:r>
            <a:r>
              <a:rPr sz="1091" dirty="0">
                <a:solidFill>
                  <a:srgbClr val="303030"/>
                </a:solidFill>
                <a:latin typeface="Calibri"/>
                <a:cs typeface="Calibri"/>
              </a:rPr>
              <a:t>sex</a:t>
            </a:r>
            <a:r>
              <a:rPr sz="1091" spc="-20" dirty="0">
                <a:solidFill>
                  <a:srgbClr val="303030"/>
                </a:solidFill>
                <a:latin typeface="Calibri"/>
                <a:cs typeface="Calibri"/>
              </a:rPr>
              <a:t> </a:t>
            </a:r>
            <a:r>
              <a:rPr sz="1091" dirty="0">
                <a:solidFill>
                  <a:srgbClr val="303030"/>
                </a:solidFill>
                <a:latin typeface="Calibri"/>
                <a:cs typeface="Calibri"/>
              </a:rPr>
              <a:t>assigned</a:t>
            </a:r>
            <a:r>
              <a:rPr sz="1091" spc="-37" dirty="0">
                <a:solidFill>
                  <a:srgbClr val="303030"/>
                </a:solidFill>
                <a:latin typeface="Calibri"/>
                <a:cs typeface="Calibri"/>
              </a:rPr>
              <a:t> </a:t>
            </a:r>
            <a:r>
              <a:rPr sz="1091" dirty="0">
                <a:solidFill>
                  <a:srgbClr val="303030"/>
                </a:solidFill>
                <a:latin typeface="Calibri"/>
                <a:cs typeface="Calibri"/>
              </a:rPr>
              <a:t>at</a:t>
            </a:r>
            <a:r>
              <a:rPr sz="1091" spc="-34" dirty="0">
                <a:solidFill>
                  <a:srgbClr val="303030"/>
                </a:solidFill>
                <a:latin typeface="Calibri"/>
                <a:cs typeface="Calibri"/>
              </a:rPr>
              <a:t> </a:t>
            </a:r>
            <a:r>
              <a:rPr sz="1091" spc="-14" dirty="0">
                <a:solidFill>
                  <a:srgbClr val="303030"/>
                </a:solidFill>
                <a:latin typeface="Calibri"/>
                <a:cs typeface="Calibri"/>
              </a:rPr>
              <a:t>birth</a:t>
            </a:r>
            <a:endParaRPr sz="1091">
              <a:latin typeface="Calibri"/>
              <a:cs typeface="Calibri"/>
            </a:endParaRPr>
          </a:p>
        </p:txBody>
      </p:sp>
    </p:spTree>
    <p:extLst>
      <p:ext uri="{BB962C8B-B14F-4D97-AF65-F5344CB8AC3E}">
        <p14:creationId xmlns:p14="http://schemas.microsoft.com/office/powerpoint/2010/main" val="1461343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40691" y="351299"/>
            <a:ext cx="3503468" cy="440797"/>
          </a:xfrm>
          <a:prstGeom prst="rect">
            <a:avLst/>
          </a:prstGeom>
        </p:spPr>
        <p:txBody>
          <a:bodyPr spcFirstLastPara="1" vert="horz" wrap="square" lIns="0" tIns="8226" rIns="0" bIns="0" rtlCol="0" anchor="t" anchorCtr="0">
            <a:spAutoFit/>
          </a:bodyPr>
          <a:lstStyle/>
          <a:p>
            <a:pPr marL="8659">
              <a:spcBef>
                <a:spcPts val="65"/>
              </a:spcBef>
            </a:pPr>
            <a:r>
              <a:rPr sz="2727" b="1" spc="-61" dirty="0"/>
              <a:t>The</a:t>
            </a:r>
            <a:r>
              <a:rPr sz="2727" b="1" spc="-123" dirty="0"/>
              <a:t> </a:t>
            </a:r>
            <a:r>
              <a:rPr sz="2727" b="1" spc="-75" dirty="0"/>
              <a:t>Equal</a:t>
            </a:r>
            <a:r>
              <a:rPr sz="2727" b="1" spc="-126" dirty="0"/>
              <a:t> </a:t>
            </a:r>
            <a:r>
              <a:rPr sz="2727" b="1" spc="-85" dirty="0"/>
              <a:t>Access</a:t>
            </a:r>
            <a:r>
              <a:rPr sz="2727" b="1" spc="-126" dirty="0"/>
              <a:t> </a:t>
            </a:r>
            <a:r>
              <a:rPr sz="2727" b="1" spc="-17" dirty="0"/>
              <a:t>Rules</a:t>
            </a:r>
            <a:endParaRPr sz="2727"/>
          </a:p>
        </p:txBody>
      </p:sp>
      <p:sp>
        <p:nvSpPr>
          <p:cNvPr id="3" name="object 3"/>
          <p:cNvSpPr txBox="1">
            <a:spLocks noGrp="1"/>
          </p:cNvSpPr>
          <p:nvPr>
            <p:ph type="body" idx="1"/>
          </p:nvPr>
        </p:nvSpPr>
        <p:spPr>
          <a:xfrm>
            <a:off x="3262091" y="1288909"/>
            <a:ext cx="7746000" cy="2563878"/>
          </a:xfrm>
          <a:prstGeom prst="rect">
            <a:avLst/>
          </a:prstGeom>
        </p:spPr>
        <p:txBody>
          <a:bodyPr spcFirstLastPara="1" vert="horz" wrap="square" lIns="0" tIns="8226" rIns="0" bIns="0" rtlCol="0" anchor="t" anchorCtr="0">
            <a:spAutoFit/>
          </a:bodyPr>
          <a:lstStyle/>
          <a:p>
            <a:pPr marL="164518" marR="3464" indent="-155859" algn="just">
              <a:lnSpc>
                <a:spcPct val="100000"/>
              </a:lnSpc>
              <a:spcBef>
                <a:spcPts val="65"/>
              </a:spcBef>
              <a:buClr>
                <a:srgbClr val="FF66FF"/>
              </a:buClr>
              <a:buFont typeface="Arial"/>
              <a:buChar char="•"/>
              <a:tabLst>
                <a:tab pos="164518" algn="l"/>
              </a:tabLst>
            </a:pPr>
            <a:r>
              <a:rPr sz="1909" dirty="0"/>
              <a:t>Housing</a:t>
            </a:r>
            <a:r>
              <a:rPr sz="1909" spc="276" dirty="0"/>
              <a:t>   </a:t>
            </a:r>
            <a:r>
              <a:rPr sz="1909" dirty="0"/>
              <a:t>providers</a:t>
            </a:r>
            <a:r>
              <a:rPr sz="1909" spc="273" dirty="0"/>
              <a:t>   </a:t>
            </a:r>
            <a:r>
              <a:rPr sz="1909" dirty="0"/>
              <a:t>and</a:t>
            </a:r>
            <a:r>
              <a:rPr sz="1909" spc="276" dirty="0"/>
              <a:t>   </a:t>
            </a:r>
            <a:r>
              <a:rPr sz="1909" dirty="0"/>
              <a:t>homeless</a:t>
            </a:r>
            <a:r>
              <a:rPr sz="1909" spc="276" dirty="0"/>
              <a:t>   </a:t>
            </a:r>
            <a:r>
              <a:rPr sz="1909" spc="-7" dirty="0"/>
              <a:t>service </a:t>
            </a:r>
            <a:r>
              <a:rPr sz="1909" dirty="0"/>
              <a:t>providers</a:t>
            </a:r>
            <a:r>
              <a:rPr sz="1909" spc="65" dirty="0"/>
              <a:t> </a:t>
            </a:r>
            <a:r>
              <a:rPr sz="1909" dirty="0"/>
              <a:t>that</a:t>
            </a:r>
            <a:r>
              <a:rPr sz="1909" spc="68" dirty="0"/>
              <a:t> </a:t>
            </a:r>
            <a:r>
              <a:rPr sz="1909" dirty="0"/>
              <a:t>receive</a:t>
            </a:r>
            <a:r>
              <a:rPr sz="1909" spc="65" dirty="0"/>
              <a:t> </a:t>
            </a:r>
            <a:r>
              <a:rPr sz="1909" dirty="0"/>
              <a:t>HUD</a:t>
            </a:r>
            <a:r>
              <a:rPr sz="1909" spc="68" dirty="0"/>
              <a:t> </a:t>
            </a:r>
            <a:r>
              <a:rPr sz="1909" dirty="0"/>
              <a:t>funding</a:t>
            </a:r>
            <a:r>
              <a:rPr sz="1909" spc="68" dirty="0"/>
              <a:t> </a:t>
            </a:r>
            <a:r>
              <a:rPr sz="1909" dirty="0"/>
              <a:t>or</a:t>
            </a:r>
            <a:r>
              <a:rPr sz="1909" spc="72" dirty="0"/>
              <a:t> </a:t>
            </a:r>
            <a:r>
              <a:rPr sz="1909" dirty="0"/>
              <a:t>have</a:t>
            </a:r>
            <a:r>
              <a:rPr sz="1909" spc="65" dirty="0"/>
              <a:t> </a:t>
            </a:r>
            <a:r>
              <a:rPr sz="1909" spc="-17" dirty="0"/>
              <a:t>FHA </a:t>
            </a:r>
            <a:r>
              <a:rPr sz="1909" dirty="0"/>
              <a:t>loans</a:t>
            </a:r>
            <a:r>
              <a:rPr sz="1909" spc="249" dirty="0"/>
              <a:t> </a:t>
            </a:r>
            <a:r>
              <a:rPr sz="1909" b="1" dirty="0"/>
              <a:t>are</a:t>
            </a:r>
            <a:r>
              <a:rPr sz="1909" b="1" spc="259" dirty="0"/>
              <a:t> </a:t>
            </a:r>
            <a:r>
              <a:rPr sz="1909" b="1" dirty="0"/>
              <a:t>subject</a:t>
            </a:r>
            <a:r>
              <a:rPr sz="1909" b="1" spc="259" dirty="0"/>
              <a:t> </a:t>
            </a:r>
            <a:r>
              <a:rPr sz="1909" b="1" dirty="0"/>
              <a:t>to</a:t>
            </a:r>
            <a:r>
              <a:rPr sz="1909" b="1" spc="256" dirty="0"/>
              <a:t> </a:t>
            </a:r>
            <a:r>
              <a:rPr sz="1909" b="1" dirty="0"/>
              <a:t>HUD’s</a:t>
            </a:r>
            <a:r>
              <a:rPr sz="1909" b="1" spc="256" dirty="0"/>
              <a:t> </a:t>
            </a:r>
            <a:r>
              <a:rPr sz="1909" b="1" dirty="0"/>
              <a:t>Equal</a:t>
            </a:r>
            <a:r>
              <a:rPr sz="1909" b="1" spc="256" dirty="0"/>
              <a:t> </a:t>
            </a:r>
            <a:r>
              <a:rPr sz="1909" b="1" dirty="0"/>
              <a:t>Access</a:t>
            </a:r>
            <a:r>
              <a:rPr sz="1909" b="1" spc="266" dirty="0"/>
              <a:t> </a:t>
            </a:r>
            <a:r>
              <a:rPr sz="1909" b="1" spc="-7" dirty="0"/>
              <a:t>Rules </a:t>
            </a:r>
            <a:r>
              <a:rPr sz="1909" dirty="0"/>
              <a:t>which</a:t>
            </a:r>
            <a:r>
              <a:rPr sz="1909" spc="293" dirty="0"/>
              <a:t> </a:t>
            </a:r>
            <a:r>
              <a:rPr sz="1909" dirty="0"/>
              <a:t>require</a:t>
            </a:r>
            <a:r>
              <a:rPr sz="1909" spc="307" dirty="0"/>
              <a:t> </a:t>
            </a:r>
            <a:r>
              <a:rPr sz="1909" dirty="0"/>
              <a:t>equal</a:t>
            </a:r>
            <a:r>
              <a:rPr sz="1909" spc="300" dirty="0"/>
              <a:t> </a:t>
            </a:r>
            <a:r>
              <a:rPr sz="1909" dirty="0"/>
              <a:t>access</a:t>
            </a:r>
            <a:r>
              <a:rPr sz="1909" spc="307" dirty="0"/>
              <a:t> </a:t>
            </a:r>
            <a:r>
              <a:rPr sz="1909" dirty="0"/>
              <a:t>to</a:t>
            </a:r>
            <a:r>
              <a:rPr sz="1909" spc="310" dirty="0"/>
              <a:t> </a:t>
            </a:r>
            <a:r>
              <a:rPr sz="1909" dirty="0"/>
              <a:t>HUD’s</a:t>
            </a:r>
            <a:r>
              <a:rPr sz="1909" spc="310" dirty="0"/>
              <a:t> </a:t>
            </a:r>
            <a:r>
              <a:rPr sz="1909" spc="-7" dirty="0"/>
              <a:t>programs </a:t>
            </a:r>
            <a:r>
              <a:rPr sz="1909" dirty="0"/>
              <a:t>without</a:t>
            </a:r>
            <a:r>
              <a:rPr sz="1909" spc="-48" dirty="0"/>
              <a:t> </a:t>
            </a:r>
            <a:r>
              <a:rPr sz="1909" spc="-14" dirty="0"/>
              <a:t>regard</a:t>
            </a:r>
            <a:r>
              <a:rPr sz="1909" spc="-65" dirty="0"/>
              <a:t> </a:t>
            </a:r>
            <a:r>
              <a:rPr sz="1909" dirty="0"/>
              <a:t>to</a:t>
            </a:r>
            <a:r>
              <a:rPr sz="1909" spc="-58" dirty="0"/>
              <a:t> </a:t>
            </a:r>
            <a:r>
              <a:rPr sz="1909" dirty="0"/>
              <a:t>a</a:t>
            </a:r>
            <a:r>
              <a:rPr sz="1909" spc="-55" dirty="0"/>
              <a:t> </a:t>
            </a:r>
            <a:r>
              <a:rPr sz="1909" spc="-17" dirty="0"/>
              <a:t>person’s</a:t>
            </a:r>
            <a:r>
              <a:rPr sz="1909" spc="-37" dirty="0"/>
              <a:t> </a:t>
            </a:r>
            <a:r>
              <a:rPr sz="1909" dirty="0"/>
              <a:t>gender</a:t>
            </a:r>
            <a:r>
              <a:rPr sz="1909" spc="-51" dirty="0"/>
              <a:t> </a:t>
            </a:r>
            <a:r>
              <a:rPr sz="1909" spc="-7" dirty="0"/>
              <a:t>identity.</a:t>
            </a:r>
            <a:endParaRPr sz="1909"/>
          </a:p>
          <a:p>
            <a:pPr marL="164518" indent="-155859" algn="just">
              <a:lnSpc>
                <a:spcPct val="100000"/>
              </a:lnSpc>
              <a:spcBef>
                <a:spcPts val="460"/>
              </a:spcBef>
              <a:buClr>
                <a:srgbClr val="FF66FF"/>
              </a:buClr>
              <a:buFont typeface="Arial"/>
              <a:buChar char="•"/>
              <a:tabLst>
                <a:tab pos="164518" algn="l"/>
              </a:tabLst>
            </a:pPr>
            <a:r>
              <a:rPr sz="1909" b="1" dirty="0"/>
              <a:t>No</a:t>
            </a:r>
            <a:r>
              <a:rPr sz="1909" b="1" spc="-58" dirty="0"/>
              <a:t> </a:t>
            </a:r>
            <a:r>
              <a:rPr sz="1909" b="1" spc="-7" dirty="0"/>
              <a:t>requirement</a:t>
            </a:r>
            <a:r>
              <a:rPr sz="1909" b="1" spc="-27" dirty="0"/>
              <a:t> </a:t>
            </a:r>
            <a:r>
              <a:rPr sz="1909" dirty="0"/>
              <a:t>to</a:t>
            </a:r>
            <a:r>
              <a:rPr sz="1909" spc="-61" dirty="0"/>
              <a:t> </a:t>
            </a:r>
            <a:r>
              <a:rPr sz="1909" spc="-7" dirty="0"/>
              <a:t>provide</a:t>
            </a:r>
            <a:r>
              <a:rPr sz="1909" spc="-48" dirty="0"/>
              <a:t> </a:t>
            </a:r>
            <a:r>
              <a:rPr sz="1909" dirty="0"/>
              <a:t>proof</a:t>
            </a:r>
            <a:r>
              <a:rPr sz="1909" spc="-51" dirty="0"/>
              <a:t> </a:t>
            </a:r>
            <a:r>
              <a:rPr sz="1909" dirty="0"/>
              <a:t>of</a:t>
            </a:r>
            <a:r>
              <a:rPr sz="1909" spc="-61" dirty="0"/>
              <a:t> </a:t>
            </a:r>
            <a:r>
              <a:rPr sz="1909" spc="-7" dirty="0"/>
              <a:t>gender.</a:t>
            </a:r>
            <a:endParaRPr sz="1909"/>
          </a:p>
          <a:p>
            <a:pPr marL="164518" marR="4329" indent="-155859" algn="just">
              <a:lnSpc>
                <a:spcPct val="100000"/>
              </a:lnSpc>
              <a:spcBef>
                <a:spcPts val="460"/>
              </a:spcBef>
              <a:buClr>
                <a:srgbClr val="FF66FF"/>
              </a:buClr>
              <a:buFont typeface="Arial"/>
              <a:buChar char="•"/>
              <a:tabLst>
                <a:tab pos="164518" algn="l"/>
              </a:tabLst>
            </a:pPr>
            <a:r>
              <a:rPr sz="1909" dirty="0"/>
              <a:t>Family</a:t>
            </a:r>
            <a:r>
              <a:rPr sz="1909" spc="426" dirty="0"/>
              <a:t> </a:t>
            </a:r>
            <a:r>
              <a:rPr sz="1909" dirty="0"/>
              <a:t>is</a:t>
            </a:r>
            <a:r>
              <a:rPr sz="1909" spc="440" dirty="0"/>
              <a:t> </a:t>
            </a:r>
            <a:r>
              <a:rPr sz="1909" dirty="0"/>
              <a:t>defined</a:t>
            </a:r>
            <a:r>
              <a:rPr sz="1909" spc="436" dirty="0"/>
              <a:t> </a:t>
            </a:r>
            <a:r>
              <a:rPr sz="1909" b="1" dirty="0"/>
              <a:t>without</a:t>
            </a:r>
            <a:r>
              <a:rPr sz="1909" b="1" spc="447" dirty="0"/>
              <a:t> </a:t>
            </a:r>
            <a:r>
              <a:rPr sz="1909" b="1" dirty="0"/>
              <a:t>reference</a:t>
            </a:r>
            <a:r>
              <a:rPr sz="1909" b="1" spc="433" dirty="0"/>
              <a:t> </a:t>
            </a:r>
            <a:r>
              <a:rPr sz="1909" dirty="0"/>
              <a:t>to</a:t>
            </a:r>
            <a:r>
              <a:rPr sz="1909" spc="443" dirty="0"/>
              <a:t> </a:t>
            </a:r>
            <a:r>
              <a:rPr sz="1909" spc="-7" dirty="0"/>
              <a:t>sexual orientation.</a:t>
            </a:r>
            <a:endParaRPr sz="1909"/>
          </a:p>
          <a:p>
            <a:pPr marL="164518" indent="-155859" algn="just">
              <a:lnSpc>
                <a:spcPct val="100000"/>
              </a:lnSpc>
              <a:spcBef>
                <a:spcPts val="457"/>
              </a:spcBef>
              <a:buClr>
                <a:srgbClr val="FF66FF"/>
              </a:buClr>
              <a:buFont typeface="Arial"/>
              <a:buChar char="•"/>
              <a:tabLst>
                <a:tab pos="164518" algn="l"/>
              </a:tabLst>
            </a:pPr>
            <a:r>
              <a:rPr sz="1909" dirty="0"/>
              <a:t>Providers</a:t>
            </a:r>
            <a:r>
              <a:rPr sz="1909" spc="177" dirty="0"/>
              <a:t> </a:t>
            </a:r>
            <a:r>
              <a:rPr sz="1909" dirty="0"/>
              <a:t>must</a:t>
            </a:r>
            <a:r>
              <a:rPr sz="1909" spc="181" dirty="0"/>
              <a:t> </a:t>
            </a:r>
            <a:r>
              <a:rPr sz="1909" b="1" dirty="0"/>
              <a:t>update</a:t>
            </a:r>
            <a:r>
              <a:rPr sz="1909" b="1" spc="181" dirty="0"/>
              <a:t> </a:t>
            </a:r>
            <a:r>
              <a:rPr sz="1909" b="1" dirty="0"/>
              <a:t>policies</a:t>
            </a:r>
            <a:r>
              <a:rPr sz="1909" b="1" spc="181" dirty="0"/>
              <a:t> </a:t>
            </a:r>
            <a:r>
              <a:rPr sz="1909" b="1" dirty="0"/>
              <a:t>and</a:t>
            </a:r>
            <a:r>
              <a:rPr sz="1909" b="1" spc="177" dirty="0"/>
              <a:t> </a:t>
            </a:r>
            <a:r>
              <a:rPr sz="1909" b="1" spc="-7" dirty="0"/>
              <a:t>procedures</a:t>
            </a:r>
            <a:endParaRPr sz="1909"/>
          </a:p>
          <a:p>
            <a:pPr marL="164518" algn="just">
              <a:lnSpc>
                <a:spcPct val="100000"/>
              </a:lnSpc>
              <a:spcBef>
                <a:spcPts val="3"/>
              </a:spcBef>
            </a:pPr>
            <a:r>
              <a:rPr sz="1909" dirty="0"/>
              <a:t>to</a:t>
            </a:r>
            <a:r>
              <a:rPr sz="1909" spc="-41" dirty="0"/>
              <a:t> </a:t>
            </a:r>
            <a:r>
              <a:rPr sz="1909" spc="-7" dirty="0"/>
              <a:t>reflect</a:t>
            </a:r>
            <a:r>
              <a:rPr sz="1909" spc="-51" dirty="0"/>
              <a:t> </a:t>
            </a:r>
            <a:r>
              <a:rPr sz="1909" spc="-7" dirty="0"/>
              <a:t>requirements.</a:t>
            </a:r>
            <a:endParaRPr sz="1909"/>
          </a:p>
        </p:txBody>
      </p:sp>
    </p:spTree>
    <p:extLst>
      <p:ext uri="{BB962C8B-B14F-4D97-AF65-F5344CB8AC3E}">
        <p14:creationId xmlns:p14="http://schemas.microsoft.com/office/powerpoint/2010/main" val="3316244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62091" y="338842"/>
            <a:ext cx="7746000" cy="606139"/>
          </a:xfrm>
          <a:prstGeom prst="rect">
            <a:avLst/>
          </a:prstGeom>
        </p:spPr>
        <p:txBody>
          <a:bodyPr spcFirstLastPara="1" vert="horz" wrap="square" lIns="0" tIns="171969" rIns="0" bIns="0" rtlCol="0" anchor="t" anchorCtr="0">
            <a:spAutoFit/>
          </a:bodyPr>
          <a:lstStyle/>
          <a:p>
            <a:pPr marL="1100108">
              <a:spcBef>
                <a:spcPts val="65"/>
              </a:spcBef>
            </a:pPr>
            <a:r>
              <a:rPr sz="2727" b="1" spc="-82" dirty="0"/>
              <a:t>Emergency</a:t>
            </a:r>
            <a:r>
              <a:rPr sz="2727" b="1" spc="-95" dirty="0"/>
              <a:t> </a:t>
            </a:r>
            <a:r>
              <a:rPr sz="2727" b="1" spc="-44" dirty="0"/>
              <a:t>Shelters</a:t>
            </a:r>
            <a:endParaRPr sz="2727"/>
          </a:p>
        </p:txBody>
      </p:sp>
      <p:sp>
        <p:nvSpPr>
          <p:cNvPr id="3" name="object 3"/>
          <p:cNvSpPr txBox="1"/>
          <p:nvPr/>
        </p:nvSpPr>
        <p:spPr>
          <a:xfrm>
            <a:off x="3422073" y="1075545"/>
            <a:ext cx="5011016" cy="3179461"/>
          </a:xfrm>
          <a:prstGeom prst="rect">
            <a:avLst/>
          </a:prstGeom>
        </p:spPr>
        <p:txBody>
          <a:bodyPr vert="horz" wrap="square" lIns="0" tIns="33338" rIns="0" bIns="0" rtlCol="0">
            <a:spAutoFit/>
          </a:bodyPr>
          <a:lstStyle/>
          <a:p>
            <a:pPr marL="164518" marR="3464" indent="-155859" algn="just">
              <a:lnSpc>
                <a:spcPct val="90000"/>
              </a:lnSpc>
              <a:spcBef>
                <a:spcPts val="262"/>
              </a:spcBef>
              <a:buClr>
                <a:srgbClr val="FF66FF"/>
              </a:buClr>
              <a:buFont typeface="Arial"/>
              <a:buChar char="•"/>
              <a:tabLst>
                <a:tab pos="164518" algn="l"/>
              </a:tabLst>
            </a:pPr>
            <a:r>
              <a:rPr sz="1636" dirty="0">
                <a:latin typeface="Calibri"/>
                <a:cs typeface="Calibri"/>
              </a:rPr>
              <a:t>Providers</a:t>
            </a:r>
            <a:r>
              <a:rPr sz="1636" spc="337" dirty="0">
                <a:latin typeface="Calibri"/>
                <a:cs typeface="Calibri"/>
              </a:rPr>
              <a:t>  </a:t>
            </a:r>
            <a:r>
              <a:rPr sz="1636" b="1" dirty="0">
                <a:solidFill>
                  <a:srgbClr val="B100B1"/>
                </a:solidFill>
                <a:latin typeface="Calibri"/>
                <a:cs typeface="Calibri"/>
              </a:rPr>
              <a:t>may</a:t>
            </a:r>
            <a:r>
              <a:rPr sz="1636" b="1" spc="347" dirty="0">
                <a:solidFill>
                  <a:srgbClr val="B100B1"/>
                </a:solidFill>
                <a:latin typeface="Calibri"/>
                <a:cs typeface="Calibri"/>
              </a:rPr>
              <a:t>  </a:t>
            </a:r>
            <a:r>
              <a:rPr sz="1636" b="1" dirty="0">
                <a:solidFill>
                  <a:srgbClr val="B100B1"/>
                </a:solidFill>
                <a:latin typeface="Calibri"/>
                <a:cs typeface="Calibri"/>
              </a:rPr>
              <a:t>not</a:t>
            </a:r>
            <a:r>
              <a:rPr sz="1636" b="1" spc="337" dirty="0">
                <a:solidFill>
                  <a:srgbClr val="B100B1"/>
                </a:solidFill>
                <a:latin typeface="Calibri"/>
                <a:cs typeface="Calibri"/>
              </a:rPr>
              <a:t>  </a:t>
            </a:r>
            <a:r>
              <a:rPr sz="1636" b="1" dirty="0">
                <a:solidFill>
                  <a:srgbClr val="B100B1"/>
                </a:solidFill>
                <a:latin typeface="Calibri"/>
                <a:cs typeface="Calibri"/>
              </a:rPr>
              <a:t>deny</a:t>
            </a:r>
            <a:r>
              <a:rPr sz="1636" b="1" spc="347" dirty="0">
                <a:solidFill>
                  <a:srgbClr val="B100B1"/>
                </a:solidFill>
                <a:latin typeface="Calibri"/>
                <a:cs typeface="Calibri"/>
              </a:rPr>
              <a:t>  </a:t>
            </a:r>
            <a:r>
              <a:rPr sz="1636" b="1" dirty="0">
                <a:solidFill>
                  <a:srgbClr val="B100B1"/>
                </a:solidFill>
                <a:latin typeface="Calibri"/>
                <a:cs typeface="Calibri"/>
              </a:rPr>
              <a:t>access</a:t>
            </a:r>
            <a:r>
              <a:rPr sz="1636" b="1" spc="344" dirty="0">
                <a:solidFill>
                  <a:srgbClr val="B100B1"/>
                </a:solidFill>
                <a:latin typeface="Calibri"/>
                <a:cs typeface="Calibri"/>
              </a:rPr>
              <a:t>  </a:t>
            </a:r>
            <a:r>
              <a:rPr sz="1636" b="1" dirty="0">
                <a:solidFill>
                  <a:srgbClr val="B100B1"/>
                </a:solidFill>
                <a:latin typeface="Calibri"/>
                <a:cs typeface="Calibri"/>
              </a:rPr>
              <a:t>to</a:t>
            </a:r>
            <a:r>
              <a:rPr sz="1636" b="1" spc="347" dirty="0">
                <a:solidFill>
                  <a:srgbClr val="B100B1"/>
                </a:solidFill>
                <a:latin typeface="Calibri"/>
                <a:cs typeface="Calibri"/>
              </a:rPr>
              <a:t>  </a:t>
            </a:r>
            <a:r>
              <a:rPr sz="1636" b="1" dirty="0">
                <a:solidFill>
                  <a:srgbClr val="B100B1"/>
                </a:solidFill>
                <a:latin typeface="Calibri"/>
                <a:cs typeface="Calibri"/>
              </a:rPr>
              <a:t>a</a:t>
            </a:r>
            <a:r>
              <a:rPr sz="1636" b="1" spc="341" dirty="0">
                <a:solidFill>
                  <a:srgbClr val="B100B1"/>
                </a:solidFill>
                <a:latin typeface="Calibri"/>
                <a:cs typeface="Calibri"/>
              </a:rPr>
              <a:t>  </a:t>
            </a:r>
            <a:r>
              <a:rPr sz="1636" b="1" spc="-7" dirty="0">
                <a:solidFill>
                  <a:srgbClr val="B100B1"/>
                </a:solidFill>
                <a:latin typeface="Calibri"/>
                <a:cs typeface="Calibri"/>
              </a:rPr>
              <a:t>single-</a:t>
            </a:r>
            <a:r>
              <a:rPr sz="1636" b="1" spc="-17" dirty="0">
                <a:solidFill>
                  <a:srgbClr val="B100B1"/>
                </a:solidFill>
                <a:latin typeface="Calibri"/>
                <a:cs typeface="Calibri"/>
              </a:rPr>
              <a:t>sex </a:t>
            </a:r>
            <a:r>
              <a:rPr sz="1636" b="1" dirty="0">
                <a:solidFill>
                  <a:srgbClr val="B100B1"/>
                </a:solidFill>
                <a:latin typeface="Calibri"/>
                <a:cs typeface="Calibri"/>
              </a:rPr>
              <a:t>emergency</a:t>
            </a:r>
            <a:r>
              <a:rPr sz="1636" b="1" spc="164" dirty="0">
                <a:solidFill>
                  <a:srgbClr val="B100B1"/>
                </a:solidFill>
                <a:latin typeface="Calibri"/>
                <a:cs typeface="Calibri"/>
              </a:rPr>
              <a:t> </a:t>
            </a:r>
            <a:r>
              <a:rPr sz="1636" b="1" dirty="0">
                <a:solidFill>
                  <a:srgbClr val="B100B1"/>
                </a:solidFill>
                <a:latin typeface="Calibri"/>
                <a:cs typeface="Calibri"/>
              </a:rPr>
              <a:t>shelter</a:t>
            </a:r>
            <a:r>
              <a:rPr sz="1636" b="1" spc="187" dirty="0">
                <a:solidFill>
                  <a:srgbClr val="B100B1"/>
                </a:solidFill>
                <a:latin typeface="Calibri"/>
                <a:cs typeface="Calibri"/>
              </a:rPr>
              <a:t> </a:t>
            </a:r>
            <a:r>
              <a:rPr sz="1636" b="1" dirty="0">
                <a:solidFill>
                  <a:srgbClr val="B100B1"/>
                </a:solidFill>
                <a:latin typeface="Calibri"/>
                <a:cs typeface="Calibri"/>
              </a:rPr>
              <a:t>or</a:t>
            </a:r>
            <a:r>
              <a:rPr sz="1636" b="1" spc="181" dirty="0">
                <a:solidFill>
                  <a:srgbClr val="B100B1"/>
                </a:solidFill>
                <a:latin typeface="Calibri"/>
                <a:cs typeface="Calibri"/>
              </a:rPr>
              <a:t> </a:t>
            </a:r>
            <a:r>
              <a:rPr sz="1636" b="1" dirty="0">
                <a:solidFill>
                  <a:srgbClr val="B100B1"/>
                </a:solidFill>
                <a:latin typeface="Calibri"/>
                <a:cs typeface="Calibri"/>
              </a:rPr>
              <a:t>facility</a:t>
            </a:r>
            <a:r>
              <a:rPr sz="1636" b="1" spc="177" dirty="0">
                <a:solidFill>
                  <a:srgbClr val="B100B1"/>
                </a:solidFill>
                <a:latin typeface="Calibri"/>
                <a:cs typeface="Calibri"/>
              </a:rPr>
              <a:t> </a:t>
            </a:r>
            <a:r>
              <a:rPr sz="1636" dirty="0">
                <a:latin typeface="Calibri"/>
                <a:cs typeface="Calibri"/>
              </a:rPr>
              <a:t>because</a:t>
            </a:r>
            <a:r>
              <a:rPr sz="1636" spc="187" dirty="0">
                <a:latin typeface="Calibri"/>
                <a:cs typeface="Calibri"/>
              </a:rPr>
              <a:t> </a:t>
            </a:r>
            <a:r>
              <a:rPr sz="1636" dirty="0">
                <a:latin typeface="Calibri"/>
                <a:cs typeface="Calibri"/>
              </a:rPr>
              <a:t>the</a:t>
            </a:r>
            <a:r>
              <a:rPr sz="1636" spc="184" dirty="0">
                <a:latin typeface="Calibri"/>
                <a:cs typeface="Calibri"/>
              </a:rPr>
              <a:t> </a:t>
            </a:r>
            <a:r>
              <a:rPr sz="1636" spc="-7" dirty="0">
                <a:latin typeface="Calibri"/>
                <a:cs typeface="Calibri"/>
              </a:rPr>
              <a:t>identification </a:t>
            </a:r>
            <a:r>
              <a:rPr sz="1636" dirty="0">
                <a:latin typeface="Calibri"/>
                <a:cs typeface="Calibri"/>
              </a:rPr>
              <a:t>documents</a:t>
            </a:r>
            <a:r>
              <a:rPr sz="1636" spc="402" dirty="0">
                <a:latin typeface="Calibri"/>
                <a:cs typeface="Calibri"/>
              </a:rPr>
              <a:t> </a:t>
            </a:r>
            <a:r>
              <a:rPr sz="1636" dirty="0">
                <a:latin typeface="Calibri"/>
                <a:cs typeface="Calibri"/>
              </a:rPr>
              <a:t>indicate</a:t>
            </a:r>
            <a:r>
              <a:rPr sz="1636" spc="24" dirty="0">
                <a:latin typeface="Calibri"/>
                <a:cs typeface="Calibri"/>
              </a:rPr>
              <a:t>  </a:t>
            </a:r>
            <a:r>
              <a:rPr sz="1636" dirty="0">
                <a:latin typeface="Calibri"/>
                <a:cs typeface="Calibri"/>
              </a:rPr>
              <a:t>a</a:t>
            </a:r>
            <a:r>
              <a:rPr sz="1636" spc="24" dirty="0">
                <a:latin typeface="Calibri"/>
                <a:cs typeface="Calibri"/>
              </a:rPr>
              <a:t>  </a:t>
            </a:r>
            <a:r>
              <a:rPr sz="1636" dirty="0">
                <a:latin typeface="Calibri"/>
                <a:cs typeface="Calibri"/>
              </a:rPr>
              <a:t>gender</a:t>
            </a:r>
            <a:r>
              <a:rPr sz="1636" spc="27" dirty="0">
                <a:latin typeface="Calibri"/>
                <a:cs typeface="Calibri"/>
              </a:rPr>
              <a:t>  </a:t>
            </a:r>
            <a:r>
              <a:rPr sz="1636" dirty="0">
                <a:latin typeface="Calibri"/>
                <a:cs typeface="Calibri"/>
              </a:rPr>
              <a:t>marker</a:t>
            </a:r>
            <a:r>
              <a:rPr sz="1636" spc="24" dirty="0">
                <a:latin typeface="Calibri"/>
                <a:cs typeface="Calibri"/>
              </a:rPr>
              <a:t>  </a:t>
            </a:r>
            <a:r>
              <a:rPr sz="1636" dirty="0">
                <a:latin typeface="Calibri"/>
                <a:cs typeface="Calibri"/>
              </a:rPr>
              <a:t>that</a:t>
            </a:r>
            <a:r>
              <a:rPr sz="1636" spc="20" dirty="0">
                <a:latin typeface="Calibri"/>
                <a:cs typeface="Calibri"/>
              </a:rPr>
              <a:t>  </a:t>
            </a:r>
            <a:r>
              <a:rPr sz="1636" dirty="0">
                <a:latin typeface="Calibri"/>
                <a:cs typeface="Calibri"/>
              </a:rPr>
              <a:t>is</a:t>
            </a:r>
            <a:r>
              <a:rPr sz="1636" spc="20" dirty="0">
                <a:latin typeface="Calibri"/>
                <a:cs typeface="Calibri"/>
              </a:rPr>
              <a:t>  </a:t>
            </a:r>
            <a:r>
              <a:rPr sz="1636" spc="-7" dirty="0">
                <a:latin typeface="Calibri"/>
                <a:cs typeface="Calibri"/>
              </a:rPr>
              <a:t>different </a:t>
            </a:r>
            <a:r>
              <a:rPr sz="1636" dirty="0">
                <a:latin typeface="Calibri"/>
                <a:cs typeface="Calibri"/>
              </a:rPr>
              <a:t>from</a:t>
            </a:r>
            <a:r>
              <a:rPr sz="1636" spc="147" dirty="0">
                <a:latin typeface="Calibri"/>
                <a:cs typeface="Calibri"/>
              </a:rPr>
              <a:t> </a:t>
            </a:r>
            <a:r>
              <a:rPr sz="1636" dirty="0">
                <a:latin typeface="Calibri"/>
                <a:cs typeface="Calibri"/>
              </a:rPr>
              <a:t>a</a:t>
            </a:r>
            <a:r>
              <a:rPr sz="1636" spc="160" dirty="0">
                <a:latin typeface="Calibri"/>
                <a:cs typeface="Calibri"/>
              </a:rPr>
              <a:t> </a:t>
            </a:r>
            <a:r>
              <a:rPr sz="1636" dirty="0">
                <a:latin typeface="Calibri"/>
                <a:cs typeface="Calibri"/>
              </a:rPr>
              <a:t>person’s</a:t>
            </a:r>
            <a:r>
              <a:rPr sz="1636" spc="156" dirty="0">
                <a:latin typeface="Calibri"/>
                <a:cs typeface="Calibri"/>
              </a:rPr>
              <a:t> </a:t>
            </a:r>
            <a:r>
              <a:rPr sz="1636" dirty="0">
                <a:latin typeface="Calibri"/>
                <a:cs typeface="Calibri"/>
              </a:rPr>
              <a:t>gender</a:t>
            </a:r>
            <a:r>
              <a:rPr sz="1636" spc="167" dirty="0">
                <a:latin typeface="Calibri"/>
                <a:cs typeface="Calibri"/>
              </a:rPr>
              <a:t> </a:t>
            </a:r>
            <a:r>
              <a:rPr sz="1636" dirty="0">
                <a:latin typeface="Calibri"/>
                <a:cs typeface="Calibri"/>
              </a:rPr>
              <a:t>identity</a:t>
            </a:r>
            <a:r>
              <a:rPr sz="1636" spc="160" dirty="0">
                <a:latin typeface="Calibri"/>
                <a:cs typeface="Calibri"/>
              </a:rPr>
              <a:t> </a:t>
            </a:r>
            <a:r>
              <a:rPr sz="1636" dirty="0">
                <a:latin typeface="Calibri"/>
                <a:cs typeface="Calibri"/>
              </a:rPr>
              <a:t>(or</a:t>
            </a:r>
            <a:r>
              <a:rPr sz="1636" spc="150" dirty="0">
                <a:latin typeface="Calibri"/>
                <a:cs typeface="Calibri"/>
              </a:rPr>
              <a:t> </a:t>
            </a:r>
            <a:r>
              <a:rPr sz="1636" dirty="0">
                <a:latin typeface="Calibri"/>
                <a:cs typeface="Calibri"/>
              </a:rPr>
              <a:t>segregate</a:t>
            </a:r>
            <a:r>
              <a:rPr sz="1636" spc="160" dirty="0">
                <a:latin typeface="Calibri"/>
                <a:cs typeface="Calibri"/>
              </a:rPr>
              <a:t> </a:t>
            </a:r>
            <a:r>
              <a:rPr sz="1636" dirty="0">
                <a:latin typeface="Calibri"/>
                <a:cs typeface="Calibri"/>
              </a:rPr>
              <a:t>or</a:t>
            </a:r>
            <a:r>
              <a:rPr sz="1636" spc="160" dirty="0">
                <a:latin typeface="Calibri"/>
                <a:cs typeface="Calibri"/>
              </a:rPr>
              <a:t> </a:t>
            </a:r>
            <a:r>
              <a:rPr sz="1636" spc="-7" dirty="0">
                <a:latin typeface="Calibri"/>
                <a:cs typeface="Calibri"/>
              </a:rPr>
              <a:t>isolate </a:t>
            </a:r>
            <a:r>
              <a:rPr sz="1636" dirty="0">
                <a:latin typeface="Calibri"/>
                <a:cs typeface="Calibri"/>
              </a:rPr>
              <a:t>that</a:t>
            </a:r>
            <a:r>
              <a:rPr sz="1636" spc="-27" dirty="0">
                <a:latin typeface="Calibri"/>
                <a:cs typeface="Calibri"/>
              </a:rPr>
              <a:t> </a:t>
            </a:r>
            <a:r>
              <a:rPr sz="1636" spc="-7" dirty="0">
                <a:latin typeface="Calibri"/>
                <a:cs typeface="Calibri"/>
              </a:rPr>
              <a:t>person)</a:t>
            </a:r>
            <a:endParaRPr sz="1636">
              <a:latin typeface="Calibri"/>
              <a:cs typeface="Calibri"/>
            </a:endParaRPr>
          </a:p>
          <a:p>
            <a:pPr>
              <a:spcBef>
                <a:spcPts val="14"/>
              </a:spcBef>
              <a:buClr>
                <a:srgbClr val="FF66FF"/>
              </a:buClr>
              <a:buFont typeface="Arial"/>
              <a:buChar char="•"/>
            </a:pPr>
            <a:endParaRPr sz="2079">
              <a:latin typeface="Calibri"/>
              <a:cs typeface="Calibri"/>
            </a:endParaRPr>
          </a:p>
          <a:p>
            <a:pPr marL="164518" marR="3464" indent="-155859" algn="just">
              <a:lnSpc>
                <a:spcPct val="90000"/>
              </a:lnSpc>
              <a:buClr>
                <a:srgbClr val="FF66FF"/>
              </a:buClr>
              <a:buFont typeface="Arial"/>
              <a:buChar char="•"/>
              <a:tabLst>
                <a:tab pos="164518" algn="l"/>
              </a:tabLst>
            </a:pPr>
            <a:r>
              <a:rPr sz="1636" dirty="0">
                <a:latin typeface="Calibri"/>
                <a:cs typeface="Calibri"/>
              </a:rPr>
              <a:t>A</a:t>
            </a:r>
            <a:r>
              <a:rPr sz="1636" spc="191" dirty="0">
                <a:latin typeface="Calibri"/>
                <a:cs typeface="Calibri"/>
              </a:rPr>
              <a:t> </a:t>
            </a:r>
            <a:r>
              <a:rPr sz="1636" dirty="0">
                <a:latin typeface="Calibri"/>
                <a:cs typeface="Calibri"/>
              </a:rPr>
              <a:t>provider</a:t>
            </a:r>
            <a:r>
              <a:rPr sz="1636" spc="198" dirty="0">
                <a:latin typeface="Calibri"/>
                <a:cs typeface="Calibri"/>
              </a:rPr>
              <a:t> </a:t>
            </a:r>
            <a:r>
              <a:rPr sz="1636" b="1" dirty="0">
                <a:solidFill>
                  <a:srgbClr val="B100B1"/>
                </a:solidFill>
                <a:latin typeface="Calibri"/>
                <a:cs typeface="Calibri"/>
              </a:rPr>
              <a:t>may</a:t>
            </a:r>
            <a:r>
              <a:rPr sz="1636" b="1" spc="201" dirty="0">
                <a:solidFill>
                  <a:srgbClr val="B100B1"/>
                </a:solidFill>
                <a:latin typeface="Calibri"/>
                <a:cs typeface="Calibri"/>
              </a:rPr>
              <a:t> </a:t>
            </a:r>
            <a:r>
              <a:rPr sz="1636" b="1" dirty="0">
                <a:solidFill>
                  <a:srgbClr val="B100B1"/>
                </a:solidFill>
                <a:latin typeface="Calibri"/>
                <a:cs typeface="Calibri"/>
              </a:rPr>
              <a:t>not</a:t>
            </a:r>
            <a:r>
              <a:rPr sz="1636" b="1" spc="194" dirty="0">
                <a:solidFill>
                  <a:srgbClr val="B100B1"/>
                </a:solidFill>
                <a:latin typeface="Calibri"/>
                <a:cs typeface="Calibri"/>
              </a:rPr>
              <a:t> </a:t>
            </a:r>
            <a:r>
              <a:rPr sz="1636" b="1" dirty="0">
                <a:solidFill>
                  <a:srgbClr val="B100B1"/>
                </a:solidFill>
                <a:latin typeface="Calibri"/>
                <a:cs typeface="Calibri"/>
              </a:rPr>
              <a:t>consider</a:t>
            </a:r>
            <a:r>
              <a:rPr sz="1636" b="1" spc="198" dirty="0">
                <a:solidFill>
                  <a:srgbClr val="B100B1"/>
                </a:solidFill>
                <a:latin typeface="Calibri"/>
                <a:cs typeface="Calibri"/>
              </a:rPr>
              <a:t> </a:t>
            </a:r>
            <a:r>
              <a:rPr sz="1636" b="1" dirty="0">
                <a:solidFill>
                  <a:srgbClr val="B100B1"/>
                </a:solidFill>
                <a:latin typeface="Calibri"/>
                <a:cs typeface="Calibri"/>
              </a:rPr>
              <a:t>a</a:t>
            </a:r>
            <a:r>
              <a:rPr sz="1636" b="1" spc="198" dirty="0">
                <a:solidFill>
                  <a:srgbClr val="B100B1"/>
                </a:solidFill>
                <a:latin typeface="Calibri"/>
                <a:cs typeface="Calibri"/>
              </a:rPr>
              <a:t> </a:t>
            </a:r>
            <a:r>
              <a:rPr sz="1636" b="1" dirty="0">
                <a:solidFill>
                  <a:srgbClr val="B100B1"/>
                </a:solidFill>
                <a:latin typeface="Calibri"/>
                <a:cs typeface="Calibri"/>
              </a:rPr>
              <a:t>person</a:t>
            </a:r>
            <a:r>
              <a:rPr sz="1636" b="1" spc="201" dirty="0">
                <a:solidFill>
                  <a:srgbClr val="B100B1"/>
                </a:solidFill>
                <a:latin typeface="Calibri"/>
                <a:cs typeface="Calibri"/>
              </a:rPr>
              <a:t> </a:t>
            </a:r>
            <a:r>
              <a:rPr sz="1636" b="1" dirty="0">
                <a:solidFill>
                  <a:srgbClr val="B100B1"/>
                </a:solidFill>
                <a:latin typeface="Calibri"/>
                <a:cs typeface="Calibri"/>
              </a:rPr>
              <a:t>ineligible</a:t>
            </a:r>
            <a:r>
              <a:rPr sz="1636" b="1" spc="198" dirty="0">
                <a:solidFill>
                  <a:srgbClr val="B100B1"/>
                </a:solidFill>
                <a:latin typeface="Calibri"/>
                <a:cs typeface="Calibri"/>
              </a:rPr>
              <a:t> </a:t>
            </a:r>
            <a:r>
              <a:rPr sz="1636" dirty="0">
                <a:latin typeface="Calibri"/>
                <a:cs typeface="Calibri"/>
              </a:rPr>
              <a:t>for</a:t>
            </a:r>
            <a:r>
              <a:rPr sz="1636" spc="198" dirty="0">
                <a:latin typeface="Calibri"/>
                <a:cs typeface="Calibri"/>
              </a:rPr>
              <a:t> </a:t>
            </a:r>
            <a:r>
              <a:rPr sz="1636" spc="-17" dirty="0">
                <a:latin typeface="Calibri"/>
                <a:cs typeface="Calibri"/>
              </a:rPr>
              <a:t>an </a:t>
            </a:r>
            <a:r>
              <a:rPr sz="1636" dirty="0">
                <a:latin typeface="Calibri"/>
                <a:cs typeface="Calibri"/>
              </a:rPr>
              <a:t>emergency</a:t>
            </a:r>
            <a:r>
              <a:rPr sz="1636" spc="283" dirty="0">
                <a:latin typeface="Calibri"/>
                <a:cs typeface="Calibri"/>
              </a:rPr>
              <a:t>  </a:t>
            </a:r>
            <a:r>
              <a:rPr sz="1636" dirty="0">
                <a:latin typeface="Calibri"/>
                <a:cs typeface="Calibri"/>
              </a:rPr>
              <a:t>shelter</a:t>
            </a:r>
            <a:r>
              <a:rPr sz="1636" spc="293" dirty="0">
                <a:latin typeface="Calibri"/>
                <a:cs typeface="Calibri"/>
              </a:rPr>
              <a:t>  </a:t>
            </a:r>
            <a:r>
              <a:rPr sz="1636" dirty="0">
                <a:latin typeface="Calibri"/>
                <a:cs typeface="Calibri"/>
              </a:rPr>
              <a:t>or</a:t>
            </a:r>
            <a:r>
              <a:rPr sz="1636" spc="286" dirty="0">
                <a:latin typeface="Calibri"/>
                <a:cs typeface="Calibri"/>
              </a:rPr>
              <a:t>  </a:t>
            </a:r>
            <a:r>
              <a:rPr sz="1636" dirty="0">
                <a:latin typeface="Calibri"/>
                <a:cs typeface="Calibri"/>
              </a:rPr>
              <a:t>other</a:t>
            </a:r>
            <a:r>
              <a:rPr sz="1636" spc="290" dirty="0">
                <a:latin typeface="Calibri"/>
                <a:cs typeface="Calibri"/>
              </a:rPr>
              <a:t>  </a:t>
            </a:r>
            <a:r>
              <a:rPr sz="1636" dirty="0">
                <a:latin typeface="Calibri"/>
                <a:cs typeface="Calibri"/>
              </a:rPr>
              <a:t>facility</a:t>
            </a:r>
            <a:r>
              <a:rPr sz="1636" spc="290" dirty="0">
                <a:latin typeface="Calibri"/>
                <a:cs typeface="Calibri"/>
              </a:rPr>
              <a:t>  </a:t>
            </a:r>
            <a:r>
              <a:rPr sz="1636" dirty="0">
                <a:latin typeface="Calibri"/>
                <a:cs typeface="Calibri"/>
              </a:rPr>
              <a:t>because</a:t>
            </a:r>
            <a:r>
              <a:rPr sz="1636" spc="290" dirty="0">
                <a:latin typeface="Calibri"/>
                <a:cs typeface="Calibri"/>
              </a:rPr>
              <a:t>  </a:t>
            </a:r>
            <a:r>
              <a:rPr sz="1636" spc="-7" dirty="0">
                <a:latin typeface="Calibri"/>
                <a:cs typeface="Calibri"/>
              </a:rPr>
              <a:t>their </a:t>
            </a:r>
            <a:r>
              <a:rPr sz="1636" dirty="0">
                <a:latin typeface="Calibri"/>
                <a:cs typeface="Calibri"/>
              </a:rPr>
              <a:t>appearance</a:t>
            </a:r>
            <a:r>
              <a:rPr sz="1636" spc="31" dirty="0">
                <a:latin typeface="Calibri"/>
                <a:cs typeface="Calibri"/>
              </a:rPr>
              <a:t>  </a:t>
            </a:r>
            <a:r>
              <a:rPr sz="1636" dirty="0">
                <a:latin typeface="Calibri"/>
                <a:cs typeface="Calibri"/>
              </a:rPr>
              <a:t>or</a:t>
            </a:r>
            <a:r>
              <a:rPr sz="1636" spc="41" dirty="0">
                <a:latin typeface="Calibri"/>
                <a:cs typeface="Calibri"/>
              </a:rPr>
              <a:t>  </a:t>
            </a:r>
            <a:r>
              <a:rPr sz="1636" dirty="0">
                <a:latin typeface="Calibri"/>
                <a:cs typeface="Calibri"/>
              </a:rPr>
              <a:t>behavior</a:t>
            </a:r>
            <a:r>
              <a:rPr sz="1636" spc="37" dirty="0">
                <a:latin typeface="Calibri"/>
                <a:cs typeface="Calibri"/>
              </a:rPr>
              <a:t>  </a:t>
            </a:r>
            <a:r>
              <a:rPr sz="1636" dirty="0">
                <a:latin typeface="Calibri"/>
                <a:cs typeface="Calibri"/>
              </a:rPr>
              <a:t>does</a:t>
            </a:r>
            <a:r>
              <a:rPr sz="1636" spc="37" dirty="0">
                <a:latin typeface="Calibri"/>
                <a:cs typeface="Calibri"/>
              </a:rPr>
              <a:t>  </a:t>
            </a:r>
            <a:r>
              <a:rPr sz="1636" dirty="0">
                <a:latin typeface="Calibri"/>
                <a:cs typeface="Calibri"/>
              </a:rPr>
              <a:t>not</a:t>
            </a:r>
            <a:r>
              <a:rPr sz="1636" spc="37" dirty="0">
                <a:latin typeface="Calibri"/>
                <a:cs typeface="Calibri"/>
              </a:rPr>
              <a:t>  </a:t>
            </a:r>
            <a:r>
              <a:rPr sz="1636" dirty="0">
                <a:latin typeface="Calibri"/>
                <a:cs typeface="Calibri"/>
              </a:rPr>
              <a:t>conform</a:t>
            </a:r>
            <a:r>
              <a:rPr sz="1636" spc="37" dirty="0">
                <a:latin typeface="Calibri"/>
                <a:cs typeface="Calibri"/>
              </a:rPr>
              <a:t>  </a:t>
            </a:r>
            <a:r>
              <a:rPr sz="1636" dirty="0">
                <a:latin typeface="Calibri"/>
                <a:cs typeface="Calibri"/>
              </a:rPr>
              <a:t>to</a:t>
            </a:r>
            <a:r>
              <a:rPr sz="1636" spc="34" dirty="0">
                <a:latin typeface="Calibri"/>
                <a:cs typeface="Calibri"/>
              </a:rPr>
              <a:t>  </a:t>
            </a:r>
            <a:r>
              <a:rPr sz="1636" spc="-7" dirty="0">
                <a:latin typeface="Calibri"/>
                <a:cs typeface="Calibri"/>
              </a:rPr>
              <a:t>gender stereotypes</a:t>
            </a:r>
            <a:endParaRPr sz="1636">
              <a:latin typeface="Calibri"/>
              <a:cs typeface="Calibri"/>
            </a:endParaRPr>
          </a:p>
          <a:p>
            <a:pPr>
              <a:spcBef>
                <a:spcPts val="3"/>
              </a:spcBef>
              <a:buClr>
                <a:srgbClr val="FF66FF"/>
              </a:buClr>
              <a:buFont typeface="Arial"/>
              <a:buChar char="•"/>
            </a:pPr>
            <a:endParaRPr sz="2114">
              <a:latin typeface="Calibri"/>
              <a:cs typeface="Calibri"/>
            </a:endParaRPr>
          </a:p>
          <a:p>
            <a:pPr marL="164518" marR="5195" indent="-155859" algn="just">
              <a:lnSpc>
                <a:spcPts val="1766"/>
              </a:lnSpc>
              <a:buClr>
                <a:srgbClr val="FF66FF"/>
              </a:buClr>
              <a:buFont typeface="Arial"/>
              <a:buChar char="•"/>
              <a:tabLst>
                <a:tab pos="164518" algn="l"/>
              </a:tabLst>
            </a:pPr>
            <a:r>
              <a:rPr sz="1636" dirty="0">
                <a:latin typeface="Calibri"/>
                <a:cs typeface="Calibri"/>
              </a:rPr>
              <a:t>Providers</a:t>
            </a:r>
            <a:r>
              <a:rPr sz="1636" spc="399" dirty="0">
                <a:latin typeface="Calibri"/>
                <a:cs typeface="Calibri"/>
              </a:rPr>
              <a:t>  </a:t>
            </a:r>
            <a:r>
              <a:rPr sz="1636" b="1" dirty="0">
                <a:solidFill>
                  <a:srgbClr val="B100B1"/>
                </a:solidFill>
                <a:latin typeface="Calibri"/>
                <a:cs typeface="Calibri"/>
              </a:rPr>
              <a:t>may</a:t>
            </a:r>
            <a:r>
              <a:rPr sz="1636" b="1" spc="150" dirty="0">
                <a:solidFill>
                  <a:srgbClr val="B100B1"/>
                </a:solidFill>
                <a:latin typeface="Calibri"/>
                <a:cs typeface="Calibri"/>
              </a:rPr>
              <a:t>   </a:t>
            </a:r>
            <a:r>
              <a:rPr sz="1636" b="1" dirty="0">
                <a:solidFill>
                  <a:srgbClr val="B100B1"/>
                </a:solidFill>
                <a:latin typeface="Calibri"/>
                <a:cs typeface="Calibri"/>
              </a:rPr>
              <a:t>not</a:t>
            </a:r>
            <a:r>
              <a:rPr sz="1636" b="1" spc="406" dirty="0">
                <a:solidFill>
                  <a:srgbClr val="B100B1"/>
                </a:solidFill>
                <a:latin typeface="Calibri"/>
                <a:cs typeface="Calibri"/>
              </a:rPr>
              <a:t>  </a:t>
            </a:r>
            <a:r>
              <a:rPr sz="1636" b="1" dirty="0">
                <a:solidFill>
                  <a:srgbClr val="B100B1"/>
                </a:solidFill>
                <a:latin typeface="Calibri"/>
                <a:cs typeface="Calibri"/>
              </a:rPr>
              <a:t>ask</a:t>
            </a:r>
            <a:r>
              <a:rPr sz="1636" b="1" spc="406" dirty="0">
                <a:solidFill>
                  <a:srgbClr val="B100B1"/>
                </a:solidFill>
                <a:latin typeface="Calibri"/>
                <a:cs typeface="Calibri"/>
              </a:rPr>
              <a:t>  </a:t>
            </a:r>
            <a:r>
              <a:rPr sz="1636" b="1" dirty="0">
                <a:solidFill>
                  <a:srgbClr val="B100B1"/>
                </a:solidFill>
                <a:latin typeface="Calibri"/>
                <a:cs typeface="Calibri"/>
              </a:rPr>
              <a:t>or</a:t>
            </a:r>
            <a:r>
              <a:rPr sz="1636" b="1" spc="406" dirty="0">
                <a:solidFill>
                  <a:srgbClr val="B100B1"/>
                </a:solidFill>
                <a:latin typeface="Calibri"/>
                <a:cs typeface="Calibri"/>
              </a:rPr>
              <a:t>  </a:t>
            </a:r>
            <a:r>
              <a:rPr sz="1636" b="1" dirty="0">
                <a:solidFill>
                  <a:srgbClr val="B100B1"/>
                </a:solidFill>
                <a:latin typeface="Calibri"/>
                <a:cs typeface="Calibri"/>
              </a:rPr>
              <a:t>seek</a:t>
            </a:r>
            <a:r>
              <a:rPr sz="1636" b="1" spc="147" dirty="0">
                <a:solidFill>
                  <a:srgbClr val="B100B1"/>
                </a:solidFill>
                <a:latin typeface="Calibri"/>
                <a:cs typeface="Calibri"/>
              </a:rPr>
              <a:t>   </a:t>
            </a:r>
            <a:r>
              <a:rPr sz="1636" b="1" spc="-7" dirty="0">
                <a:solidFill>
                  <a:srgbClr val="B100B1"/>
                </a:solidFill>
                <a:latin typeface="Calibri"/>
                <a:cs typeface="Calibri"/>
              </a:rPr>
              <a:t>documentation </a:t>
            </a:r>
            <a:r>
              <a:rPr sz="1636" b="1" dirty="0">
                <a:solidFill>
                  <a:srgbClr val="B100B1"/>
                </a:solidFill>
                <a:latin typeface="Calibri"/>
                <a:cs typeface="Calibri"/>
              </a:rPr>
              <a:t>concerning</a:t>
            </a:r>
            <a:r>
              <a:rPr sz="1636" b="1" spc="-55" dirty="0">
                <a:solidFill>
                  <a:srgbClr val="B100B1"/>
                </a:solidFill>
                <a:latin typeface="Calibri"/>
                <a:cs typeface="Calibri"/>
              </a:rPr>
              <a:t> </a:t>
            </a:r>
            <a:r>
              <a:rPr sz="1636" b="1" dirty="0">
                <a:latin typeface="Calibri"/>
                <a:cs typeface="Calibri"/>
              </a:rPr>
              <a:t>medical</a:t>
            </a:r>
            <a:r>
              <a:rPr sz="1636" b="1" spc="-27" dirty="0">
                <a:latin typeface="Calibri"/>
                <a:cs typeface="Calibri"/>
              </a:rPr>
              <a:t> </a:t>
            </a:r>
            <a:r>
              <a:rPr sz="1636" b="1" dirty="0">
                <a:latin typeface="Calibri"/>
                <a:cs typeface="Calibri"/>
              </a:rPr>
              <a:t>history</a:t>
            </a:r>
            <a:r>
              <a:rPr sz="1636" b="1" spc="-17" dirty="0">
                <a:latin typeface="Calibri"/>
                <a:cs typeface="Calibri"/>
              </a:rPr>
              <a:t> </a:t>
            </a:r>
            <a:r>
              <a:rPr sz="1636" b="1" dirty="0">
                <a:latin typeface="Calibri"/>
                <a:cs typeface="Calibri"/>
              </a:rPr>
              <a:t>or</a:t>
            </a:r>
            <a:r>
              <a:rPr sz="1636" b="1" spc="-34" dirty="0">
                <a:latin typeface="Calibri"/>
                <a:cs typeface="Calibri"/>
              </a:rPr>
              <a:t> </a:t>
            </a:r>
            <a:r>
              <a:rPr sz="1636" b="1" dirty="0">
                <a:latin typeface="Calibri"/>
                <a:cs typeface="Calibri"/>
              </a:rPr>
              <a:t>a</a:t>
            </a:r>
            <a:r>
              <a:rPr sz="1636" b="1" spc="-27" dirty="0">
                <a:latin typeface="Calibri"/>
                <a:cs typeface="Calibri"/>
              </a:rPr>
              <a:t> </a:t>
            </a:r>
            <a:r>
              <a:rPr sz="1636" b="1" spc="-7" dirty="0">
                <a:latin typeface="Calibri"/>
                <a:cs typeface="Calibri"/>
              </a:rPr>
              <a:t>person’s</a:t>
            </a:r>
            <a:r>
              <a:rPr sz="1636" b="1" spc="-17" dirty="0">
                <a:latin typeface="Calibri"/>
                <a:cs typeface="Calibri"/>
              </a:rPr>
              <a:t> </a:t>
            </a:r>
            <a:r>
              <a:rPr sz="1636" b="1" spc="-7" dirty="0">
                <a:latin typeface="Calibri"/>
                <a:cs typeface="Calibri"/>
              </a:rPr>
              <a:t>anatomy</a:t>
            </a:r>
            <a:endParaRPr sz="1636">
              <a:latin typeface="Calibri"/>
              <a:cs typeface="Calibri"/>
            </a:endParaRPr>
          </a:p>
        </p:txBody>
      </p:sp>
    </p:spTree>
    <p:extLst>
      <p:ext uri="{BB962C8B-B14F-4D97-AF65-F5344CB8AC3E}">
        <p14:creationId xmlns:p14="http://schemas.microsoft.com/office/powerpoint/2010/main" val="1372590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3"/>
          <p:cNvSpPr txBox="1">
            <a:spLocks noGrp="1"/>
          </p:cNvSpPr>
          <p:nvPr>
            <p:ph type="ctrTitle"/>
          </p:nvPr>
        </p:nvSpPr>
        <p:spPr>
          <a:xfrm>
            <a:off x="840800" y="1887333"/>
            <a:ext cx="10524000" cy="2227600"/>
          </a:xfrm>
          <a:prstGeom prst="rect">
            <a:avLst/>
          </a:prstGeom>
        </p:spPr>
        <p:txBody>
          <a:bodyPr spcFirstLastPara="1" wrap="square" lIns="121900" tIns="121900" rIns="121900" bIns="121900" anchor="b" anchorCtr="0">
            <a:noAutofit/>
          </a:bodyPr>
          <a:lstStyle/>
          <a:p>
            <a:pPr algn="ctr"/>
            <a:r>
              <a:rPr lang="en-US" sz="6600" dirty="0"/>
              <a:t>Equal Access Rule Assessment Tool </a:t>
            </a:r>
            <a:endParaRPr sz="4800" dirty="0"/>
          </a:p>
        </p:txBody>
      </p:sp>
      <p:sp>
        <p:nvSpPr>
          <p:cNvPr id="69" name="Google Shape;69;p13"/>
          <p:cNvSpPr txBox="1">
            <a:spLocks noGrp="1"/>
          </p:cNvSpPr>
          <p:nvPr>
            <p:ph type="subTitle" idx="1"/>
          </p:nvPr>
        </p:nvSpPr>
        <p:spPr>
          <a:xfrm>
            <a:off x="834000" y="4293567"/>
            <a:ext cx="10524000" cy="1698800"/>
          </a:xfrm>
          <a:prstGeom prst="rect">
            <a:avLst/>
          </a:prstGeom>
        </p:spPr>
        <p:txBody>
          <a:bodyPr spcFirstLastPara="1" wrap="square" lIns="121900" tIns="121900" rIns="121900" bIns="121900" anchor="b" anchorCtr="0">
            <a:noAutofit/>
          </a:bodyPr>
          <a:lstStyle/>
          <a:p>
            <a:pPr marL="0" indent="0">
              <a:spcBef>
                <a:spcPts val="0"/>
              </a:spcBef>
            </a:pPr>
            <a:r>
              <a:rPr lang="en-US" sz="1867" i="1" dirty="0">
                <a:latin typeface="Inter"/>
                <a:ea typeface="Inter"/>
                <a:cs typeface="Inter"/>
                <a:sym typeface="Inter"/>
              </a:rPr>
              <a:t>Simone Chriss Esq. </a:t>
            </a:r>
            <a:endParaRPr sz="1867" i="1" dirty="0">
              <a:latin typeface="Inter"/>
              <a:ea typeface="Inter"/>
              <a:cs typeface="Inter"/>
              <a:sym typeface="Inter"/>
            </a:endParaRPr>
          </a:p>
          <a:p>
            <a:pPr marL="0" indent="0">
              <a:spcBef>
                <a:spcPts val="0"/>
              </a:spcBef>
            </a:pPr>
            <a:r>
              <a:rPr lang="en" sz="1867" i="1" dirty="0">
                <a:latin typeface="Inter"/>
                <a:ea typeface="Inter"/>
                <a:cs typeface="Inter"/>
                <a:sym typeface="Inter"/>
              </a:rPr>
              <a:t>Southern Legal Counsel</a:t>
            </a:r>
            <a:endParaRPr sz="1867" i="1" dirty="0">
              <a:latin typeface="Inter"/>
              <a:ea typeface="Inter"/>
              <a:cs typeface="Inter"/>
              <a:sym typeface="Inte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62091" y="338841"/>
            <a:ext cx="7746000" cy="626978"/>
          </a:xfrm>
          <a:prstGeom prst="rect">
            <a:avLst/>
          </a:prstGeom>
        </p:spPr>
        <p:txBody>
          <a:bodyPr spcFirstLastPara="1" vert="horz" wrap="square" lIns="0" tIns="151014" rIns="0" bIns="0" rtlCol="0" anchor="t" anchorCtr="0">
            <a:spAutoFit/>
          </a:bodyPr>
          <a:lstStyle/>
          <a:p>
            <a:pPr marL="872813">
              <a:spcBef>
                <a:spcPts val="72"/>
              </a:spcBef>
            </a:pPr>
            <a:r>
              <a:rPr sz="3000" b="1" spc="-68" dirty="0"/>
              <a:t>Placement</a:t>
            </a:r>
            <a:r>
              <a:rPr sz="3000" b="1" spc="-130" dirty="0"/>
              <a:t> </a:t>
            </a:r>
            <a:r>
              <a:rPr sz="3000" b="1" spc="-58" dirty="0"/>
              <a:t>Eligibility</a:t>
            </a:r>
            <a:endParaRPr sz="3000"/>
          </a:p>
        </p:txBody>
      </p:sp>
      <p:sp>
        <p:nvSpPr>
          <p:cNvPr id="3" name="object 3"/>
          <p:cNvSpPr txBox="1"/>
          <p:nvPr/>
        </p:nvSpPr>
        <p:spPr>
          <a:xfrm>
            <a:off x="3422073" y="1102562"/>
            <a:ext cx="5012315" cy="3070170"/>
          </a:xfrm>
          <a:prstGeom prst="rect">
            <a:avLst/>
          </a:prstGeom>
        </p:spPr>
        <p:txBody>
          <a:bodyPr vert="horz" wrap="square" lIns="0" tIns="8226" rIns="0" bIns="0" rtlCol="0">
            <a:spAutoFit/>
          </a:bodyPr>
          <a:lstStyle/>
          <a:p>
            <a:pPr marL="164518" marR="6061" indent="-155859" algn="just">
              <a:spcBef>
                <a:spcPts val="65"/>
              </a:spcBef>
              <a:buClr>
                <a:srgbClr val="FF66FF"/>
              </a:buClr>
              <a:buFont typeface="Arial"/>
              <a:buChar char="•"/>
              <a:tabLst>
                <a:tab pos="164518" algn="l"/>
              </a:tabLst>
            </a:pPr>
            <a:r>
              <a:rPr sz="1500" dirty="0">
                <a:latin typeface="Calibri"/>
                <a:cs typeface="Calibri"/>
              </a:rPr>
              <a:t>You</a:t>
            </a:r>
            <a:r>
              <a:rPr sz="1500" spc="222" dirty="0">
                <a:latin typeface="Calibri"/>
                <a:cs typeface="Calibri"/>
              </a:rPr>
              <a:t>  </a:t>
            </a:r>
            <a:r>
              <a:rPr sz="1500" dirty="0">
                <a:latin typeface="Calibri"/>
                <a:cs typeface="Calibri"/>
              </a:rPr>
              <a:t>should</a:t>
            </a:r>
            <a:r>
              <a:rPr sz="1500" spc="222" dirty="0">
                <a:latin typeface="Calibri"/>
                <a:cs typeface="Calibri"/>
              </a:rPr>
              <a:t>  </a:t>
            </a:r>
            <a:r>
              <a:rPr sz="1500" dirty="0">
                <a:latin typeface="Calibri"/>
                <a:cs typeface="Calibri"/>
              </a:rPr>
              <a:t>place</a:t>
            </a:r>
            <a:r>
              <a:rPr sz="1500" spc="222" dirty="0">
                <a:latin typeface="Calibri"/>
                <a:cs typeface="Calibri"/>
              </a:rPr>
              <a:t>  </a:t>
            </a:r>
            <a:r>
              <a:rPr sz="1500" dirty="0">
                <a:latin typeface="Calibri"/>
                <a:cs typeface="Calibri"/>
              </a:rPr>
              <a:t>potential</a:t>
            </a:r>
            <a:r>
              <a:rPr sz="1500" spc="222" dirty="0">
                <a:latin typeface="Calibri"/>
                <a:cs typeface="Calibri"/>
              </a:rPr>
              <a:t>  </a:t>
            </a:r>
            <a:r>
              <a:rPr sz="1500" dirty="0">
                <a:latin typeface="Calibri"/>
                <a:cs typeface="Calibri"/>
              </a:rPr>
              <a:t>clients</a:t>
            </a:r>
            <a:r>
              <a:rPr sz="1500" spc="225" dirty="0">
                <a:latin typeface="Calibri"/>
                <a:cs typeface="Calibri"/>
              </a:rPr>
              <a:t>  </a:t>
            </a:r>
            <a:r>
              <a:rPr sz="1500" dirty="0">
                <a:latin typeface="Calibri"/>
                <a:cs typeface="Calibri"/>
              </a:rPr>
              <a:t>in</a:t>
            </a:r>
            <a:r>
              <a:rPr sz="1500" spc="222" dirty="0">
                <a:latin typeface="Calibri"/>
                <a:cs typeface="Calibri"/>
              </a:rPr>
              <a:t>  </a:t>
            </a:r>
            <a:r>
              <a:rPr sz="1500" dirty="0">
                <a:latin typeface="Calibri"/>
                <a:cs typeface="Calibri"/>
              </a:rPr>
              <a:t>the</a:t>
            </a:r>
            <a:r>
              <a:rPr sz="1500" spc="228" dirty="0">
                <a:latin typeface="Calibri"/>
                <a:cs typeface="Calibri"/>
              </a:rPr>
              <a:t>  </a:t>
            </a:r>
            <a:r>
              <a:rPr sz="1500" dirty="0">
                <a:latin typeface="Calibri"/>
                <a:cs typeface="Calibri"/>
              </a:rPr>
              <a:t>facility</a:t>
            </a:r>
            <a:r>
              <a:rPr sz="1500" spc="225" dirty="0">
                <a:latin typeface="Calibri"/>
                <a:cs typeface="Calibri"/>
              </a:rPr>
              <a:t>  </a:t>
            </a:r>
            <a:r>
              <a:rPr sz="1500" spc="-14" dirty="0">
                <a:latin typeface="Calibri"/>
                <a:cs typeface="Calibri"/>
              </a:rPr>
              <a:t>that </a:t>
            </a:r>
            <a:r>
              <a:rPr sz="1500" spc="-7" dirty="0">
                <a:latin typeface="Calibri"/>
                <a:cs typeface="Calibri"/>
              </a:rPr>
              <a:t>corresponds</a:t>
            </a:r>
            <a:r>
              <a:rPr sz="1500" spc="-48" dirty="0">
                <a:latin typeface="Calibri"/>
                <a:cs typeface="Calibri"/>
              </a:rPr>
              <a:t> </a:t>
            </a:r>
            <a:r>
              <a:rPr sz="1500" dirty="0">
                <a:latin typeface="Calibri"/>
                <a:cs typeface="Calibri"/>
              </a:rPr>
              <a:t>to</a:t>
            </a:r>
            <a:r>
              <a:rPr sz="1500" spc="-34" dirty="0">
                <a:latin typeface="Calibri"/>
                <a:cs typeface="Calibri"/>
              </a:rPr>
              <a:t> </a:t>
            </a:r>
            <a:r>
              <a:rPr sz="1500" dirty="0">
                <a:latin typeface="Calibri"/>
                <a:cs typeface="Calibri"/>
              </a:rPr>
              <a:t>their</a:t>
            </a:r>
            <a:r>
              <a:rPr sz="1500" spc="-34" dirty="0">
                <a:latin typeface="Calibri"/>
                <a:cs typeface="Calibri"/>
              </a:rPr>
              <a:t> </a:t>
            </a:r>
            <a:r>
              <a:rPr sz="1500" dirty="0">
                <a:latin typeface="Calibri"/>
                <a:cs typeface="Calibri"/>
              </a:rPr>
              <a:t>gender</a:t>
            </a:r>
            <a:r>
              <a:rPr sz="1500" spc="-37" dirty="0">
                <a:latin typeface="Calibri"/>
                <a:cs typeface="Calibri"/>
              </a:rPr>
              <a:t> </a:t>
            </a:r>
            <a:r>
              <a:rPr sz="1500" spc="-7" dirty="0">
                <a:latin typeface="Calibri"/>
                <a:cs typeface="Calibri"/>
              </a:rPr>
              <a:t>identity</a:t>
            </a:r>
            <a:endParaRPr sz="1500">
              <a:latin typeface="Calibri"/>
              <a:cs typeface="Calibri"/>
            </a:endParaRPr>
          </a:p>
          <a:p>
            <a:pPr marR="1167647" algn="ctr">
              <a:spcBef>
                <a:spcPts val="358"/>
              </a:spcBef>
            </a:pPr>
            <a:r>
              <a:rPr sz="1500" b="1" spc="-17" dirty="0">
                <a:solidFill>
                  <a:srgbClr val="B100B1"/>
                </a:solidFill>
                <a:latin typeface="Calibri"/>
                <a:cs typeface="Calibri"/>
              </a:rPr>
              <a:t>OR</a:t>
            </a:r>
            <a:endParaRPr sz="1500">
              <a:latin typeface="Calibri"/>
              <a:cs typeface="Calibri"/>
            </a:endParaRPr>
          </a:p>
          <a:p>
            <a:pPr marL="164518" marR="5628" indent="-155859" algn="just">
              <a:spcBef>
                <a:spcPts val="361"/>
              </a:spcBef>
              <a:buClr>
                <a:srgbClr val="FF66FF"/>
              </a:buClr>
              <a:buFont typeface="Arial"/>
              <a:buChar char="•"/>
              <a:tabLst>
                <a:tab pos="164518" algn="l"/>
              </a:tabLst>
            </a:pPr>
            <a:r>
              <a:rPr sz="1500" dirty="0">
                <a:latin typeface="Calibri"/>
                <a:cs typeface="Calibri"/>
              </a:rPr>
              <a:t>If</a:t>
            </a:r>
            <a:r>
              <a:rPr sz="1500" spc="170" dirty="0">
                <a:latin typeface="Calibri"/>
                <a:cs typeface="Calibri"/>
              </a:rPr>
              <a:t> </a:t>
            </a:r>
            <a:r>
              <a:rPr sz="1500" dirty="0">
                <a:latin typeface="Calibri"/>
                <a:cs typeface="Calibri"/>
              </a:rPr>
              <a:t>an</a:t>
            </a:r>
            <a:r>
              <a:rPr sz="1500" spc="173" dirty="0">
                <a:latin typeface="Calibri"/>
                <a:cs typeface="Calibri"/>
              </a:rPr>
              <a:t> </a:t>
            </a:r>
            <a:r>
              <a:rPr sz="1500" dirty="0">
                <a:latin typeface="Calibri"/>
                <a:cs typeface="Calibri"/>
              </a:rPr>
              <a:t>individual</a:t>
            </a:r>
            <a:r>
              <a:rPr sz="1500" spc="173" dirty="0">
                <a:latin typeface="Calibri"/>
                <a:cs typeface="Calibri"/>
              </a:rPr>
              <a:t> </a:t>
            </a:r>
            <a:r>
              <a:rPr sz="1500" dirty="0">
                <a:latin typeface="Calibri"/>
                <a:cs typeface="Calibri"/>
              </a:rPr>
              <a:t>feels</a:t>
            </a:r>
            <a:r>
              <a:rPr sz="1500" spc="187" dirty="0">
                <a:latin typeface="Calibri"/>
                <a:cs typeface="Calibri"/>
              </a:rPr>
              <a:t> </a:t>
            </a:r>
            <a:r>
              <a:rPr sz="1500" dirty="0">
                <a:latin typeface="Calibri"/>
                <a:cs typeface="Calibri"/>
              </a:rPr>
              <a:t>the</a:t>
            </a:r>
            <a:r>
              <a:rPr sz="1500" spc="191" dirty="0">
                <a:latin typeface="Calibri"/>
                <a:cs typeface="Calibri"/>
              </a:rPr>
              <a:t> </a:t>
            </a:r>
            <a:r>
              <a:rPr sz="1500" dirty="0">
                <a:latin typeface="Calibri"/>
                <a:cs typeface="Calibri"/>
              </a:rPr>
              <a:t>need</a:t>
            </a:r>
            <a:r>
              <a:rPr sz="1500" spc="187" dirty="0">
                <a:latin typeface="Calibri"/>
                <a:cs typeface="Calibri"/>
              </a:rPr>
              <a:t> </a:t>
            </a:r>
            <a:r>
              <a:rPr sz="1500" dirty="0">
                <a:latin typeface="Calibri"/>
                <a:cs typeface="Calibri"/>
              </a:rPr>
              <a:t>to</a:t>
            </a:r>
            <a:r>
              <a:rPr sz="1500" spc="191" dirty="0">
                <a:latin typeface="Calibri"/>
                <a:cs typeface="Calibri"/>
              </a:rPr>
              <a:t> </a:t>
            </a:r>
            <a:r>
              <a:rPr sz="1500" dirty="0">
                <a:latin typeface="Calibri"/>
                <a:cs typeface="Calibri"/>
              </a:rPr>
              <a:t>be</a:t>
            </a:r>
            <a:r>
              <a:rPr sz="1500" spc="184" dirty="0">
                <a:latin typeface="Calibri"/>
                <a:cs typeface="Calibri"/>
              </a:rPr>
              <a:t> </a:t>
            </a:r>
            <a:r>
              <a:rPr sz="1500" dirty="0">
                <a:latin typeface="Calibri"/>
                <a:cs typeface="Calibri"/>
              </a:rPr>
              <a:t>placed</a:t>
            </a:r>
            <a:r>
              <a:rPr sz="1500" spc="173" dirty="0">
                <a:latin typeface="Calibri"/>
                <a:cs typeface="Calibri"/>
              </a:rPr>
              <a:t> </a:t>
            </a:r>
            <a:r>
              <a:rPr sz="1500" dirty="0">
                <a:latin typeface="Calibri"/>
                <a:cs typeface="Calibri"/>
              </a:rPr>
              <a:t>in</a:t>
            </a:r>
            <a:r>
              <a:rPr sz="1500" spc="173" dirty="0">
                <a:latin typeface="Calibri"/>
                <a:cs typeface="Calibri"/>
              </a:rPr>
              <a:t> </a:t>
            </a:r>
            <a:r>
              <a:rPr sz="1500" dirty="0">
                <a:latin typeface="Calibri"/>
                <a:cs typeface="Calibri"/>
              </a:rPr>
              <a:t>a</a:t>
            </a:r>
            <a:r>
              <a:rPr sz="1500" spc="187" dirty="0">
                <a:latin typeface="Calibri"/>
                <a:cs typeface="Calibri"/>
              </a:rPr>
              <a:t> </a:t>
            </a:r>
            <a:r>
              <a:rPr sz="1500" dirty="0">
                <a:latin typeface="Calibri"/>
                <a:cs typeface="Calibri"/>
              </a:rPr>
              <a:t>facility</a:t>
            </a:r>
            <a:r>
              <a:rPr sz="1500" spc="184" dirty="0">
                <a:latin typeface="Calibri"/>
                <a:cs typeface="Calibri"/>
              </a:rPr>
              <a:t> </a:t>
            </a:r>
            <a:r>
              <a:rPr sz="1500" spc="-14" dirty="0">
                <a:latin typeface="Calibri"/>
                <a:cs typeface="Calibri"/>
              </a:rPr>
              <a:t>that </a:t>
            </a:r>
            <a:r>
              <a:rPr sz="1500" dirty="0">
                <a:latin typeface="Calibri"/>
                <a:cs typeface="Calibri"/>
              </a:rPr>
              <a:t>does</a:t>
            </a:r>
            <a:r>
              <a:rPr sz="1500" spc="20" dirty="0">
                <a:latin typeface="Calibri"/>
                <a:cs typeface="Calibri"/>
              </a:rPr>
              <a:t> </a:t>
            </a:r>
            <a:r>
              <a:rPr sz="1500" dirty="0">
                <a:latin typeface="Calibri"/>
                <a:cs typeface="Calibri"/>
              </a:rPr>
              <a:t>not</a:t>
            </a:r>
            <a:r>
              <a:rPr sz="1500" spc="31" dirty="0">
                <a:latin typeface="Calibri"/>
                <a:cs typeface="Calibri"/>
              </a:rPr>
              <a:t> </a:t>
            </a:r>
            <a:r>
              <a:rPr sz="1500" dirty="0">
                <a:latin typeface="Calibri"/>
                <a:cs typeface="Calibri"/>
              </a:rPr>
              <a:t>correspond</a:t>
            </a:r>
            <a:r>
              <a:rPr sz="1500" spc="17" dirty="0">
                <a:latin typeface="Calibri"/>
                <a:cs typeface="Calibri"/>
              </a:rPr>
              <a:t> </a:t>
            </a:r>
            <a:r>
              <a:rPr sz="1500" dirty="0">
                <a:latin typeface="Calibri"/>
                <a:cs typeface="Calibri"/>
              </a:rPr>
              <a:t>with</a:t>
            </a:r>
            <a:r>
              <a:rPr sz="1500" spc="27" dirty="0">
                <a:latin typeface="Calibri"/>
                <a:cs typeface="Calibri"/>
              </a:rPr>
              <a:t> </a:t>
            </a:r>
            <a:r>
              <a:rPr sz="1500" dirty="0">
                <a:latin typeface="Calibri"/>
                <a:cs typeface="Calibri"/>
              </a:rPr>
              <a:t>their</a:t>
            </a:r>
            <a:r>
              <a:rPr sz="1500" spc="20" dirty="0">
                <a:latin typeface="Calibri"/>
                <a:cs typeface="Calibri"/>
              </a:rPr>
              <a:t> </a:t>
            </a:r>
            <a:r>
              <a:rPr sz="1500" dirty="0">
                <a:latin typeface="Calibri"/>
                <a:cs typeface="Calibri"/>
              </a:rPr>
              <a:t>gender</a:t>
            </a:r>
            <a:r>
              <a:rPr sz="1500" spc="17" dirty="0">
                <a:latin typeface="Calibri"/>
                <a:cs typeface="Calibri"/>
              </a:rPr>
              <a:t> </a:t>
            </a:r>
            <a:r>
              <a:rPr sz="1500" dirty="0">
                <a:latin typeface="Calibri"/>
                <a:cs typeface="Calibri"/>
              </a:rPr>
              <a:t>identity</a:t>
            </a:r>
            <a:r>
              <a:rPr sz="1500" spc="24" dirty="0">
                <a:latin typeface="Calibri"/>
                <a:cs typeface="Calibri"/>
              </a:rPr>
              <a:t> </a:t>
            </a:r>
            <a:r>
              <a:rPr sz="1500" dirty="0">
                <a:latin typeface="Calibri"/>
                <a:cs typeface="Calibri"/>
              </a:rPr>
              <a:t>for</a:t>
            </a:r>
            <a:r>
              <a:rPr sz="1500" spc="24" dirty="0">
                <a:latin typeface="Calibri"/>
                <a:cs typeface="Calibri"/>
              </a:rPr>
              <a:t> </a:t>
            </a:r>
            <a:r>
              <a:rPr sz="1500" dirty="0">
                <a:latin typeface="Calibri"/>
                <a:cs typeface="Calibri"/>
              </a:rPr>
              <a:t>health</a:t>
            </a:r>
            <a:r>
              <a:rPr sz="1500" spc="17" dirty="0">
                <a:latin typeface="Calibri"/>
                <a:cs typeface="Calibri"/>
              </a:rPr>
              <a:t> </a:t>
            </a:r>
            <a:r>
              <a:rPr sz="1500" spc="-17" dirty="0">
                <a:latin typeface="Calibri"/>
                <a:cs typeface="Calibri"/>
              </a:rPr>
              <a:t>and </a:t>
            </a:r>
            <a:r>
              <a:rPr sz="1500" dirty="0">
                <a:latin typeface="Calibri"/>
                <a:cs typeface="Calibri"/>
              </a:rPr>
              <a:t>safety</a:t>
            </a:r>
            <a:r>
              <a:rPr sz="1500" spc="-55" dirty="0">
                <a:latin typeface="Calibri"/>
                <a:cs typeface="Calibri"/>
              </a:rPr>
              <a:t> </a:t>
            </a:r>
            <a:r>
              <a:rPr sz="1500" dirty="0">
                <a:latin typeface="Calibri"/>
                <a:cs typeface="Calibri"/>
              </a:rPr>
              <a:t>reasons,</a:t>
            </a:r>
            <a:r>
              <a:rPr sz="1500" spc="-68" dirty="0">
                <a:latin typeface="Calibri"/>
                <a:cs typeface="Calibri"/>
              </a:rPr>
              <a:t> </a:t>
            </a:r>
            <a:r>
              <a:rPr sz="1500" dirty="0">
                <a:latin typeface="Calibri"/>
                <a:cs typeface="Calibri"/>
              </a:rPr>
              <a:t>you</a:t>
            </a:r>
            <a:r>
              <a:rPr sz="1500" spc="-55" dirty="0">
                <a:latin typeface="Calibri"/>
                <a:cs typeface="Calibri"/>
              </a:rPr>
              <a:t> </a:t>
            </a:r>
            <a:r>
              <a:rPr sz="1500" dirty="0">
                <a:latin typeface="Calibri"/>
                <a:cs typeface="Calibri"/>
              </a:rPr>
              <a:t>should</a:t>
            </a:r>
            <a:r>
              <a:rPr sz="1500" spc="-72" dirty="0">
                <a:latin typeface="Calibri"/>
                <a:cs typeface="Calibri"/>
              </a:rPr>
              <a:t> </a:t>
            </a:r>
            <a:r>
              <a:rPr sz="1500" spc="-7" dirty="0">
                <a:latin typeface="Calibri"/>
                <a:cs typeface="Calibri"/>
              </a:rPr>
              <a:t>accommodate</a:t>
            </a:r>
            <a:r>
              <a:rPr sz="1500" spc="-34" dirty="0">
                <a:latin typeface="Calibri"/>
                <a:cs typeface="Calibri"/>
              </a:rPr>
              <a:t> </a:t>
            </a:r>
            <a:r>
              <a:rPr sz="1500" dirty="0">
                <a:latin typeface="Calibri"/>
                <a:cs typeface="Calibri"/>
              </a:rPr>
              <a:t>that</a:t>
            </a:r>
            <a:r>
              <a:rPr sz="1500" spc="-61" dirty="0">
                <a:latin typeface="Calibri"/>
                <a:cs typeface="Calibri"/>
              </a:rPr>
              <a:t> </a:t>
            </a:r>
            <a:r>
              <a:rPr sz="1500" spc="-7" dirty="0">
                <a:latin typeface="Calibri"/>
                <a:cs typeface="Calibri"/>
              </a:rPr>
              <a:t>request.</a:t>
            </a:r>
            <a:endParaRPr sz="1500">
              <a:latin typeface="Calibri"/>
              <a:cs typeface="Calibri"/>
            </a:endParaRPr>
          </a:p>
          <a:p>
            <a:pPr>
              <a:lnSpc>
                <a:spcPct val="100000"/>
              </a:lnSpc>
              <a:buFont typeface="Arial"/>
              <a:buChar char="•"/>
            </a:pPr>
            <a:endParaRPr sz="2045">
              <a:latin typeface="Calibri"/>
              <a:cs typeface="Calibri"/>
            </a:endParaRPr>
          </a:p>
          <a:p>
            <a:pPr marL="164518" marR="3464" indent="-155859" algn="just">
              <a:buClr>
                <a:srgbClr val="FF66FF"/>
              </a:buClr>
              <a:buFont typeface="Arial"/>
              <a:buChar char="•"/>
              <a:tabLst>
                <a:tab pos="164518" algn="l"/>
              </a:tabLst>
            </a:pPr>
            <a:r>
              <a:rPr sz="1364" b="1" dirty="0">
                <a:latin typeface="Calibri"/>
                <a:cs typeface="Calibri"/>
              </a:rPr>
              <a:t>It’s</a:t>
            </a:r>
            <a:r>
              <a:rPr sz="1364" b="1" spc="37" dirty="0">
                <a:latin typeface="Calibri"/>
                <a:cs typeface="Calibri"/>
              </a:rPr>
              <a:t>  </a:t>
            </a:r>
            <a:r>
              <a:rPr sz="1364" b="1" dirty="0">
                <a:latin typeface="Calibri"/>
                <a:cs typeface="Calibri"/>
              </a:rPr>
              <a:t>really</a:t>
            </a:r>
            <a:r>
              <a:rPr sz="1364" b="1" spc="37" dirty="0">
                <a:latin typeface="Calibri"/>
                <a:cs typeface="Calibri"/>
              </a:rPr>
              <a:t>  </a:t>
            </a:r>
            <a:r>
              <a:rPr sz="1364" b="1" dirty="0">
                <a:latin typeface="Calibri"/>
                <a:cs typeface="Calibri"/>
              </a:rPr>
              <a:t>important</a:t>
            </a:r>
            <a:r>
              <a:rPr sz="1364" b="1" spc="37" dirty="0">
                <a:latin typeface="Calibri"/>
                <a:cs typeface="Calibri"/>
              </a:rPr>
              <a:t>  </a:t>
            </a:r>
            <a:r>
              <a:rPr sz="1364" b="1" dirty="0">
                <a:latin typeface="Calibri"/>
                <a:cs typeface="Calibri"/>
              </a:rPr>
              <a:t>to</a:t>
            </a:r>
            <a:r>
              <a:rPr sz="1364" b="1" spc="37" dirty="0">
                <a:latin typeface="Calibri"/>
                <a:cs typeface="Calibri"/>
              </a:rPr>
              <a:t>  </a:t>
            </a:r>
            <a:r>
              <a:rPr sz="1364" b="1" dirty="0">
                <a:latin typeface="Calibri"/>
                <a:cs typeface="Calibri"/>
              </a:rPr>
              <a:t>understand</a:t>
            </a:r>
            <a:r>
              <a:rPr sz="1364" b="1" spc="34" dirty="0">
                <a:latin typeface="Calibri"/>
                <a:cs typeface="Calibri"/>
              </a:rPr>
              <a:t>  </a:t>
            </a:r>
            <a:r>
              <a:rPr sz="1364" b="1" dirty="0">
                <a:latin typeface="Calibri"/>
                <a:cs typeface="Calibri"/>
              </a:rPr>
              <a:t>that</a:t>
            </a:r>
            <a:r>
              <a:rPr sz="1364" b="1" spc="41" dirty="0">
                <a:latin typeface="Calibri"/>
                <a:cs typeface="Calibri"/>
              </a:rPr>
              <a:t>  </a:t>
            </a:r>
            <a:r>
              <a:rPr sz="1364" b="1" dirty="0">
                <a:latin typeface="Calibri"/>
                <a:cs typeface="Calibri"/>
              </a:rPr>
              <a:t>you</a:t>
            </a:r>
            <a:r>
              <a:rPr sz="1364" b="1" spc="37" dirty="0">
                <a:latin typeface="Calibri"/>
                <a:cs typeface="Calibri"/>
              </a:rPr>
              <a:t>  </a:t>
            </a:r>
            <a:r>
              <a:rPr sz="1364" b="1" dirty="0">
                <a:latin typeface="Calibri"/>
                <a:cs typeface="Calibri"/>
              </a:rPr>
              <a:t>should</a:t>
            </a:r>
            <a:r>
              <a:rPr sz="1364" b="1" spc="37" dirty="0">
                <a:latin typeface="Calibri"/>
                <a:cs typeface="Calibri"/>
              </a:rPr>
              <a:t>  </a:t>
            </a:r>
            <a:r>
              <a:rPr sz="1364" b="1" dirty="0">
                <a:latin typeface="Calibri"/>
                <a:cs typeface="Calibri"/>
              </a:rPr>
              <a:t>take</a:t>
            </a:r>
            <a:r>
              <a:rPr sz="1364" b="1" spc="44" dirty="0">
                <a:latin typeface="Calibri"/>
                <a:cs typeface="Calibri"/>
              </a:rPr>
              <a:t>  </a:t>
            </a:r>
            <a:r>
              <a:rPr sz="1364" b="1" spc="-14" dirty="0">
                <a:latin typeface="Calibri"/>
                <a:cs typeface="Calibri"/>
              </a:rPr>
              <a:t>non- </a:t>
            </a:r>
            <a:r>
              <a:rPr sz="1364" b="1" dirty="0">
                <a:latin typeface="Calibri"/>
                <a:cs typeface="Calibri"/>
              </a:rPr>
              <a:t>discriminatory</a:t>
            </a:r>
            <a:r>
              <a:rPr sz="1364" b="1" spc="317" dirty="0">
                <a:latin typeface="Calibri"/>
                <a:cs typeface="Calibri"/>
              </a:rPr>
              <a:t> </a:t>
            </a:r>
            <a:r>
              <a:rPr sz="1364" b="1" dirty="0">
                <a:latin typeface="Calibri"/>
                <a:cs typeface="Calibri"/>
              </a:rPr>
              <a:t>steps</a:t>
            </a:r>
            <a:r>
              <a:rPr sz="1364" b="1" spc="324" dirty="0">
                <a:latin typeface="Calibri"/>
                <a:cs typeface="Calibri"/>
              </a:rPr>
              <a:t> </a:t>
            </a:r>
            <a:r>
              <a:rPr sz="1364" b="1" dirty="0">
                <a:latin typeface="Calibri"/>
                <a:cs typeface="Calibri"/>
              </a:rPr>
              <a:t>to</a:t>
            </a:r>
            <a:r>
              <a:rPr sz="1364" b="1" spc="324" dirty="0">
                <a:latin typeface="Calibri"/>
                <a:cs typeface="Calibri"/>
              </a:rPr>
              <a:t> </a:t>
            </a:r>
            <a:r>
              <a:rPr sz="1364" b="1" dirty="0">
                <a:latin typeface="Calibri"/>
                <a:cs typeface="Calibri"/>
              </a:rPr>
              <a:t>address</a:t>
            </a:r>
            <a:r>
              <a:rPr sz="1364" b="1" spc="327" dirty="0">
                <a:latin typeface="Calibri"/>
                <a:cs typeface="Calibri"/>
              </a:rPr>
              <a:t> </a:t>
            </a:r>
            <a:r>
              <a:rPr sz="1364" b="1" dirty="0">
                <a:latin typeface="Calibri"/>
                <a:cs typeface="Calibri"/>
              </a:rPr>
              <a:t>a</a:t>
            </a:r>
            <a:r>
              <a:rPr sz="1364" b="1" spc="320" dirty="0">
                <a:latin typeface="Calibri"/>
                <a:cs typeface="Calibri"/>
              </a:rPr>
              <a:t> </a:t>
            </a:r>
            <a:r>
              <a:rPr sz="1364" b="1" dirty="0">
                <a:latin typeface="Calibri"/>
                <a:cs typeface="Calibri"/>
              </a:rPr>
              <a:t>clients’</a:t>
            </a:r>
            <a:r>
              <a:rPr sz="1364" b="1" spc="320" dirty="0">
                <a:latin typeface="Calibri"/>
                <a:cs typeface="Calibri"/>
              </a:rPr>
              <a:t> </a:t>
            </a:r>
            <a:r>
              <a:rPr sz="1364" b="1" dirty="0">
                <a:latin typeface="Calibri"/>
                <a:cs typeface="Calibri"/>
              </a:rPr>
              <a:t>privacy</a:t>
            </a:r>
            <a:r>
              <a:rPr sz="1364" b="1" spc="313" dirty="0">
                <a:latin typeface="Calibri"/>
                <a:cs typeface="Calibri"/>
              </a:rPr>
              <a:t> </a:t>
            </a:r>
            <a:r>
              <a:rPr sz="1364" b="1" dirty="0">
                <a:latin typeface="Calibri"/>
                <a:cs typeface="Calibri"/>
              </a:rPr>
              <a:t>concerns,</a:t>
            </a:r>
            <a:r>
              <a:rPr sz="1364" b="1" spc="330" dirty="0">
                <a:latin typeface="Calibri"/>
                <a:cs typeface="Calibri"/>
              </a:rPr>
              <a:t> </a:t>
            </a:r>
            <a:r>
              <a:rPr sz="1364" b="1" spc="-17" dirty="0">
                <a:latin typeface="Calibri"/>
                <a:cs typeface="Calibri"/>
              </a:rPr>
              <a:t>but </a:t>
            </a:r>
            <a:r>
              <a:rPr sz="1364" b="1" dirty="0">
                <a:latin typeface="Calibri"/>
                <a:cs typeface="Calibri"/>
              </a:rPr>
              <a:t>don’t</a:t>
            </a:r>
            <a:r>
              <a:rPr sz="1364" b="1" spc="150" dirty="0">
                <a:latin typeface="Calibri"/>
                <a:cs typeface="Calibri"/>
              </a:rPr>
              <a:t>  </a:t>
            </a:r>
            <a:r>
              <a:rPr sz="1364" b="1" dirty="0">
                <a:latin typeface="Calibri"/>
                <a:cs typeface="Calibri"/>
              </a:rPr>
              <a:t>have</a:t>
            </a:r>
            <a:r>
              <a:rPr sz="1364" b="1" spc="156" dirty="0">
                <a:latin typeface="Calibri"/>
                <a:cs typeface="Calibri"/>
              </a:rPr>
              <a:t>  </a:t>
            </a:r>
            <a:r>
              <a:rPr sz="1364" b="1" dirty="0">
                <a:latin typeface="Calibri"/>
                <a:cs typeface="Calibri"/>
              </a:rPr>
              <a:t>a</a:t>
            </a:r>
            <a:r>
              <a:rPr sz="1364" b="1" spc="156" dirty="0">
                <a:latin typeface="Calibri"/>
                <a:cs typeface="Calibri"/>
              </a:rPr>
              <a:t>  </a:t>
            </a:r>
            <a:r>
              <a:rPr sz="1364" b="1" dirty="0">
                <a:latin typeface="Calibri"/>
                <a:cs typeface="Calibri"/>
              </a:rPr>
              <a:t>blanket</a:t>
            </a:r>
            <a:r>
              <a:rPr sz="1364" b="1" spc="156" dirty="0">
                <a:latin typeface="Calibri"/>
                <a:cs typeface="Calibri"/>
              </a:rPr>
              <a:t>  </a:t>
            </a:r>
            <a:r>
              <a:rPr sz="1364" b="1" dirty="0">
                <a:latin typeface="Calibri"/>
                <a:cs typeface="Calibri"/>
              </a:rPr>
              <a:t>policy</a:t>
            </a:r>
            <a:r>
              <a:rPr sz="1364" b="1" spc="160" dirty="0">
                <a:latin typeface="Calibri"/>
                <a:cs typeface="Calibri"/>
              </a:rPr>
              <a:t>  </a:t>
            </a:r>
            <a:r>
              <a:rPr sz="1364" b="1" dirty="0">
                <a:latin typeface="Calibri"/>
                <a:cs typeface="Calibri"/>
              </a:rPr>
              <a:t>of</a:t>
            </a:r>
            <a:r>
              <a:rPr sz="1364" b="1" spc="153" dirty="0">
                <a:latin typeface="Calibri"/>
                <a:cs typeface="Calibri"/>
              </a:rPr>
              <a:t>  </a:t>
            </a:r>
            <a:r>
              <a:rPr sz="1364" b="1" dirty="0">
                <a:latin typeface="Calibri"/>
                <a:cs typeface="Calibri"/>
              </a:rPr>
              <a:t>treating</a:t>
            </a:r>
            <a:r>
              <a:rPr sz="1364" b="1" spc="156" dirty="0">
                <a:latin typeface="Calibri"/>
                <a:cs typeface="Calibri"/>
              </a:rPr>
              <a:t>  </a:t>
            </a:r>
            <a:r>
              <a:rPr sz="1364" b="1" dirty="0">
                <a:latin typeface="Calibri"/>
                <a:cs typeface="Calibri"/>
              </a:rPr>
              <a:t>transgender</a:t>
            </a:r>
            <a:r>
              <a:rPr sz="1364" b="1" spc="156" dirty="0">
                <a:latin typeface="Calibri"/>
                <a:cs typeface="Calibri"/>
              </a:rPr>
              <a:t>  </a:t>
            </a:r>
            <a:r>
              <a:rPr sz="1364" b="1" spc="-7" dirty="0">
                <a:latin typeface="Calibri"/>
                <a:cs typeface="Calibri"/>
              </a:rPr>
              <a:t>people </a:t>
            </a:r>
            <a:r>
              <a:rPr sz="1364" b="1" dirty="0">
                <a:latin typeface="Calibri"/>
                <a:cs typeface="Calibri"/>
              </a:rPr>
              <a:t>differently.</a:t>
            </a:r>
            <a:r>
              <a:rPr sz="1364" b="1" spc="310" dirty="0">
                <a:latin typeface="Calibri"/>
                <a:cs typeface="Calibri"/>
              </a:rPr>
              <a:t> </a:t>
            </a:r>
            <a:r>
              <a:rPr sz="1364" b="1" i="1" dirty="0">
                <a:latin typeface="Calibri"/>
                <a:cs typeface="Calibri"/>
              </a:rPr>
              <a:t>If</a:t>
            </a:r>
            <a:r>
              <a:rPr sz="1364" b="1" i="1" spc="310" dirty="0">
                <a:latin typeface="Calibri"/>
                <a:cs typeface="Calibri"/>
              </a:rPr>
              <a:t> </a:t>
            </a:r>
            <a:r>
              <a:rPr sz="1364" b="1" i="1" dirty="0">
                <a:latin typeface="Calibri"/>
                <a:cs typeface="Calibri"/>
              </a:rPr>
              <a:t>they</a:t>
            </a:r>
            <a:r>
              <a:rPr sz="1364" b="1" i="1" spc="313" dirty="0">
                <a:latin typeface="Calibri"/>
                <a:cs typeface="Calibri"/>
              </a:rPr>
              <a:t> </a:t>
            </a:r>
            <a:r>
              <a:rPr sz="1364" b="1" i="1" dirty="0">
                <a:latin typeface="Calibri"/>
                <a:cs typeface="Calibri"/>
              </a:rPr>
              <a:t>raise</a:t>
            </a:r>
            <a:r>
              <a:rPr sz="1364" b="1" i="1" spc="313" dirty="0">
                <a:latin typeface="Calibri"/>
                <a:cs typeface="Calibri"/>
              </a:rPr>
              <a:t> </a:t>
            </a:r>
            <a:r>
              <a:rPr sz="1364" b="1" i="1" dirty="0">
                <a:latin typeface="Calibri"/>
                <a:cs typeface="Calibri"/>
              </a:rPr>
              <a:t>a</a:t>
            </a:r>
            <a:r>
              <a:rPr sz="1364" b="1" i="1" spc="300" dirty="0">
                <a:latin typeface="Calibri"/>
                <a:cs typeface="Calibri"/>
              </a:rPr>
              <a:t> </a:t>
            </a:r>
            <a:r>
              <a:rPr sz="1364" b="1" i="1" dirty="0">
                <a:latin typeface="Calibri"/>
                <a:cs typeface="Calibri"/>
              </a:rPr>
              <a:t>privacy</a:t>
            </a:r>
            <a:r>
              <a:rPr sz="1364" b="1" i="1" spc="320" dirty="0">
                <a:latin typeface="Calibri"/>
                <a:cs typeface="Calibri"/>
              </a:rPr>
              <a:t> </a:t>
            </a:r>
            <a:r>
              <a:rPr sz="1364" b="1" i="1" dirty="0">
                <a:latin typeface="Calibri"/>
                <a:cs typeface="Calibri"/>
              </a:rPr>
              <a:t>concern</a:t>
            </a:r>
            <a:r>
              <a:rPr sz="1364" b="1" dirty="0">
                <a:latin typeface="Calibri"/>
                <a:cs typeface="Calibri"/>
              </a:rPr>
              <a:t>,</a:t>
            </a:r>
            <a:r>
              <a:rPr sz="1364" b="1" spc="300" dirty="0">
                <a:latin typeface="Calibri"/>
                <a:cs typeface="Calibri"/>
              </a:rPr>
              <a:t> </a:t>
            </a:r>
            <a:r>
              <a:rPr sz="1364" b="1" dirty="0">
                <a:latin typeface="Calibri"/>
                <a:cs typeface="Calibri"/>
              </a:rPr>
              <a:t>then</a:t>
            </a:r>
            <a:r>
              <a:rPr sz="1364" b="1" spc="320" dirty="0">
                <a:latin typeface="Calibri"/>
                <a:cs typeface="Calibri"/>
              </a:rPr>
              <a:t> </a:t>
            </a:r>
            <a:r>
              <a:rPr sz="1364" b="1" spc="-7" dirty="0">
                <a:latin typeface="Calibri"/>
                <a:cs typeface="Calibri"/>
              </a:rPr>
              <a:t>accommodate. </a:t>
            </a:r>
            <a:r>
              <a:rPr sz="1364" b="1" dirty="0">
                <a:latin typeface="Calibri"/>
                <a:cs typeface="Calibri"/>
              </a:rPr>
              <a:t>Don’t</a:t>
            </a:r>
            <a:r>
              <a:rPr sz="1364" b="1" spc="116" dirty="0">
                <a:latin typeface="Calibri"/>
                <a:cs typeface="Calibri"/>
              </a:rPr>
              <a:t> </a:t>
            </a:r>
            <a:r>
              <a:rPr sz="1364" b="1" dirty="0">
                <a:latin typeface="Calibri"/>
                <a:cs typeface="Calibri"/>
              </a:rPr>
              <a:t>put</a:t>
            </a:r>
            <a:r>
              <a:rPr sz="1364" b="1" spc="116" dirty="0">
                <a:latin typeface="Calibri"/>
                <a:cs typeface="Calibri"/>
              </a:rPr>
              <a:t> </a:t>
            </a:r>
            <a:r>
              <a:rPr sz="1364" b="1" dirty="0">
                <a:latin typeface="Calibri"/>
                <a:cs typeface="Calibri"/>
              </a:rPr>
              <a:t>them</a:t>
            </a:r>
            <a:r>
              <a:rPr sz="1364" b="1" spc="123" dirty="0">
                <a:latin typeface="Calibri"/>
                <a:cs typeface="Calibri"/>
              </a:rPr>
              <a:t> </a:t>
            </a:r>
            <a:r>
              <a:rPr sz="1364" b="1" dirty="0">
                <a:latin typeface="Calibri"/>
                <a:cs typeface="Calibri"/>
              </a:rPr>
              <a:t>in</a:t>
            </a:r>
            <a:r>
              <a:rPr sz="1364" b="1" spc="130" dirty="0">
                <a:latin typeface="Calibri"/>
                <a:cs typeface="Calibri"/>
              </a:rPr>
              <a:t> </a:t>
            </a:r>
            <a:r>
              <a:rPr sz="1364" b="1" dirty="0">
                <a:latin typeface="Calibri"/>
                <a:cs typeface="Calibri"/>
              </a:rPr>
              <a:t>a</a:t>
            </a:r>
            <a:r>
              <a:rPr sz="1364" b="1" spc="112" dirty="0">
                <a:latin typeface="Calibri"/>
                <a:cs typeface="Calibri"/>
              </a:rPr>
              <a:t> </a:t>
            </a:r>
            <a:r>
              <a:rPr sz="1364" b="1" dirty="0">
                <a:latin typeface="Calibri"/>
                <a:cs typeface="Calibri"/>
              </a:rPr>
              <a:t>separate</a:t>
            </a:r>
            <a:r>
              <a:rPr sz="1364" b="1" spc="123" dirty="0">
                <a:latin typeface="Calibri"/>
                <a:cs typeface="Calibri"/>
              </a:rPr>
              <a:t> </a:t>
            </a:r>
            <a:r>
              <a:rPr sz="1364" b="1" dirty="0">
                <a:latin typeface="Calibri"/>
                <a:cs typeface="Calibri"/>
              </a:rPr>
              <a:t>single</a:t>
            </a:r>
            <a:r>
              <a:rPr sz="1364" b="1" spc="123" dirty="0">
                <a:latin typeface="Calibri"/>
                <a:cs typeface="Calibri"/>
              </a:rPr>
              <a:t> </a:t>
            </a:r>
            <a:r>
              <a:rPr sz="1364" b="1" dirty="0">
                <a:latin typeface="Calibri"/>
                <a:cs typeface="Calibri"/>
              </a:rPr>
              <a:t>room</a:t>
            </a:r>
            <a:r>
              <a:rPr sz="1364" b="1" spc="119" dirty="0">
                <a:latin typeface="Calibri"/>
                <a:cs typeface="Calibri"/>
              </a:rPr>
              <a:t> </a:t>
            </a:r>
            <a:r>
              <a:rPr sz="1364" b="1" dirty="0">
                <a:latin typeface="Calibri"/>
                <a:cs typeface="Calibri"/>
              </a:rPr>
              <a:t>unless</a:t>
            </a:r>
            <a:r>
              <a:rPr sz="1364" b="1" spc="116" dirty="0">
                <a:latin typeface="Calibri"/>
                <a:cs typeface="Calibri"/>
              </a:rPr>
              <a:t> </a:t>
            </a:r>
            <a:r>
              <a:rPr sz="1364" b="1" dirty="0">
                <a:latin typeface="Calibri"/>
                <a:cs typeface="Calibri"/>
              </a:rPr>
              <a:t>the</a:t>
            </a:r>
            <a:r>
              <a:rPr sz="1364" b="1" spc="126" dirty="0">
                <a:latin typeface="Calibri"/>
                <a:cs typeface="Calibri"/>
              </a:rPr>
              <a:t> </a:t>
            </a:r>
            <a:r>
              <a:rPr sz="1364" b="1" dirty="0">
                <a:latin typeface="Calibri"/>
                <a:cs typeface="Calibri"/>
              </a:rPr>
              <a:t>request</a:t>
            </a:r>
            <a:r>
              <a:rPr sz="1364" b="1" spc="123" dirty="0">
                <a:latin typeface="Calibri"/>
                <a:cs typeface="Calibri"/>
              </a:rPr>
              <a:t> </a:t>
            </a:r>
            <a:r>
              <a:rPr sz="1364" b="1" spc="-14" dirty="0">
                <a:latin typeface="Calibri"/>
                <a:cs typeface="Calibri"/>
              </a:rPr>
              <a:t>that </a:t>
            </a:r>
            <a:r>
              <a:rPr sz="1364" b="1" dirty="0">
                <a:latin typeface="Calibri"/>
                <a:cs typeface="Calibri"/>
              </a:rPr>
              <a:t>for</a:t>
            </a:r>
            <a:r>
              <a:rPr sz="1364" b="1" spc="-14" dirty="0">
                <a:latin typeface="Calibri"/>
                <a:cs typeface="Calibri"/>
              </a:rPr>
              <a:t> </a:t>
            </a:r>
            <a:r>
              <a:rPr sz="1364" b="1" dirty="0">
                <a:latin typeface="Calibri"/>
                <a:cs typeface="Calibri"/>
              </a:rPr>
              <a:t>their</a:t>
            </a:r>
            <a:r>
              <a:rPr sz="1364" b="1" spc="-20" dirty="0">
                <a:latin typeface="Calibri"/>
                <a:cs typeface="Calibri"/>
              </a:rPr>
              <a:t> </a:t>
            </a:r>
            <a:r>
              <a:rPr sz="1364" b="1" spc="-7" dirty="0">
                <a:latin typeface="Calibri"/>
                <a:cs typeface="Calibri"/>
              </a:rPr>
              <a:t>safety.</a:t>
            </a:r>
            <a:endParaRPr sz="1364">
              <a:latin typeface="Calibri"/>
              <a:cs typeface="Calibri"/>
            </a:endParaRPr>
          </a:p>
        </p:txBody>
      </p:sp>
    </p:spTree>
    <p:extLst>
      <p:ext uri="{BB962C8B-B14F-4D97-AF65-F5344CB8AC3E}">
        <p14:creationId xmlns:p14="http://schemas.microsoft.com/office/powerpoint/2010/main" val="345428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657250" y="917513"/>
            <a:ext cx="4984606" cy="2791258"/>
            <a:chOff x="995166" y="1345685"/>
            <a:chExt cx="7310755" cy="4093845"/>
          </a:xfrm>
        </p:grpSpPr>
        <p:pic>
          <p:nvPicPr>
            <p:cNvPr id="3" name="object 3"/>
            <p:cNvPicPr/>
            <p:nvPr/>
          </p:nvPicPr>
          <p:blipFill>
            <a:blip r:embed="rId2" cstate="print"/>
            <a:stretch>
              <a:fillRect/>
            </a:stretch>
          </p:blipFill>
          <p:spPr>
            <a:xfrm>
              <a:off x="995166" y="1345685"/>
              <a:ext cx="7310639" cy="4093477"/>
            </a:xfrm>
            <a:prstGeom prst="rect">
              <a:avLst/>
            </a:prstGeom>
          </p:spPr>
        </p:pic>
        <p:pic>
          <p:nvPicPr>
            <p:cNvPr id="4" name="object 4"/>
            <p:cNvPicPr/>
            <p:nvPr/>
          </p:nvPicPr>
          <p:blipFill>
            <a:blip r:embed="rId3" cstate="print"/>
            <a:stretch>
              <a:fillRect/>
            </a:stretch>
          </p:blipFill>
          <p:spPr>
            <a:xfrm>
              <a:off x="1135379" y="1485899"/>
              <a:ext cx="6961632" cy="3744468"/>
            </a:xfrm>
            <a:prstGeom prst="rect">
              <a:avLst/>
            </a:prstGeom>
          </p:spPr>
        </p:pic>
        <p:sp>
          <p:nvSpPr>
            <p:cNvPr id="5" name="object 5"/>
            <p:cNvSpPr/>
            <p:nvPr/>
          </p:nvSpPr>
          <p:spPr>
            <a:xfrm>
              <a:off x="1072133" y="1422653"/>
              <a:ext cx="7088505" cy="3870960"/>
            </a:xfrm>
            <a:custGeom>
              <a:avLst/>
              <a:gdLst/>
              <a:ahLst/>
              <a:cxnLst/>
              <a:rect l="l" t="t" r="r" b="b"/>
              <a:pathLst>
                <a:path w="7088505" h="3870960">
                  <a:moveTo>
                    <a:pt x="0" y="3870960"/>
                  </a:moveTo>
                  <a:lnTo>
                    <a:pt x="7088124" y="3870960"/>
                  </a:lnTo>
                  <a:lnTo>
                    <a:pt x="7088124" y="0"/>
                  </a:lnTo>
                  <a:lnTo>
                    <a:pt x="0" y="0"/>
                  </a:lnTo>
                  <a:lnTo>
                    <a:pt x="0" y="3870960"/>
                  </a:lnTo>
                  <a:close/>
                </a:path>
              </a:pathLst>
            </a:custGeom>
            <a:ln w="126491">
              <a:solidFill>
                <a:srgbClr val="000000"/>
              </a:solidFill>
            </a:ln>
          </p:spPr>
          <p:txBody>
            <a:bodyPr wrap="square" lIns="0" tIns="0" rIns="0" bIns="0" rtlCol="0"/>
            <a:lstStyle/>
            <a:p>
              <a:endParaRPr sz="1227"/>
            </a:p>
          </p:txBody>
        </p:sp>
      </p:grpSp>
      <p:sp>
        <p:nvSpPr>
          <p:cNvPr id="6" name="object 6"/>
          <p:cNvSpPr txBox="1"/>
          <p:nvPr/>
        </p:nvSpPr>
        <p:spPr>
          <a:xfrm>
            <a:off x="3239192" y="3858213"/>
            <a:ext cx="5330536" cy="575245"/>
          </a:xfrm>
          <a:prstGeom prst="rect">
            <a:avLst/>
          </a:prstGeom>
        </p:spPr>
        <p:txBody>
          <a:bodyPr vert="horz" wrap="square" lIns="0" tIns="8659" rIns="0" bIns="0" rtlCol="0">
            <a:spAutoFit/>
          </a:bodyPr>
          <a:lstStyle/>
          <a:p>
            <a:pPr marL="8659" marR="3464" algn="just">
              <a:spcBef>
                <a:spcPts val="68"/>
              </a:spcBef>
            </a:pPr>
            <a:r>
              <a:rPr sz="1227" b="1" dirty="0">
                <a:latin typeface="Calibri"/>
                <a:cs typeface="Calibri"/>
              </a:rPr>
              <a:t>Though</a:t>
            </a:r>
            <a:r>
              <a:rPr sz="1227" b="1" spc="286" dirty="0">
                <a:latin typeface="Calibri"/>
                <a:cs typeface="Calibri"/>
              </a:rPr>
              <a:t> </a:t>
            </a:r>
            <a:r>
              <a:rPr sz="1227" b="1" i="1" dirty="0">
                <a:latin typeface="Calibri"/>
                <a:cs typeface="Calibri"/>
              </a:rPr>
              <a:t>Bostock</a:t>
            </a:r>
            <a:r>
              <a:rPr sz="1227" b="1" i="1" spc="290" dirty="0">
                <a:latin typeface="Calibri"/>
                <a:cs typeface="Calibri"/>
              </a:rPr>
              <a:t> </a:t>
            </a:r>
            <a:r>
              <a:rPr sz="1227" b="1" dirty="0">
                <a:latin typeface="Calibri"/>
                <a:cs typeface="Calibri"/>
              </a:rPr>
              <a:t>was</a:t>
            </a:r>
            <a:r>
              <a:rPr sz="1227" b="1" spc="290" dirty="0">
                <a:latin typeface="Calibri"/>
                <a:cs typeface="Calibri"/>
              </a:rPr>
              <a:t> </a:t>
            </a:r>
            <a:r>
              <a:rPr sz="1227" b="1" dirty="0">
                <a:latin typeface="Calibri"/>
                <a:cs typeface="Calibri"/>
              </a:rPr>
              <a:t>an</a:t>
            </a:r>
            <a:r>
              <a:rPr sz="1227" b="1" spc="283" dirty="0">
                <a:latin typeface="Calibri"/>
                <a:cs typeface="Calibri"/>
              </a:rPr>
              <a:t> </a:t>
            </a:r>
            <a:r>
              <a:rPr sz="1227" b="1" dirty="0">
                <a:latin typeface="Calibri"/>
                <a:cs typeface="Calibri"/>
              </a:rPr>
              <a:t>employment</a:t>
            </a:r>
            <a:r>
              <a:rPr sz="1227" b="1" spc="279" dirty="0">
                <a:latin typeface="Calibri"/>
                <a:cs typeface="Calibri"/>
              </a:rPr>
              <a:t> </a:t>
            </a:r>
            <a:r>
              <a:rPr sz="1227" b="1" dirty="0">
                <a:latin typeface="Calibri"/>
                <a:cs typeface="Calibri"/>
              </a:rPr>
              <a:t>law</a:t>
            </a:r>
            <a:r>
              <a:rPr sz="1227" b="1" spc="290" dirty="0">
                <a:latin typeface="Calibri"/>
                <a:cs typeface="Calibri"/>
              </a:rPr>
              <a:t> </a:t>
            </a:r>
            <a:r>
              <a:rPr sz="1227" b="1" dirty="0">
                <a:latin typeface="Calibri"/>
                <a:cs typeface="Calibri"/>
              </a:rPr>
              <a:t>case,</a:t>
            </a:r>
            <a:r>
              <a:rPr sz="1227" b="1" spc="283" dirty="0">
                <a:latin typeface="Calibri"/>
                <a:cs typeface="Calibri"/>
              </a:rPr>
              <a:t> </a:t>
            </a:r>
            <a:r>
              <a:rPr sz="1227" b="1" dirty="0">
                <a:latin typeface="Calibri"/>
                <a:cs typeface="Calibri"/>
              </a:rPr>
              <a:t>it</a:t>
            </a:r>
            <a:r>
              <a:rPr sz="1227" b="1" spc="290" dirty="0">
                <a:latin typeface="Calibri"/>
                <a:cs typeface="Calibri"/>
              </a:rPr>
              <a:t> </a:t>
            </a:r>
            <a:r>
              <a:rPr sz="1227" b="1" dirty="0">
                <a:latin typeface="Calibri"/>
                <a:cs typeface="Calibri"/>
              </a:rPr>
              <a:t>is</a:t>
            </a:r>
            <a:r>
              <a:rPr sz="1227" b="1" spc="290" dirty="0">
                <a:latin typeface="Calibri"/>
                <a:cs typeface="Calibri"/>
              </a:rPr>
              <a:t> </a:t>
            </a:r>
            <a:r>
              <a:rPr sz="1227" b="1" dirty="0">
                <a:latin typeface="Calibri"/>
                <a:cs typeface="Calibri"/>
              </a:rPr>
              <a:t>a</a:t>
            </a:r>
            <a:r>
              <a:rPr sz="1227" b="1" spc="286" dirty="0">
                <a:latin typeface="Calibri"/>
                <a:cs typeface="Calibri"/>
              </a:rPr>
              <a:t> </a:t>
            </a:r>
            <a:r>
              <a:rPr sz="1227" b="1" dirty="0">
                <a:latin typeface="Calibri"/>
                <a:cs typeface="Calibri"/>
              </a:rPr>
              <a:t>landmark</a:t>
            </a:r>
            <a:r>
              <a:rPr sz="1227" b="1" spc="290" dirty="0">
                <a:latin typeface="Calibri"/>
                <a:cs typeface="Calibri"/>
              </a:rPr>
              <a:t> </a:t>
            </a:r>
            <a:r>
              <a:rPr sz="1227" b="1" dirty="0">
                <a:latin typeface="Calibri"/>
                <a:cs typeface="Calibri"/>
              </a:rPr>
              <a:t>case</a:t>
            </a:r>
            <a:r>
              <a:rPr sz="1227" b="1" spc="293" dirty="0">
                <a:latin typeface="Calibri"/>
                <a:cs typeface="Calibri"/>
              </a:rPr>
              <a:t> </a:t>
            </a:r>
            <a:r>
              <a:rPr sz="1227" b="1" dirty="0">
                <a:latin typeface="Calibri"/>
                <a:cs typeface="Calibri"/>
              </a:rPr>
              <a:t>for</a:t>
            </a:r>
            <a:r>
              <a:rPr sz="1227" b="1" spc="283" dirty="0">
                <a:latin typeface="Calibri"/>
                <a:cs typeface="Calibri"/>
              </a:rPr>
              <a:t> </a:t>
            </a:r>
            <a:r>
              <a:rPr sz="1227" b="1" spc="-14" dirty="0">
                <a:latin typeface="Calibri"/>
                <a:cs typeface="Calibri"/>
              </a:rPr>
              <a:t>fair </a:t>
            </a:r>
            <a:r>
              <a:rPr sz="1227" b="1" dirty="0">
                <a:latin typeface="Calibri"/>
                <a:cs typeface="Calibri"/>
              </a:rPr>
              <a:t>housing</a:t>
            </a:r>
            <a:r>
              <a:rPr sz="1227" b="1" spc="112" dirty="0">
                <a:latin typeface="Calibri"/>
                <a:cs typeface="Calibri"/>
              </a:rPr>
              <a:t> </a:t>
            </a:r>
            <a:r>
              <a:rPr sz="1227" b="1" dirty="0">
                <a:latin typeface="Calibri"/>
                <a:cs typeface="Calibri"/>
              </a:rPr>
              <a:t>law</a:t>
            </a:r>
            <a:r>
              <a:rPr sz="1227" b="1" spc="112" dirty="0">
                <a:latin typeface="Calibri"/>
                <a:cs typeface="Calibri"/>
              </a:rPr>
              <a:t> </a:t>
            </a:r>
            <a:r>
              <a:rPr sz="1227" b="1" dirty="0">
                <a:latin typeface="Calibri"/>
                <a:cs typeface="Calibri"/>
              </a:rPr>
              <a:t>because</a:t>
            </a:r>
            <a:r>
              <a:rPr sz="1227" b="1" spc="123" dirty="0">
                <a:latin typeface="Calibri"/>
                <a:cs typeface="Calibri"/>
              </a:rPr>
              <a:t> </a:t>
            </a:r>
            <a:r>
              <a:rPr sz="1227" b="1" dirty="0">
                <a:latin typeface="Calibri"/>
                <a:cs typeface="Calibri"/>
              </a:rPr>
              <a:t>FHA’s</a:t>
            </a:r>
            <a:r>
              <a:rPr sz="1227" b="1" spc="116" dirty="0">
                <a:latin typeface="Calibri"/>
                <a:cs typeface="Calibri"/>
              </a:rPr>
              <a:t> </a:t>
            </a:r>
            <a:r>
              <a:rPr sz="1227" b="1" dirty="0">
                <a:latin typeface="Calibri"/>
                <a:cs typeface="Calibri"/>
              </a:rPr>
              <a:t>sex</a:t>
            </a:r>
            <a:r>
              <a:rPr sz="1227" b="1" spc="109" dirty="0">
                <a:latin typeface="Calibri"/>
                <a:cs typeface="Calibri"/>
              </a:rPr>
              <a:t> </a:t>
            </a:r>
            <a:r>
              <a:rPr sz="1227" b="1" dirty="0">
                <a:latin typeface="Calibri"/>
                <a:cs typeface="Calibri"/>
              </a:rPr>
              <a:t>discrimination</a:t>
            </a:r>
            <a:r>
              <a:rPr sz="1227" b="1" spc="119" dirty="0">
                <a:latin typeface="Calibri"/>
                <a:cs typeface="Calibri"/>
              </a:rPr>
              <a:t> </a:t>
            </a:r>
            <a:r>
              <a:rPr sz="1227" b="1" dirty="0">
                <a:latin typeface="Calibri"/>
                <a:cs typeface="Calibri"/>
              </a:rPr>
              <a:t>provisions</a:t>
            </a:r>
            <a:r>
              <a:rPr sz="1227" b="1" spc="119" dirty="0">
                <a:latin typeface="Calibri"/>
                <a:cs typeface="Calibri"/>
              </a:rPr>
              <a:t> </a:t>
            </a:r>
            <a:r>
              <a:rPr sz="1227" b="1" dirty="0">
                <a:latin typeface="Calibri"/>
                <a:cs typeface="Calibri"/>
              </a:rPr>
              <a:t>are</a:t>
            </a:r>
            <a:r>
              <a:rPr sz="1227" b="1" spc="116" dirty="0">
                <a:latin typeface="Calibri"/>
                <a:cs typeface="Calibri"/>
              </a:rPr>
              <a:t> </a:t>
            </a:r>
            <a:r>
              <a:rPr sz="1227" b="1" dirty="0">
                <a:latin typeface="Calibri"/>
                <a:cs typeface="Calibri"/>
              </a:rPr>
              <a:t>comparable</a:t>
            </a:r>
            <a:r>
              <a:rPr sz="1227" b="1" spc="119" dirty="0">
                <a:latin typeface="Calibri"/>
                <a:cs typeface="Calibri"/>
              </a:rPr>
              <a:t> </a:t>
            </a:r>
            <a:r>
              <a:rPr sz="1227" b="1" dirty="0">
                <a:latin typeface="Calibri"/>
                <a:cs typeface="Calibri"/>
              </a:rPr>
              <a:t>in</a:t>
            </a:r>
            <a:r>
              <a:rPr sz="1227" b="1" spc="123" dirty="0">
                <a:latin typeface="Calibri"/>
                <a:cs typeface="Calibri"/>
              </a:rPr>
              <a:t> </a:t>
            </a:r>
            <a:r>
              <a:rPr sz="1227" b="1" spc="-14" dirty="0">
                <a:latin typeface="Calibri"/>
                <a:cs typeface="Calibri"/>
              </a:rPr>
              <a:t>text </a:t>
            </a:r>
            <a:r>
              <a:rPr sz="1227" b="1" dirty="0">
                <a:latin typeface="Calibri"/>
                <a:cs typeface="Calibri"/>
              </a:rPr>
              <a:t>and</a:t>
            </a:r>
            <a:r>
              <a:rPr sz="1227" b="1" spc="-10" dirty="0">
                <a:latin typeface="Calibri"/>
                <a:cs typeface="Calibri"/>
              </a:rPr>
              <a:t> </a:t>
            </a:r>
            <a:r>
              <a:rPr sz="1227" b="1" dirty="0">
                <a:latin typeface="Calibri"/>
                <a:cs typeface="Calibri"/>
              </a:rPr>
              <a:t>purpose</a:t>
            </a:r>
            <a:r>
              <a:rPr sz="1227" b="1" spc="-31" dirty="0">
                <a:latin typeface="Calibri"/>
                <a:cs typeface="Calibri"/>
              </a:rPr>
              <a:t> </a:t>
            </a:r>
            <a:r>
              <a:rPr sz="1227" b="1" dirty="0">
                <a:latin typeface="Calibri"/>
                <a:cs typeface="Calibri"/>
              </a:rPr>
              <a:t>to those</a:t>
            </a:r>
            <a:r>
              <a:rPr sz="1227" b="1" spc="-24" dirty="0">
                <a:latin typeface="Calibri"/>
                <a:cs typeface="Calibri"/>
              </a:rPr>
              <a:t> </a:t>
            </a:r>
            <a:r>
              <a:rPr sz="1227" b="1" dirty="0">
                <a:latin typeface="Calibri"/>
                <a:cs typeface="Calibri"/>
              </a:rPr>
              <a:t>of</a:t>
            </a:r>
            <a:r>
              <a:rPr sz="1227" b="1" spc="-10" dirty="0">
                <a:latin typeface="Calibri"/>
                <a:cs typeface="Calibri"/>
              </a:rPr>
              <a:t> </a:t>
            </a:r>
            <a:r>
              <a:rPr sz="1227" b="1" dirty="0">
                <a:latin typeface="Calibri"/>
                <a:cs typeface="Calibri"/>
              </a:rPr>
              <a:t>Title</a:t>
            </a:r>
            <a:r>
              <a:rPr sz="1227" b="1" spc="-7" dirty="0">
                <a:latin typeface="Calibri"/>
                <a:cs typeface="Calibri"/>
              </a:rPr>
              <a:t> </a:t>
            </a:r>
            <a:r>
              <a:rPr sz="1227" b="1" spc="-14" dirty="0">
                <a:latin typeface="Calibri"/>
                <a:cs typeface="Calibri"/>
              </a:rPr>
              <a:t>VII.</a:t>
            </a:r>
            <a:endParaRPr sz="1227">
              <a:latin typeface="Calibri"/>
              <a:cs typeface="Calibri"/>
            </a:endParaRPr>
          </a:p>
        </p:txBody>
      </p:sp>
      <p:sp>
        <p:nvSpPr>
          <p:cNvPr id="7" name="object 7"/>
          <p:cNvSpPr txBox="1">
            <a:spLocks noGrp="1"/>
          </p:cNvSpPr>
          <p:nvPr>
            <p:ph type="title"/>
          </p:nvPr>
        </p:nvSpPr>
        <p:spPr>
          <a:xfrm>
            <a:off x="3126763" y="116031"/>
            <a:ext cx="5556106" cy="588069"/>
          </a:xfrm>
          <a:prstGeom prst="rect">
            <a:avLst/>
          </a:prstGeom>
        </p:spPr>
        <p:txBody>
          <a:bodyPr spcFirstLastPara="1" vert="horz" wrap="square" lIns="0" tIns="8659" rIns="0" bIns="0" rtlCol="0" anchor="t" anchorCtr="0">
            <a:spAutoFit/>
          </a:bodyPr>
          <a:lstStyle/>
          <a:p>
            <a:pPr marL="8659" marR="3464" algn="just">
              <a:spcBef>
                <a:spcPts val="68"/>
              </a:spcBef>
            </a:pPr>
            <a:r>
              <a:rPr sz="1227" b="1" dirty="0">
                <a:solidFill>
                  <a:srgbClr val="000000"/>
                </a:solidFill>
                <a:latin typeface="Calibri"/>
                <a:cs typeface="Calibri"/>
              </a:rPr>
              <a:t>In</a:t>
            </a:r>
            <a:r>
              <a:rPr sz="1227" b="1" spc="136" dirty="0">
                <a:solidFill>
                  <a:srgbClr val="000000"/>
                </a:solidFill>
                <a:latin typeface="Calibri"/>
                <a:cs typeface="Calibri"/>
              </a:rPr>
              <a:t> </a:t>
            </a:r>
            <a:r>
              <a:rPr sz="1227" b="1" dirty="0">
                <a:solidFill>
                  <a:srgbClr val="000000"/>
                </a:solidFill>
                <a:latin typeface="Calibri"/>
                <a:cs typeface="Calibri"/>
              </a:rPr>
              <a:t>2020,</a:t>
            </a:r>
            <a:r>
              <a:rPr sz="1227" b="1" spc="139" dirty="0">
                <a:solidFill>
                  <a:srgbClr val="000000"/>
                </a:solidFill>
                <a:latin typeface="Calibri"/>
                <a:cs typeface="Calibri"/>
              </a:rPr>
              <a:t> </a:t>
            </a:r>
            <a:r>
              <a:rPr sz="1227" b="1" dirty="0">
                <a:solidFill>
                  <a:srgbClr val="000000"/>
                </a:solidFill>
                <a:latin typeface="Calibri"/>
                <a:cs typeface="Calibri"/>
              </a:rPr>
              <a:t>in</a:t>
            </a:r>
            <a:r>
              <a:rPr sz="1227" b="1" spc="143" dirty="0">
                <a:solidFill>
                  <a:srgbClr val="000000"/>
                </a:solidFill>
                <a:latin typeface="Calibri"/>
                <a:cs typeface="Calibri"/>
              </a:rPr>
              <a:t> </a:t>
            </a:r>
            <a:r>
              <a:rPr sz="1227" b="1" i="1" dirty="0">
                <a:solidFill>
                  <a:srgbClr val="006EC0"/>
                </a:solidFill>
                <a:latin typeface="Calibri"/>
                <a:cs typeface="Calibri"/>
              </a:rPr>
              <a:t>Bostock</a:t>
            </a:r>
            <a:r>
              <a:rPr sz="1227" b="1" i="1" spc="139" dirty="0">
                <a:solidFill>
                  <a:srgbClr val="006EC0"/>
                </a:solidFill>
                <a:latin typeface="Calibri"/>
                <a:cs typeface="Calibri"/>
              </a:rPr>
              <a:t> </a:t>
            </a:r>
            <a:r>
              <a:rPr sz="1227" b="1" i="1" dirty="0">
                <a:solidFill>
                  <a:srgbClr val="006EC0"/>
                </a:solidFill>
                <a:latin typeface="Calibri"/>
                <a:cs typeface="Calibri"/>
              </a:rPr>
              <a:t>v.</a:t>
            </a:r>
            <a:r>
              <a:rPr sz="1227" b="1" i="1" spc="136" dirty="0">
                <a:solidFill>
                  <a:srgbClr val="006EC0"/>
                </a:solidFill>
                <a:latin typeface="Calibri"/>
                <a:cs typeface="Calibri"/>
              </a:rPr>
              <a:t> </a:t>
            </a:r>
            <a:r>
              <a:rPr sz="1227" b="1" i="1" dirty="0">
                <a:solidFill>
                  <a:srgbClr val="006EC0"/>
                </a:solidFill>
                <a:latin typeface="Calibri"/>
                <a:cs typeface="Calibri"/>
              </a:rPr>
              <a:t>Clayton</a:t>
            </a:r>
            <a:r>
              <a:rPr sz="1227" b="1" i="1" spc="133" dirty="0">
                <a:solidFill>
                  <a:srgbClr val="006EC0"/>
                </a:solidFill>
                <a:latin typeface="Calibri"/>
                <a:cs typeface="Calibri"/>
              </a:rPr>
              <a:t> </a:t>
            </a:r>
            <a:r>
              <a:rPr sz="1227" b="1" i="1" dirty="0">
                <a:solidFill>
                  <a:srgbClr val="006EC0"/>
                </a:solidFill>
                <a:latin typeface="Calibri"/>
                <a:cs typeface="Calibri"/>
              </a:rPr>
              <a:t>County</a:t>
            </a:r>
            <a:r>
              <a:rPr sz="1227" b="1" i="1" dirty="0">
                <a:solidFill>
                  <a:srgbClr val="000000"/>
                </a:solidFill>
                <a:latin typeface="Calibri"/>
                <a:cs typeface="Calibri"/>
              </a:rPr>
              <a:t>,</a:t>
            </a:r>
            <a:r>
              <a:rPr sz="1227" b="1" i="1" spc="139" dirty="0">
                <a:solidFill>
                  <a:srgbClr val="000000"/>
                </a:solidFill>
                <a:latin typeface="Calibri"/>
                <a:cs typeface="Calibri"/>
              </a:rPr>
              <a:t> </a:t>
            </a:r>
            <a:r>
              <a:rPr sz="1227" b="1" dirty="0">
                <a:solidFill>
                  <a:srgbClr val="000000"/>
                </a:solidFill>
                <a:latin typeface="Calibri"/>
                <a:cs typeface="Calibri"/>
              </a:rPr>
              <a:t>the</a:t>
            </a:r>
            <a:r>
              <a:rPr sz="1227" b="1" spc="133" dirty="0">
                <a:solidFill>
                  <a:srgbClr val="000000"/>
                </a:solidFill>
                <a:latin typeface="Calibri"/>
                <a:cs typeface="Calibri"/>
              </a:rPr>
              <a:t> </a:t>
            </a:r>
            <a:r>
              <a:rPr sz="1227" b="1" dirty="0">
                <a:solidFill>
                  <a:srgbClr val="000000"/>
                </a:solidFill>
                <a:latin typeface="Calibri"/>
                <a:cs typeface="Calibri"/>
              </a:rPr>
              <a:t>Supreme</a:t>
            </a:r>
            <a:r>
              <a:rPr sz="1227" b="1" spc="143" dirty="0">
                <a:solidFill>
                  <a:srgbClr val="000000"/>
                </a:solidFill>
                <a:latin typeface="Calibri"/>
                <a:cs typeface="Calibri"/>
              </a:rPr>
              <a:t> </a:t>
            </a:r>
            <a:r>
              <a:rPr sz="1227" b="1" dirty="0">
                <a:solidFill>
                  <a:srgbClr val="000000"/>
                </a:solidFill>
                <a:latin typeface="Calibri"/>
                <a:cs typeface="Calibri"/>
              </a:rPr>
              <a:t>Court</a:t>
            </a:r>
            <a:r>
              <a:rPr sz="1227" b="1" spc="133" dirty="0">
                <a:solidFill>
                  <a:srgbClr val="000000"/>
                </a:solidFill>
                <a:latin typeface="Calibri"/>
                <a:cs typeface="Calibri"/>
              </a:rPr>
              <a:t> </a:t>
            </a:r>
            <a:r>
              <a:rPr sz="1227" b="1" dirty="0">
                <a:solidFill>
                  <a:srgbClr val="000000"/>
                </a:solidFill>
                <a:latin typeface="Calibri"/>
                <a:cs typeface="Calibri"/>
              </a:rPr>
              <a:t>held</a:t>
            </a:r>
            <a:r>
              <a:rPr sz="1227" b="1" spc="147" dirty="0">
                <a:solidFill>
                  <a:srgbClr val="000000"/>
                </a:solidFill>
                <a:latin typeface="Calibri"/>
                <a:cs typeface="Calibri"/>
              </a:rPr>
              <a:t> </a:t>
            </a:r>
            <a:r>
              <a:rPr sz="1227" b="1" dirty="0">
                <a:solidFill>
                  <a:srgbClr val="000000"/>
                </a:solidFill>
                <a:latin typeface="Calibri"/>
                <a:cs typeface="Calibri"/>
              </a:rPr>
              <a:t>that</a:t>
            </a:r>
            <a:r>
              <a:rPr sz="1227" b="1" spc="139" dirty="0">
                <a:solidFill>
                  <a:srgbClr val="000000"/>
                </a:solidFill>
                <a:latin typeface="Calibri"/>
                <a:cs typeface="Calibri"/>
              </a:rPr>
              <a:t> </a:t>
            </a:r>
            <a:r>
              <a:rPr sz="1227" b="1" dirty="0">
                <a:solidFill>
                  <a:srgbClr val="000000"/>
                </a:solidFill>
                <a:latin typeface="Calibri"/>
                <a:cs typeface="Calibri"/>
              </a:rPr>
              <a:t>Title</a:t>
            </a:r>
            <a:r>
              <a:rPr sz="1227" b="1" spc="133" dirty="0">
                <a:solidFill>
                  <a:srgbClr val="000000"/>
                </a:solidFill>
                <a:latin typeface="Calibri"/>
                <a:cs typeface="Calibri"/>
              </a:rPr>
              <a:t> </a:t>
            </a:r>
            <a:r>
              <a:rPr sz="1227" b="1" dirty="0">
                <a:solidFill>
                  <a:srgbClr val="000000"/>
                </a:solidFill>
                <a:latin typeface="Calibri"/>
                <a:cs typeface="Calibri"/>
              </a:rPr>
              <a:t>VII</a:t>
            </a:r>
            <a:r>
              <a:rPr sz="1227" b="1" spc="133" dirty="0">
                <a:solidFill>
                  <a:srgbClr val="000000"/>
                </a:solidFill>
                <a:latin typeface="Calibri"/>
                <a:cs typeface="Calibri"/>
              </a:rPr>
              <a:t> </a:t>
            </a:r>
            <a:r>
              <a:rPr sz="1227" b="1" dirty="0">
                <a:solidFill>
                  <a:srgbClr val="000000"/>
                </a:solidFill>
                <a:latin typeface="Calibri"/>
                <a:cs typeface="Calibri"/>
              </a:rPr>
              <a:t>of</a:t>
            </a:r>
            <a:r>
              <a:rPr sz="1227" b="1" spc="136" dirty="0">
                <a:solidFill>
                  <a:srgbClr val="000000"/>
                </a:solidFill>
                <a:latin typeface="Calibri"/>
                <a:cs typeface="Calibri"/>
              </a:rPr>
              <a:t> </a:t>
            </a:r>
            <a:r>
              <a:rPr sz="1227" b="1" spc="-17" dirty="0">
                <a:solidFill>
                  <a:srgbClr val="000000"/>
                </a:solidFill>
                <a:latin typeface="Calibri"/>
                <a:cs typeface="Calibri"/>
              </a:rPr>
              <a:t>the </a:t>
            </a:r>
            <a:r>
              <a:rPr sz="1227" b="1" dirty="0">
                <a:solidFill>
                  <a:srgbClr val="000000"/>
                </a:solidFill>
                <a:latin typeface="Calibri"/>
                <a:cs typeface="Calibri"/>
              </a:rPr>
              <a:t>Civil</a:t>
            </a:r>
            <a:r>
              <a:rPr sz="1227" b="1" spc="205" dirty="0">
                <a:solidFill>
                  <a:srgbClr val="000000"/>
                </a:solidFill>
                <a:latin typeface="Calibri"/>
                <a:cs typeface="Calibri"/>
              </a:rPr>
              <a:t> </a:t>
            </a:r>
            <a:r>
              <a:rPr sz="1227" b="1" dirty="0">
                <a:solidFill>
                  <a:srgbClr val="000000"/>
                </a:solidFill>
                <a:latin typeface="Calibri"/>
                <a:cs typeface="Calibri"/>
              </a:rPr>
              <a:t>Rights</a:t>
            </a:r>
            <a:r>
              <a:rPr sz="1227" b="1" spc="205" dirty="0">
                <a:solidFill>
                  <a:srgbClr val="000000"/>
                </a:solidFill>
                <a:latin typeface="Calibri"/>
                <a:cs typeface="Calibri"/>
              </a:rPr>
              <a:t> </a:t>
            </a:r>
            <a:r>
              <a:rPr sz="1227" b="1" dirty="0">
                <a:solidFill>
                  <a:srgbClr val="000000"/>
                </a:solidFill>
                <a:latin typeface="Calibri"/>
                <a:cs typeface="Calibri"/>
              </a:rPr>
              <a:t>Act</a:t>
            </a:r>
            <a:r>
              <a:rPr sz="1227" b="1" spc="201" dirty="0">
                <a:solidFill>
                  <a:srgbClr val="000000"/>
                </a:solidFill>
                <a:latin typeface="Calibri"/>
                <a:cs typeface="Calibri"/>
              </a:rPr>
              <a:t> </a:t>
            </a:r>
            <a:r>
              <a:rPr sz="1227" b="1" dirty="0">
                <a:solidFill>
                  <a:srgbClr val="000000"/>
                </a:solidFill>
                <a:latin typeface="Calibri"/>
                <a:cs typeface="Calibri"/>
              </a:rPr>
              <a:t>of</a:t>
            </a:r>
            <a:r>
              <a:rPr sz="1227" b="1" spc="198" dirty="0">
                <a:solidFill>
                  <a:srgbClr val="000000"/>
                </a:solidFill>
                <a:latin typeface="Calibri"/>
                <a:cs typeface="Calibri"/>
              </a:rPr>
              <a:t> </a:t>
            </a:r>
            <a:r>
              <a:rPr sz="1227" b="1" dirty="0">
                <a:solidFill>
                  <a:srgbClr val="000000"/>
                </a:solidFill>
                <a:latin typeface="Calibri"/>
                <a:cs typeface="Calibri"/>
              </a:rPr>
              <a:t>1964’s</a:t>
            </a:r>
            <a:r>
              <a:rPr sz="1227" b="1" spc="205" dirty="0">
                <a:solidFill>
                  <a:srgbClr val="000000"/>
                </a:solidFill>
                <a:latin typeface="Calibri"/>
                <a:cs typeface="Calibri"/>
              </a:rPr>
              <a:t> </a:t>
            </a:r>
            <a:r>
              <a:rPr sz="1227" b="1" dirty="0">
                <a:solidFill>
                  <a:srgbClr val="000000"/>
                </a:solidFill>
                <a:latin typeface="Calibri"/>
                <a:cs typeface="Calibri"/>
              </a:rPr>
              <a:t>prohibition</a:t>
            </a:r>
            <a:r>
              <a:rPr sz="1227" b="1" spc="211" dirty="0">
                <a:solidFill>
                  <a:srgbClr val="000000"/>
                </a:solidFill>
                <a:latin typeface="Calibri"/>
                <a:cs typeface="Calibri"/>
              </a:rPr>
              <a:t> </a:t>
            </a:r>
            <a:r>
              <a:rPr sz="1227" b="1" dirty="0">
                <a:solidFill>
                  <a:srgbClr val="000000"/>
                </a:solidFill>
                <a:latin typeface="Calibri"/>
                <a:cs typeface="Calibri"/>
              </a:rPr>
              <a:t>on</a:t>
            </a:r>
            <a:r>
              <a:rPr sz="1227" b="1" spc="198" dirty="0">
                <a:solidFill>
                  <a:srgbClr val="000000"/>
                </a:solidFill>
                <a:latin typeface="Calibri"/>
                <a:cs typeface="Calibri"/>
              </a:rPr>
              <a:t> </a:t>
            </a:r>
            <a:r>
              <a:rPr sz="1227" b="1" dirty="0">
                <a:solidFill>
                  <a:srgbClr val="000000"/>
                </a:solidFill>
                <a:latin typeface="Calibri"/>
                <a:cs typeface="Calibri"/>
              </a:rPr>
              <a:t>discrimination</a:t>
            </a:r>
            <a:r>
              <a:rPr sz="1227" b="1" spc="215" dirty="0">
                <a:solidFill>
                  <a:srgbClr val="000000"/>
                </a:solidFill>
                <a:latin typeface="Calibri"/>
                <a:cs typeface="Calibri"/>
              </a:rPr>
              <a:t> </a:t>
            </a:r>
            <a:r>
              <a:rPr sz="1227" b="1" dirty="0">
                <a:solidFill>
                  <a:srgbClr val="B100B1"/>
                </a:solidFill>
                <a:latin typeface="Calibri"/>
                <a:cs typeface="Calibri"/>
              </a:rPr>
              <a:t>“because</a:t>
            </a:r>
            <a:r>
              <a:rPr sz="1227" b="1" spc="201" dirty="0">
                <a:solidFill>
                  <a:srgbClr val="B100B1"/>
                </a:solidFill>
                <a:latin typeface="Calibri"/>
                <a:cs typeface="Calibri"/>
              </a:rPr>
              <a:t> </a:t>
            </a:r>
            <a:r>
              <a:rPr sz="1227" b="1" dirty="0">
                <a:solidFill>
                  <a:srgbClr val="B100B1"/>
                </a:solidFill>
                <a:latin typeface="Calibri"/>
                <a:cs typeface="Calibri"/>
              </a:rPr>
              <a:t>of…sex”</a:t>
            </a:r>
            <a:r>
              <a:rPr sz="1227" b="1" spc="205" dirty="0">
                <a:solidFill>
                  <a:srgbClr val="B100B1"/>
                </a:solidFill>
                <a:latin typeface="Calibri"/>
                <a:cs typeface="Calibri"/>
              </a:rPr>
              <a:t> </a:t>
            </a:r>
            <a:r>
              <a:rPr sz="1227" b="1" spc="-7" dirty="0">
                <a:solidFill>
                  <a:srgbClr val="000000"/>
                </a:solidFill>
                <a:latin typeface="Calibri"/>
                <a:cs typeface="Calibri"/>
              </a:rPr>
              <a:t>includes </a:t>
            </a:r>
            <a:r>
              <a:rPr sz="1227" b="1" dirty="0">
                <a:solidFill>
                  <a:srgbClr val="000000"/>
                </a:solidFill>
                <a:latin typeface="Calibri"/>
                <a:cs typeface="Calibri"/>
              </a:rPr>
              <a:t>discrimination</a:t>
            </a:r>
            <a:r>
              <a:rPr sz="1227" b="1" spc="-20" dirty="0">
                <a:solidFill>
                  <a:srgbClr val="000000"/>
                </a:solidFill>
                <a:latin typeface="Calibri"/>
                <a:cs typeface="Calibri"/>
              </a:rPr>
              <a:t> </a:t>
            </a:r>
            <a:r>
              <a:rPr sz="1227" b="1" dirty="0">
                <a:solidFill>
                  <a:srgbClr val="000000"/>
                </a:solidFill>
                <a:latin typeface="Calibri"/>
                <a:cs typeface="Calibri"/>
              </a:rPr>
              <a:t>on</a:t>
            </a:r>
            <a:r>
              <a:rPr sz="1227" b="1" spc="-37" dirty="0">
                <a:solidFill>
                  <a:srgbClr val="000000"/>
                </a:solidFill>
                <a:latin typeface="Calibri"/>
                <a:cs typeface="Calibri"/>
              </a:rPr>
              <a:t> </a:t>
            </a:r>
            <a:r>
              <a:rPr sz="1227" b="1" dirty="0">
                <a:solidFill>
                  <a:srgbClr val="000000"/>
                </a:solidFill>
                <a:latin typeface="Calibri"/>
                <a:cs typeface="Calibri"/>
              </a:rPr>
              <a:t>the</a:t>
            </a:r>
            <a:r>
              <a:rPr sz="1227" b="1" spc="-17" dirty="0">
                <a:solidFill>
                  <a:srgbClr val="000000"/>
                </a:solidFill>
                <a:latin typeface="Calibri"/>
                <a:cs typeface="Calibri"/>
              </a:rPr>
              <a:t> </a:t>
            </a:r>
            <a:r>
              <a:rPr sz="1227" b="1" dirty="0">
                <a:solidFill>
                  <a:srgbClr val="000000"/>
                </a:solidFill>
                <a:latin typeface="Calibri"/>
                <a:cs typeface="Calibri"/>
              </a:rPr>
              <a:t>basis</a:t>
            </a:r>
            <a:r>
              <a:rPr sz="1227" b="1" spc="-24" dirty="0">
                <a:solidFill>
                  <a:srgbClr val="000000"/>
                </a:solidFill>
                <a:latin typeface="Calibri"/>
                <a:cs typeface="Calibri"/>
              </a:rPr>
              <a:t> </a:t>
            </a:r>
            <a:r>
              <a:rPr sz="1227" b="1" dirty="0">
                <a:solidFill>
                  <a:srgbClr val="000000"/>
                </a:solidFill>
                <a:latin typeface="Calibri"/>
                <a:cs typeface="Calibri"/>
              </a:rPr>
              <a:t>of</a:t>
            </a:r>
            <a:r>
              <a:rPr sz="1227" b="1" spc="-17" dirty="0">
                <a:solidFill>
                  <a:srgbClr val="000000"/>
                </a:solidFill>
                <a:latin typeface="Calibri"/>
                <a:cs typeface="Calibri"/>
              </a:rPr>
              <a:t> </a:t>
            </a:r>
            <a:r>
              <a:rPr sz="1227" b="1" dirty="0">
                <a:solidFill>
                  <a:srgbClr val="B100B1"/>
                </a:solidFill>
                <a:latin typeface="Calibri"/>
                <a:cs typeface="Calibri"/>
              </a:rPr>
              <a:t>gender</a:t>
            </a:r>
            <a:r>
              <a:rPr sz="1227" b="1" spc="-34" dirty="0">
                <a:solidFill>
                  <a:srgbClr val="B100B1"/>
                </a:solidFill>
                <a:latin typeface="Calibri"/>
                <a:cs typeface="Calibri"/>
              </a:rPr>
              <a:t> </a:t>
            </a:r>
            <a:r>
              <a:rPr sz="1227" b="1" dirty="0">
                <a:solidFill>
                  <a:srgbClr val="B100B1"/>
                </a:solidFill>
                <a:latin typeface="Calibri"/>
                <a:cs typeface="Calibri"/>
              </a:rPr>
              <a:t>identity</a:t>
            </a:r>
            <a:r>
              <a:rPr sz="1227" b="1" spc="-27" dirty="0">
                <a:solidFill>
                  <a:srgbClr val="B100B1"/>
                </a:solidFill>
                <a:latin typeface="Calibri"/>
                <a:cs typeface="Calibri"/>
              </a:rPr>
              <a:t> </a:t>
            </a:r>
            <a:r>
              <a:rPr sz="1227" b="1" dirty="0">
                <a:solidFill>
                  <a:srgbClr val="B100B1"/>
                </a:solidFill>
                <a:latin typeface="Calibri"/>
                <a:cs typeface="Calibri"/>
              </a:rPr>
              <a:t>and</a:t>
            </a:r>
            <a:r>
              <a:rPr sz="1227" b="1" spc="-17" dirty="0">
                <a:solidFill>
                  <a:srgbClr val="B100B1"/>
                </a:solidFill>
                <a:latin typeface="Calibri"/>
                <a:cs typeface="Calibri"/>
              </a:rPr>
              <a:t> </a:t>
            </a:r>
            <a:r>
              <a:rPr sz="1227" b="1" dirty="0">
                <a:solidFill>
                  <a:srgbClr val="B100B1"/>
                </a:solidFill>
                <a:latin typeface="Calibri"/>
                <a:cs typeface="Calibri"/>
              </a:rPr>
              <a:t>sexual</a:t>
            </a:r>
            <a:r>
              <a:rPr sz="1227" b="1" spc="-17" dirty="0">
                <a:solidFill>
                  <a:srgbClr val="B100B1"/>
                </a:solidFill>
                <a:latin typeface="Calibri"/>
                <a:cs typeface="Calibri"/>
              </a:rPr>
              <a:t> </a:t>
            </a:r>
            <a:r>
              <a:rPr sz="1227" b="1" spc="-7" dirty="0">
                <a:solidFill>
                  <a:srgbClr val="B100B1"/>
                </a:solidFill>
                <a:latin typeface="Calibri"/>
                <a:cs typeface="Calibri"/>
              </a:rPr>
              <a:t>orientation</a:t>
            </a:r>
            <a:r>
              <a:rPr sz="1227" b="1" spc="-7" dirty="0">
                <a:solidFill>
                  <a:srgbClr val="000000"/>
                </a:solidFill>
                <a:latin typeface="Calibri"/>
                <a:cs typeface="Calibri"/>
              </a:rPr>
              <a:t>.</a:t>
            </a:r>
            <a:endParaRPr sz="1227">
              <a:latin typeface="Calibri"/>
              <a:cs typeface="Calibri"/>
            </a:endParaRPr>
          </a:p>
        </p:txBody>
      </p:sp>
    </p:spTree>
    <p:extLst>
      <p:ext uri="{BB962C8B-B14F-4D97-AF65-F5344CB8AC3E}">
        <p14:creationId xmlns:p14="http://schemas.microsoft.com/office/powerpoint/2010/main" val="2234102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45682" y="4208318"/>
            <a:ext cx="467591" cy="467591"/>
          </a:xfrm>
          <a:custGeom>
            <a:avLst/>
            <a:gdLst/>
            <a:ahLst/>
            <a:cxnLst/>
            <a:rect l="l" t="t" r="r" b="b"/>
            <a:pathLst>
              <a:path w="685800" h="685800">
                <a:moveTo>
                  <a:pt x="0" y="685799"/>
                </a:moveTo>
                <a:lnTo>
                  <a:pt x="685800" y="685799"/>
                </a:lnTo>
                <a:lnTo>
                  <a:pt x="685800" y="0"/>
                </a:lnTo>
                <a:lnTo>
                  <a:pt x="0" y="0"/>
                </a:lnTo>
                <a:lnTo>
                  <a:pt x="0" y="685799"/>
                </a:lnTo>
                <a:close/>
              </a:path>
            </a:pathLst>
          </a:custGeom>
          <a:solidFill>
            <a:srgbClr val="2E5796"/>
          </a:solidFill>
        </p:spPr>
        <p:txBody>
          <a:bodyPr wrap="square" lIns="0" tIns="0" rIns="0" bIns="0" rtlCol="0"/>
          <a:lstStyle/>
          <a:p>
            <a:endParaRPr sz="1227"/>
          </a:p>
        </p:txBody>
      </p:sp>
      <p:grpSp>
        <p:nvGrpSpPr>
          <p:cNvPr id="3" name="object 3"/>
          <p:cNvGrpSpPr/>
          <p:nvPr/>
        </p:nvGrpSpPr>
        <p:grpSpPr>
          <a:xfrm>
            <a:off x="8745682" y="0"/>
            <a:ext cx="467591" cy="4208318"/>
            <a:chOff x="8458200" y="0"/>
            <a:chExt cx="685800" cy="6172200"/>
          </a:xfrm>
        </p:grpSpPr>
        <p:sp>
          <p:nvSpPr>
            <p:cNvPr id="4" name="object 4"/>
            <p:cNvSpPr/>
            <p:nvPr/>
          </p:nvSpPr>
          <p:spPr>
            <a:xfrm>
              <a:off x="8458200" y="0"/>
              <a:ext cx="685800" cy="5486400"/>
            </a:xfrm>
            <a:custGeom>
              <a:avLst/>
              <a:gdLst/>
              <a:ahLst/>
              <a:cxnLst/>
              <a:rect l="l" t="t" r="r" b="b"/>
              <a:pathLst>
                <a:path w="685800" h="5486400">
                  <a:moveTo>
                    <a:pt x="0" y="5486400"/>
                  </a:moveTo>
                  <a:lnTo>
                    <a:pt x="685800" y="5486400"/>
                  </a:lnTo>
                  <a:lnTo>
                    <a:pt x="685800" y="0"/>
                  </a:lnTo>
                  <a:lnTo>
                    <a:pt x="0" y="0"/>
                  </a:lnTo>
                  <a:lnTo>
                    <a:pt x="0" y="5486400"/>
                  </a:lnTo>
                  <a:close/>
                </a:path>
              </a:pathLst>
            </a:custGeom>
            <a:solidFill>
              <a:srgbClr val="2E5796"/>
            </a:solidFill>
          </p:spPr>
          <p:txBody>
            <a:bodyPr wrap="square" lIns="0" tIns="0" rIns="0" bIns="0" rtlCol="0"/>
            <a:lstStyle/>
            <a:p>
              <a:endParaRPr sz="1227"/>
            </a:p>
          </p:txBody>
        </p:sp>
        <p:sp>
          <p:nvSpPr>
            <p:cNvPr id="5" name="object 5"/>
            <p:cNvSpPr/>
            <p:nvPr/>
          </p:nvSpPr>
          <p:spPr>
            <a:xfrm>
              <a:off x="8458200" y="5486400"/>
              <a:ext cx="685800" cy="685800"/>
            </a:xfrm>
            <a:custGeom>
              <a:avLst/>
              <a:gdLst/>
              <a:ahLst/>
              <a:cxnLst/>
              <a:rect l="l" t="t" r="r" b="b"/>
              <a:pathLst>
                <a:path w="685800" h="685800">
                  <a:moveTo>
                    <a:pt x="685800" y="0"/>
                  </a:moveTo>
                  <a:lnTo>
                    <a:pt x="0" y="0"/>
                  </a:lnTo>
                  <a:lnTo>
                    <a:pt x="0" y="685800"/>
                  </a:lnTo>
                  <a:lnTo>
                    <a:pt x="685800" y="685800"/>
                  </a:lnTo>
                  <a:lnTo>
                    <a:pt x="685800" y="0"/>
                  </a:lnTo>
                  <a:close/>
                </a:path>
              </a:pathLst>
            </a:custGeom>
            <a:solidFill>
              <a:srgbClr val="FF66FF"/>
            </a:solidFill>
          </p:spPr>
          <p:txBody>
            <a:bodyPr wrap="square" lIns="0" tIns="0" rIns="0" bIns="0" rtlCol="0"/>
            <a:lstStyle/>
            <a:p>
              <a:endParaRPr sz="1227"/>
            </a:p>
          </p:txBody>
        </p:sp>
      </p:grpSp>
      <p:pic>
        <p:nvPicPr>
          <p:cNvPr id="6" name="object 6"/>
          <p:cNvPicPr/>
          <p:nvPr/>
        </p:nvPicPr>
        <p:blipFill>
          <a:blip r:embed="rId2" cstate="print"/>
          <a:stretch>
            <a:fillRect/>
          </a:stretch>
        </p:blipFill>
        <p:spPr>
          <a:xfrm>
            <a:off x="3264477" y="0"/>
            <a:ext cx="5127661" cy="1939983"/>
          </a:xfrm>
          <a:prstGeom prst="rect">
            <a:avLst/>
          </a:prstGeom>
        </p:spPr>
      </p:pic>
      <p:pic>
        <p:nvPicPr>
          <p:cNvPr id="7" name="object 7"/>
          <p:cNvPicPr/>
          <p:nvPr/>
        </p:nvPicPr>
        <p:blipFill>
          <a:blip r:embed="rId3" cstate="print"/>
          <a:stretch>
            <a:fillRect/>
          </a:stretch>
        </p:blipFill>
        <p:spPr>
          <a:xfrm>
            <a:off x="3905597" y="2014797"/>
            <a:ext cx="4156363" cy="2603960"/>
          </a:xfrm>
          <a:prstGeom prst="rect">
            <a:avLst/>
          </a:prstGeom>
        </p:spPr>
      </p:pic>
    </p:spTree>
    <p:extLst>
      <p:ext uri="{BB962C8B-B14F-4D97-AF65-F5344CB8AC3E}">
        <p14:creationId xmlns:p14="http://schemas.microsoft.com/office/powerpoint/2010/main" val="2612280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45682" y="4208318"/>
            <a:ext cx="467591" cy="467591"/>
          </a:xfrm>
          <a:custGeom>
            <a:avLst/>
            <a:gdLst/>
            <a:ahLst/>
            <a:cxnLst/>
            <a:rect l="l" t="t" r="r" b="b"/>
            <a:pathLst>
              <a:path w="685800" h="685800">
                <a:moveTo>
                  <a:pt x="0" y="685799"/>
                </a:moveTo>
                <a:lnTo>
                  <a:pt x="685800" y="685799"/>
                </a:lnTo>
                <a:lnTo>
                  <a:pt x="685800" y="0"/>
                </a:lnTo>
                <a:lnTo>
                  <a:pt x="0" y="0"/>
                </a:lnTo>
                <a:lnTo>
                  <a:pt x="0" y="685799"/>
                </a:lnTo>
                <a:close/>
              </a:path>
            </a:pathLst>
          </a:custGeom>
          <a:solidFill>
            <a:srgbClr val="2E5796"/>
          </a:solidFill>
        </p:spPr>
        <p:txBody>
          <a:bodyPr wrap="square" lIns="0" tIns="0" rIns="0" bIns="0" rtlCol="0"/>
          <a:lstStyle/>
          <a:p>
            <a:endParaRPr sz="1227"/>
          </a:p>
        </p:txBody>
      </p:sp>
      <p:grpSp>
        <p:nvGrpSpPr>
          <p:cNvPr id="3" name="object 3"/>
          <p:cNvGrpSpPr/>
          <p:nvPr/>
        </p:nvGrpSpPr>
        <p:grpSpPr>
          <a:xfrm>
            <a:off x="2978728" y="0"/>
            <a:ext cx="6234545" cy="4629150"/>
            <a:chOff x="0" y="0"/>
            <a:chExt cx="9144000" cy="6789420"/>
          </a:xfrm>
        </p:grpSpPr>
        <p:sp>
          <p:nvSpPr>
            <p:cNvPr id="4" name="object 4"/>
            <p:cNvSpPr/>
            <p:nvPr/>
          </p:nvSpPr>
          <p:spPr>
            <a:xfrm>
              <a:off x="8458200" y="0"/>
              <a:ext cx="685800" cy="5486400"/>
            </a:xfrm>
            <a:custGeom>
              <a:avLst/>
              <a:gdLst/>
              <a:ahLst/>
              <a:cxnLst/>
              <a:rect l="l" t="t" r="r" b="b"/>
              <a:pathLst>
                <a:path w="685800" h="5486400">
                  <a:moveTo>
                    <a:pt x="0" y="5486400"/>
                  </a:moveTo>
                  <a:lnTo>
                    <a:pt x="685800" y="5486400"/>
                  </a:lnTo>
                  <a:lnTo>
                    <a:pt x="685800" y="0"/>
                  </a:lnTo>
                  <a:lnTo>
                    <a:pt x="0" y="0"/>
                  </a:lnTo>
                  <a:lnTo>
                    <a:pt x="0" y="5486400"/>
                  </a:lnTo>
                  <a:close/>
                </a:path>
              </a:pathLst>
            </a:custGeom>
            <a:solidFill>
              <a:srgbClr val="2E5796"/>
            </a:solidFill>
          </p:spPr>
          <p:txBody>
            <a:bodyPr wrap="square" lIns="0" tIns="0" rIns="0" bIns="0" rtlCol="0"/>
            <a:lstStyle/>
            <a:p>
              <a:endParaRPr sz="1227"/>
            </a:p>
          </p:txBody>
        </p:sp>
        <p:sp>
          <p:nvSpPr>
            <p:cNvPr id="5" name="object 5"/>
            <p:cNvSpPr/>
            <p:nvPr/>
          </p:nvSpPr>
          <p:spPr>
            <a:xfrm>
              <a:off x="8458200" y="5486400"/>
              <a:ext cx="685800" cy="685800"/>
            </a:xfrm>
            <a:custGeom>
              <a:avLst/>
              <a:gdLst/>
              <a:ahLst/>
              <a:cxnLst/>
              <a:rect l="l" t="t" r="r" b="b"/>
              <a:pathLst>
                <a:path w="685800" h="685800">
                  <a:moveTo>
                    <a:pt x="685800" y="0"/>
                  </a:moveTo>
                  <a:lnTo>
                    <a:pt x="0" y="0"/>
                  </a:lnTo>
                  <a:lnTo>
                    <a:pt x="0" y="685800"/>
                  </a:lnTo>
                  <a:lnTo>
                    <a:pt x="685800" y="685800"/>
                  </a:lnTo>
                  <a:lnTo>
                    <a:pt x="685800" y="0"/>
                  </a:lnTo>
                  <a:close/>
                </a:path>
              </a:pathLst>
            </a:custGeom>
            <a:solidFill>
              <a:srgbClr val="FF66FF"/>
            </a:solidFill>
          </p:spPr>
          <p:txBody>
            <a:bodyPr wrap="square" lIns="0" tIns="0" rIns="0" bIns="0" rtlCol="0"/>
            <a:lstStyle/>
            <a:p>
              <a:endParaRPr sz="1227"/>
            </a:p>
          </p:txBody>
        </p:sp>
        <p:pic>
          <p:nvPicPr>
            <p:cNvPr id="6" name="object 6"/>
            <p:cNvPicPr/>
            <p:nvPr/>
          </p:nvPicPr>
          <p:blipFill>
            <a:blip r:embed="rId2" cstate="print"/>
            <a:stretch>
              <a:fillRect/>
            </a:stretch>
          </p:blipFill>
          <p:spPr>
            <a:xfrm>
              <a:off x="0" y="35050"/>
              <a:ext cx="9142475" cy="6754368"/>
            </a:xfrm>
            <a:prstGeom prst="rect">
              <a:avLst/>
            </a:prstGeom>
          </p:spPr>
        </p:pic>
      </p:grpSp>
    </p:spTree>
    <p:extLst>
      <p:ext uri="{BB962C8B-B14F-4D97-AF65-F5344CB8AC3E}">
        <p14:creationId xmlns:p14="http://schemas.microsoft.com/office/powerpoint/2010/main" val="31692416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45682" y="4208318"/>
            <a:ext cx="467591" cy="467591"/>
          </a:xfrm>
          <a:custGeom>
            <a:avLst/>
            <a:gdLst/>
            <a:ahLst/>
            <a:cxnLst/>
            <a:rect l="l" t="t" r="r" b="b"/>
            <a:pathLst>
              <a:path w="685800" h="685800">
                <a:moveTo>
                  <a:pt x="0" y="685799"/>
                </a:moveTo>
                <a:lnTo>
                  <a:pt x="685800" y="685799"/>
                </a:lnTo>
                <a:lnTo>
                  <a:pt x="685800" y="0"/>
                </a:lnTo>
                <a:lnTo>
                  <a:pt x="0" y="0"/>
                </a:lnTo>
                <a:lnTo>
                  <a:pt x="0" y="685799"/>
                </a:lnTo>
                <a:close/>
              </a:path>
            </a:pathLst>
          </a:custGeom>
          <a:solidFill>
            <a:srgbClr val="2E5796"/>
          </a:solidFill>
        </p:spPr>
        <p:txBody>
          <a:bodyPr wrap="square" lIns="0" tIns="0" rIns="0" bIns="0" rtlCol="0"/>
          <a:lstStyle/>
          <a:p>
            <a:endParaRPr sz="1227"/>
          </a:p>
        </p:txBody>
      </p:sp>
      <p:grpSp>
        <p:nvGrpSpPr>
          <p:cNvPr id="3" name="object 3"/>
          <p:cNvGrpSpPr/>
          <p:nvPr/>
        </p:nvGrpSpPr>
        <p:grpSpPr>
          <a:xfrm>
            <a:off x="3047307" y="0"/>
            <a:ext cx="6179127" cy="4268932"/>
            <a:chOff x="100584" y="0"/>
            <a:chExt cx="9062720" cy="6261100"/>
          </a:xfrm>
        </p:grpSpPr>
        <p:sp>
          <p:nvSpPr>
            <p:cNvPr id="4" name="object 4"/>
            <p:cNvSpPr/>
            <p:nvPr/>
          </p:nvSpPr>
          <p:spPr>
            <a:xfrm>
              <a:off x="8458200" y="0"/>
              <a:ext cx="685800" cy="5486400"/>
            </a:xfrm>
            <a:custGeom>
              <a:avLst/>
              <a:gdLst/>
              <a:ahLst/>
              <a:cxnLst/>
              <a:rect l="l" t="t" r="r" b="b"/>
              <a:pathLst>
                <a:path w="685800" h="5486400">
                  <a:moveTo>
                    <a:pt x="0" y="5486400"/>
                  </a:moveTo>
                  <a:lnTo>
                    <a:pt x="685800" y="5486400"/>
                  </a:lnTo>
                  <a:lnTo>
                    <a:pt x="685800" y="0"/>
                  </a:lnTo>
                  <a:lnTo>
                    <a:pt x="0" y="0"/>
                  </a:lnTo>
                  <a:lnTo>
                    <a:pt x="0" y="5486400"/>
                  </a:lnTo>
                  <a:close/>
                </a:path>
              </a:pathLst>
            </a:custGeom>
            <a:solidFill>
              <a:srgbClr val="2E5796"/>
            </a:solidFill>
          </p:spPr>
          <p:txBody>
            <a:bodyPr wrap="square" lIns="0" tIns="0" rIns="0" bIns="0" rtlCol="0"/>
            <a:lstStyle/>
            <a:p>
              <a:endParaRPr sz="1227"/>
            </a:p>
          </p:txBody>
        </p:sp>
        <p:sp>
          <p:nvSpPr>
            <p:cNvPr id="5" name="object 5"/>
            <p:cNvSpPr/>
            <p:nvPr/>
          </p:nvSpPr>
          <p:spPr>
            <a:xfrm>
              <a:off x="8458200" y="5486400"/>
              <a:ext cx="685800" cy="685800"/>
            </a:xfrm>
            <a:custGeom>
              <a:avLst/>
              <a:gdLst/>
              <a:ahLst/>
              <a:cxnLst/>
              <a:rect l="l" t="t" r="r" b="b"/>
              <a:pathLst>
                <a:path w="685800" h="685800">
                  <a:moveTo>
                    <a:pt x="685800" y="0"/>
                  </a:moveTo>
                  <a:lnTo>
                    <a:pt x="0" y="0"/>
                  </a:lnTo>
                  <a:lnTo>
                    <a:pt x="0" y="685800"/>
                  </a:lnTo>
                  <a:lnTo>
                    <a:pt x="685800" y="685800"/>
                  </a:lnTo>
                  <a:lnTo>
                    <a:pt x="685800" y="0"/>
                  </a:lnTo>
                  <a:close/>
                </a:path>
              </a:pathLst>
            </a:custGeom>
            <a:solidFill>
              <a:srgbClr val="FF66FF"/>
            </a:solidFill>
          </p:spPr>
          <p:txBody>
            <a:bodyPr wrap="square" lIns="0" tIns="0" rIns="0" bIns="0" rtlCol="0"/>
            <a:lstStyle/>
            <a:p>
              <a:endParaRPr sz="1227"/>
            </a:p>
          </p:txBody>
        </p:sp>
        <p:pic>
          <p:nvPicPr>
            <p:cNvPr id="6" name="object 6"/>
            <p:cNvPicPr/>
            <p:nvPr/>
          </p:nvPicPr>
          <p:blipFill>
            <a:blip r:embed="rId2" cstate="print"/>
            <a:stretch>
              <a:fillRect/>
            </a:stretch>
          </p:blipFill>
          <p:spPr>
            <a:xfrm>
              <a:off x="100584" y="1356360"/>
              <a:ext cx="9043415" cy="4904232"/>
            </a:xfrm>
            <a:prstGeom prst="rect">
              <a:avLst/>
            </a:prstGeom>
          </p:spPr>
        </p:pic>
        <p:pic>
          <p:nvPicPr>
            <p:cNvPr id="7" name="object 7"/>
            <p:cNvPicPr/>
            <p:nvPr/>
          </p:nvPicPr>
          <p:blipFill>
            <a:blip r:embed="rId3" cstate="print"/>
            <a:stretch>
              <a:fillRect/>
            </a:stretch>
          </p:blipFill>
          <p:spPr>
            <a:xfrm>
              <a:off x="164592" y="1420367"/>
              <a:ext cx="8979408" cy="4725924"/>
            </a:xfrm>
            <a:prstGeom prst="rect">
              <a:avLst/>
            </a:prstGeom>
          </p:spPr>
        </p:pic>
        <p:sp>
          <p:nvSpPr>
            <p:cNvPr id="8" name="object 8"/>
            <p:cNvSpPr/>
            <p:nvPr/>
          </p:nvSpPr>
          <p:spPr>
            <a:xfrm>
              <a:off x="145542" y="1401317"/>
              <a:ext cx="8998585" cy="4764405"/>
            </a:xfrm>
            <a:custGeom>
              <a:avLst/>
              <a:gdLst/>
              <a:ahLst/>
              <a:cxnLst/>
              <a:rect l="l" t="t" r="r" b="b"/>
              <a:pathLst>
                <a:path w="8998585" h="4764405">
                  <a:moveTo>
                    <a:pt x="0" y="4764024"/>
                  </a:moveTo>
                  <a:lnTo>
                    <a:pt x="8998458" y="4764024"/>
                  </a:lnTo>
                </a:path>
                <a:path w="8998585" h="4764405">
                  <a:moveTo>
                    <a:pt x="8998458" y="0"/>
                  </a:moveTo>
                  <a:lnTo>
                    <a:pt x="0" y="0"/>
                  </a:lnTo>
                  <a:lnTo>
                    <a:pt x="0" y="4764024"/>
                  </a:lnTo>
                </a:path>
              </a:pathLst>
            </a:custGeom>
            <a:ln w="38100">
              <a:solidFill>
                <a:srgbClr val="000000"/>
              </a:solidFill>
            </a:ln>
          </p:spPr>
          <p:txBody>
            <a:bodyPr wrap="square" lIns="0" tIns="0" rIns="0" bIns="0" rtlCol="0"/>
            <a:lstStyle/>
            <a:p>
              <a:endParaRPr sz="1227"/>
            </a:p>
          </p:txBody>
        </p:sp>
      </p:grpSp>
    </p:spTree>
    <p:extLst>
      <p:ext uri="{BB962C8B-B14F-4D97-AF65-F5344CB8AC3E}">
        <p14:creationId xmlns:p14="http://schemas.microsoft.com/office/powerpoint/2010/main" val="2975191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45682" y="4208318"/>
            <a:ext cx="467591" cy="467591"/>
          </a:xfrm>
          <a:custGeom>
            <a:avLst/>
            <a:gdLst/>
            <a:ahLst/>
            <a:cxnLst/>
            <a:rect l="l" t="t" r="r" b="b"/>
            <a:pathLst>
              <a:path w="685800" h="685800">
                <a:moveTo>
                  <a:pt x="0" y="685799"/>
                </a:moveTo>
                <a:lnTo>
                  <a:pt x="685800" y="685799"/>
                </a:lnTo>
                <a:lnTo>
                  <a:pt x="685800" y="0"/>
                </a:lnTo>
                <a:lnTo>
                  <a:pt x="0" y="0"/>
                </a:lnTo>
                <a:lnTo>
                  <a:pt x="0" y="685799"/>
                </a:lnTo>
                <a:close/>
              </a:path>
            </a:pathLst>
          </a:custGeom>
          <a:solidFill>
            <a:srgbClr val="2E5796"/>
          </a:solidFill>
        </p:spPr>
        <p:txBody>
          <a:bodyPr wrap="square" lIns="0" tIns="0" rIns="0" bIns="0" rtlCol="0"/>
          <a:lstStyle/>
          <a:p>
            <a:endParaRPr sz="1227"/>
          </a:p>
        </p:txBody>
      </p:sp>
      <p:grpSp>
        <p:nvGrpSpPr>
          <p:cNvPr id="3" name="object 3"/>
          <p:cNvGrpSpPr/>
          <p:nvPr/>
        </p:nvGrpSpPr>
        <p:grpSpPr>
          <a:xfrm>
            <a:off x="2966258" y="0"/>
            <a:ext cx="6252297" cy="4398818"/>
            <a:chOff x="-18288" y="0"/>
            <a:chExt cx="9170035" cy="6451600"/>
          </a:xfrm>
        </p:grpSpPr>
        <p:sp>
          <p:nvSpPr>
            <p:cNvPr id="4" name="object 4"/>
            <p:cNvSpPr/>
            <p:nvPr/>
          </p:nvSpPr>
          <p:spPr>
            <a:xfrm>
              <a:off x="8458200" y="0"/>
              <a:ext cx="685800" cy="5486400"/>
            </a:xfrm>
            <a:custGeom>
              <a:avLst/>
              <a:gdLst/>
              <a:ahLst/>
              <a:cxnLst/>
              <a:rect l="l" t="t" r="r" b="b"/>
              <a:pathLst>
                <a:path w="685800" h="5486400">
                  <a:moveTo>
                    <a:pt x="0" y="5486400"/>
                  </a:moveTo>
                  <a:lnTo>
                    <a:pt x="685800" y="5486400"/>
                  </a:lnTo>
                  <a:lnTo>
                    <a:pt x="685800" y="0"/>
                  </a:lnTo>
                  <a:lnTo>
                    <a:pt x="0" y="0"/>
                  </a:lnTo>
                  <a:lnTo>
                    <a:pt x="0" y="5486400"/>
                  </a:lnTo>
                  <a:close/>
                </a:path>
              </a:pathLst>
            </a:custGeom>
            <a:solidFill>
              <a:srgbClr val="2E5796"/>
            </a:solidFill>
          </p:spPr>
          <p:txBody>
            <a:bodyPr wrap="square" lIns="0" tIns="0" rIns="0" bIns="0" rtlCol="0"/>
            <a:lstStyle/>
            <a:p>
              <a:endParaRPr sz="1227"/>
            </a:p>
          </p:txBody>
        </p:sp>
        <p:sp>
          <p:nvSpPr>
            <p:cNvPr id="5" name="object 5"/>
            <p:cNvSpPr/>
            <p:nvPr/>
          </p:nvSpPr>
          <p:spPr>
            <a:xfrm>
              <a:off x="8458200" y="5486400"/>
              <a:ext cx="685800" cy="685800"/>
            </a:xfrm>
            <a:custGeom>
              <a:avLst/>
              <a:gdLst/>
              <a:ahLst/>
              <a:cxnLst/>
              <a:rect l="l" t="t" r="r" b="b"/>
              <a:pathLst>
                <a:path w="685800" h="685800">
                  <a:moveTo>
                    <a:pt x="685800" y="0"/>
                  </a:moveTo>
                  <a:lnTo>
                    <a:pt x="0" y="0"/>
                  </a:lnTo>
                  <a:lnTo>
                    <a:pt x="0" y="685800"/>
                  </a:lnTo>
                  <a:lnTo>
                    <a:pt x="685800" y="685800"/>
                  </a:lnTo>
                  <a:lnTo>
                    <a:pt x="685800" y="0"/>
                  </a:lnTo>
                  <a:close/>
                </a:path>
              </a:pathLst>
            </a:custGeom>
            <a:solidFill>
              <a:srgbClr val="FF66FF"/>
            </a:solidFill>
          </p:spPr>
          <p:txBody>
            <a:bodyPr wrap="square" lIns="0" tIns="0" rIns="0" bIns="0" rtlCol="0"/>
            <a:lstStyle/>
            <a:p>
              <a:endParaRPr sz="1227"/>
            </a:p>
          </p:txBody>
        </p:sp>
        <p:pic>
          <p:nvPicPr>
            <p:cNvPr id="6" name="object 6"/>
            <p:cNvPicPr/>
            <p:nvPr/>
          </p:nvPicPr>
          <p:blipFill>
            <a:blip r:embed="rId2" cstate="print"/>
            <a:stretch>
              <a:fillRect/>
            </a:stretch>
          </p:blipFill>
          <p:spPr>
            <a:xfrm>
              <a:off x="0" y="2310383"/>
              <a:ext cx="9143999" cy="4140708"/>
            </a:xfrm>
            <a:prstGeom prst="rect">
              <a:avLst/>
            </a:prstGeom>
          </p:spPr>
        </p:pic>
        <p:pic>
          <p:nvPicPr>
            <p:cNvPr id="7" name="object 7"/>
            <p:cNvPicPr/>
            <p:nvPr/>
          </p:nvPicPr>
          <p:blipFill>
            <a:blip r:embed="rId3" cstate="print"/>
            <a:stretch>
              <a:fillRect/>
            </a:stretch>
          </p:blipFill>
          <p:spPr>
            <a:xfrm>
              <a:off x="0" y="2374392"/>
              <a:ext cx="9113519" cy="3962400"/>
            </a:xfrm>
            <a:prstGeom prst="rect">
              <a:avLst/>
            </a:prstGeom>
          </p:spPr>
        </p:pic>
        <p:sp>
          <p:nvSpPr>
            <p:cNvPr id="8" name="object 8"/>
            <p:cNvSpPr/>
            <p:nvPr/>
          </p:nvSpPr>
          <p:spPr>
            <a:xfrm>
              <a:off x="761" y="2355342"/>
              <a:ext cx="9131935" cy="4000500"/>
            </a:xfrm>
            <a:custGeom>
              <a:avLst/>
              <a:gdLst/>
              <a:ahLst/>
              <a:cxnLst/>
              <a:rect l="l" t="t" r="r" b="b"/>
              <a:pathLst>
                <a:path w="9131935" h="4000500">
                  <a:moveTo>
                    <a:pt x="0" y="4000500"/>
                  </a:moveTo>
                  <a:lnTo>
                    <a:pt x="9131808" y="4000500"/>
                  </a:lnTo>
                  <a:lnTo>
                    <a:pt x="9131808" y="0"/>
                  </a:lnTo>
                  <a:lnTo>
                    <a:pt x="0" y="0"/>
                  </a:lnTo>
                </a:path>
              </a:pathLst>
            </a:custGeom>
            <a:ln w="38100">
              <a:solidFill>
                <a:srgbClr val="000000"/>
              </a:solidFill>
            </a:ln>
          </p:spPr>
          <p:txBody>
            <a:bodyPr wrap="square" lIns="0" tIns="0" rIns="0" bIns="0" rtlCol="0"/>
            <a:lstStyle/>
            <a:p>
              <a:endParaRPr sz="1227"/>
            </a:p>
          </p:txBody>
        </p:sp>
        <p:pic>
          <p:nvPicPr>
            <p:cNvPr id="9" name="object 9"/>
            <p:cNvPicPr/>
            <p:nvPr/>
          </p:nvPicPr>
          <p:blipFill>
            <a:blip r:embed="rId4" cstate="print"/>
            <a:stretch>
              <a:fillRect/>
            </a:stretch>
          </p:blipFill>
          <p:spPr>
            <a:xfrm>
              <a:off x="771138" y="132511"/>
              <a:ext cx="7621534" cy="1775575"/>
            </a:xfrm>
            <a:prstGeom prst="rect">
              <a:avLst/>
            </a:prstGeom>
          </p:spPr>
        </p:pic>
        <p:pic>
          <p:nvPicPr>
            <p:cNvPr id="10" name="object 10"/>
            <p:cNvPicPr/>
            <p:nvPr/>
          </p:nvPicPr>
          <p:blipFill>
            <a:blip r:embed="rId5" cstate="print"/>
            <a:stretch>
              <a:fillRect/>
            </a:stretch>
          </p:blipFill>
          <p:spPr>
            <a:xfrm>
              <a:off x="826008" y="178307"/>
              <a:ext cx="7461504" cy="1624584"/>
            </a:xfrm>
            <a:prstGeom prst="rect">
              <a:avLst/>
            </a:prstGeom>
          </p:spPr>
        </p:pic>
        <p:sp>
          <p:nvSpPr>
            <p:cNvPr id="11" name="object 11"/>
            <p:cNvSpPr/>
            <p:nvPr/>
          </p:nvSpPr>
          <p:spPr>
            <a:xfrm>
              <a:off x="806958" y="159257"/>
              <a:ext cx="7499984" cy="1663064"/>
            </a:xfrm>
            <a:custGeom>
              <a:avLst/>
              <a:gdLst/>
              <a:ahLst/>
              <a:cxnLst/>
              <a:rect l="l" t="t" r="r" b="b"/>
              <a:pathLst>
                <a:path w="7499984" h="1663064">
                  <a:moveTo>
                    <a:pt x="0" y="1662684"/>
                  </a:moveTo>
                  <a:lnTo>
                    <a:pt x="7499604" y="1662684"/>
                  </a:lnTo>
                  <a:lnTo>
                    <a:pt x="7499604" y="0"/>
                  </a:lnTo>
                  <a:lnTo>
                    <a:pt x="0" y="0"/>
                  </a:lnTo>
                  <a:lnTo>
                    <a:pt x="0" y="1662684"/>
                  </a:lnTo>
                  <a:close/>
                </a:path>
              </a:pathLst>
            </a:custGeom>
            <a:ln w="38100">
              <a:solidFill>
                <a:srgbClr val="000000"/>
              </a:solidFill>
            </a:ln>
          </p:spPr>
          <p:txBody>
            <a:bodyPr wrap="square" lIns="0" tIns="0" rIns="0" bIns="0" rtlCol="0"/>
            <a:lstStyle/>
            <a:p>
              <a:endParaRPr sz="1227"/>
            </a:p>
          </p:txBody>
        </p:sp>
      </p:grpSp>
    </p:spTree>
    <p:extLst>
      <p:ext uri="{BB962C8B-B14F-4D97-AF65-F5344CB8AC3E}">
        <p14:creationId xmlns:p14="http://schemas.microsoft.com/office/powerpoint/2010/main" val="36575133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45682" y="4208318"/>
            <a:ext cx="467591" cy="467591"/>
          </a:xfrm>
          <a:custGeom>
            <a:avLst/>
            <a:gdLst/>
            <a:ahLst/>
            <a:cxnLst/>
            <a:rect l="l" t="t" r="r" b="b"/>
            <a:pathLst>
              <a:path w="685800" h="685800">
                <a:moveTo>
                  <a:pt x="0" y="685799"/>
                </a:moveTo>
                <a:lnTo>
                  <a:pt x="685800" y="685799"/>
                </a:lnTo>
                <a:lnTo>
                  <a:pt x="685800" y="0"/>
                </a:lnTo>
                <a:lnTo>
                  <a:pt x="0" y="0"/>
                </a:lnTo>
                <a:lnTo>
                  <a:pt x="0" y="685799"/>
                </a:lnTo>
                <a:close/>
              </a:path>
            </a:pathLst>
          </a:custGeom>
          <a:solidFill>
            <a:srgbClr val="2E5796"/>
          </a:solidFill>
        </p:spPr>
        <p:txBody>
          <a:bodyPr wrap="square" lIns="0" tIns="0" rIns="0" bIns="0" rtlCol="0"/>
          <a:lstStyle/>
          <a:p>
            <a:endParaRPr sz="1227"/>
          </a:p>
        </p:txBody>
      </p:sp>
      <p:grpSp>
        <p:nvGrpSpPr>
          <p:cNvPr id="3" name="object 3"/>
          <p:cNvGrpSpPr/>
          <p:nvPr/>
        </p:nvGrpSpPr>
        <p:grpSpPr>
          <a:xfrm>
            <a:off x="2979766" y="0"/>
            <a:ext cx="6238875" cy="4649932"/>
            <a:chOff x="1523" y="0"/>
            <a:chExt cx="9150350" cy="6819900"/>
          </a:xfrm>
        </p:grpSpPr>
        <p:sp>
          <p:nvSpPr>
            <p:cNvPr id="4" name="object 4"/>
            <p:cNvSpPr/>
            <p:nvPr/>
          </p:nvSpPr>
          <p:spPr>
            <a:xfrm>
              <a:off x="8458200" y="0"/>
              <a:ext cx="685800" cy="5486400"/>
            </a:xfrm>
            <a:custGeom>
              <a:avLst/>
              <a:gdLst/>
              <a:ahLst/>
              <a:cxnLst/>
              <a:rect l="l" t="t" r="r" b="b"/>
              <a:pathLst>
                <a:path w="685800" h="5486400">
                  <a:moveTo>
                    <a:pt x="0" y="5486400"/>
                  </a:moveTo>
                  <a:lnTo>
                    <a:pt x="685800" y="5486400"/>
                  </a:lnTo>
                  <a:lnTo>
                    <a:pt x="685800" y="0"/>
                  </a:lnTo>
                  <a:lnTo>
                    <a:pt x="0" y="0"/>
                  </a:lnTo>
                  <a:lnTo>
                    <a:pt x="0" y="5486400"/>
                  </a:lnTo>
                  <a:close/>
                </a:path>
              </a:pathLst>
            </a:custGeom>
            <a:solidFill>
              <a:srgbClr val="2E5796"/>
            </a:solidFill>
          </p:spPr>
          <p:txBody>
            <a:bodyPr wrap="square" lIns="0" tIns="0" rIns="0" bIns="0" rtlCol="0"/>
            <a:lstStyle/>
            <a:p>
              <a:endParaRPr sz="1227"/>
            </a:p>
          </p:txBody>
        </p:sp>
        <p:sp>
          <p:nvSpPr>
            <p:cNvPr id="5" name="object 5"/>
            <p:cNvSpPr/>
            <p:nvPr/>
          </p:nvSpPr>
          <p:spPr>
            <a:xfrm>
              <a:off x="8458200" y="5486400"/>
              <a:ext cx="685800" cy="685800"/>
            </a:xfrm>
            <a:custGeom>
              <a:avLst/>
              <a:gdLst/>
              <a:ahLst/>
              <a:cxnLst/>
              <a:rect l="l" t="t" r="r" b="b"/>
              <a:pathLst>
                <a:path w="685800" h="685800">
                  <a:moveTo>
                    <a:pt x="685800" y="0"/>
                  </a:moveTo>
                  <a:lnTo>
                    <a:pt x="0" y="0"/>
                  </a:lnTo>
                  <a:lnTo>
                    <a:pt x="0" y="685800"/>
                  </a:lnTo>
                  <a:lnTo>
                    <a:pt x="685800" y="685800"/>
                  </a:lnTo>
                  <a:lnTo>
                    <a:pt x="685800" y="0"/>
                  </a:lnTo>
                  <a:close/>
                </a:path>
              </a:pathLst>
            </a:custGeom>
            <a:solidFill>
              <a:srgbClr val="FF66FF"/>
            </a:solidFill>
          </p:spPr>
          <p:txBody>
            <a:bodyPr wrap="square" lIns="0" tIns="0" rIns="0" bIns="0" rtlCol="0"/>
            <a:lstStyle/>
            <a:p>
              <a:endParaRPr sz="1227"/>
            </a:p>
          </p:txBody>
        </p:sp>
        <p:pic>
          <p:nvPicPr>
            <p:cNvPr id="6" name="object 6"/>
            <p:cNvPicPr/>
            <p:nvPr/>
          </p:nvPicPr>
          <p:blipFill>
            <a:blip r:embed="rId2" cstate="print"/>
            <a:stretch>
              <a:fillRect/>
            </a:stretch>
          </p:blipFill>
          <p:spPr>
            <a:xfrm>
              <a:off x="1523" y="1876041"/>
              <a:ext cx="9142475" cy="4943856"/>
            </a:xfrm>
            <a:prstGeom prst="rect">
              <a:avLst/>
            </a:prstGeom>
          </p:spPr>
        </p:pic>
        <p:pic>
          <p:nvPicPr>
            <p:cNvPr id="7" name="object 7"/>
            <p:cNvPicPr/>
            <p:nvPr/>
          </p:nvPicPr>
          <p:blipFill>
            <a:blip r:embed="rId3" cstate="print"/>
            <a:stretch>
              <a:fillRect/>
            </a:stretch>
          </p:blipFill>
          <p:spPr>
            <a:xfrm>
              <a:off x="65531" y="1940051"/>
              <a:ext cx="9047988" cy="4765548"/>
            </a:xfrm>
            <a:prstGeom prst="rect">
              <a:avLst/>
            </a:prstGeom>
          </p:spPr>
        </p:pic>
        <p:sp>
          <p:nvSpPr>
            <p:cNvPr id="8" name="object 8"/>
            <p:cNvSpPr/>
            <p:nvPr/>
          </p:nvSpPr>
          <p:spPr>
            <a:xfrm>
              <a:off x="46481" y="1921001"/>
              <a:ext cx="9086215" cy="4803775"/>
            </a:xfrm>
            <a:custGeom>
              <a:avLst/>
              <a:gdLst/>
              <a:ahLst/>
              <a:cxnLst/>
              <a:rect l="l" t="t" r="r" b="b"/>
              <a:pathLst>
                <a:path w="9086215" h="4803775">
                  <a:moveTo>
                    <a:pt x="0" y="4803648"/>
                  </a:moveTo>
                  <a:lnTo>
                    <a:pt x="9086088" y="4803648"/>
                  </a:lnTo>
                  <a:lnTo>
                    <a:pt x="9086088" y="0"/>
                  </a:lnTo>
                  <a:lnTo>
                    <a:pt x="0" y="0"/>
                  </a:lnTo>
                  <a:lnTo>
                    <a:pt x="0" y="4803648"/>
                  </a:lnTo>
                  <a:close/>
                </a:path>
              </a:pathLst>
            </a:custGeom>
            <a:ln w="38100">
              <a:solidFill>
                <a:srgbClr val="000000"/>
              </a:solidFill>
            </a:ln>
          </p:spPr>
          <p:txBody>
            <a:bodyPr wrap="square" lIns="0" tIns="0" rIns="0" bIns="0" rtlCol="0"/>
            <a:lstStyle/>
            <a:p>
              <a:endParaRPr sz="1227"/>
            </a:p>
          </p:txBody>
        </p:sp>
        <p:pic>
          <p:nvPicPr>
            <p:cNvPr id="9" name="object 9"/>
            <p:cNvPicPr/>
            <p:nvPr/>
          </p:nvPicPr>
          <p:blipFill>
            <a:blip r:embed="rId4" cstate="print"/>
            <a:stretch>
              <a:fillRect/>
            </a:stretch>
          </p:blipFill>
          <p:spPr>
            <a:xfrm>
              <a:off x="1146038" y="132522"/>
              <a:ext cx="7124719" cy="1667354"/>
            </a:xfrm>
            <a:prstGeom prst="rect">
              <a:avLst/>
            </a:prstGeom>
          </p:spPr>
        </p:pic>
        <p:pic>
          <p:nvPicPr>
            <p:cNvPr id="10" name="object 10"/>
            <p:cNvPicPr/>
            <p:nvPr/>
          </p:nvPicPr>
          <p:blipFill>
            <a:blip r:embed="rId5" cstate="print"/>
            <a:stretch>
              <a:fillRect/>
            </a:stretch>
          </p:blipFill>
          <p:spPr>
            <a:xfrm>
              <a:off x="1200912" y="178307"/>
              <a:ext cx="6964680" cy="1516380"/>
            </a:xfrm>
            <a:prstGeom prst="rect">
              <a:avLst/>
            </a:prstGeom>
          </p:spPr>
        </p:pic>
        <p:sp>
          <p:nvSpPr>
            <p:cNvPr id="11" name="object 11"/>
            <p:cNvSpPr/>
            <p:nvPr/>
          </p:nvSpPr>
          <p:spPr>
            <a:xfrm>
              <a:off x="1181862" y="159257"/>
              <a:ext cx="7002780" cy="1554480"/>
            </a:xfrm>
            <a:custGeom>
              <a:avLst/>
              <a:gdLst/>
              <a:ahLst/>
              <a:cxnLst/>
              <a:rect l="l" t="t" r="r" b="b"/>
              <a:pathLst>
                <a:path w="7002780" h="1554480">
                  <a:moveTo>
                    <a:pt x="0" y="1554480"/>
                  </a:moveTo>
                  <a:lnTo>
                    <a:pt x="7002780" y="1554480"/>
                  </a:lnTo>
                  <a:lnTo>
                    <a:pt x="7002780" y="0"/>
                  </a:lnTo>
                  <a:lnTo>
                    <a:pt x="0" y="0"/>
                  </a:lnTo>
                  <a:lnTo>
                    <a:pt x="0" y="1554480"/>
                  </a:lnTo>
                  <a:close/>
                </a:path>
              </a:pathLst>
            </a:custGeom>
            <a:ln w="38100">
              <a:solidFill>
                <a:srgbClr val="000000"/>
              </a:solidFill>
            </a:ln>
          </p:spPr>
          <p:txBody>
            <a:bodyPr wrap="square" lIns="0" tIns="0" rIns="0" bIns="0" rtlCol="0"/>
            <a:lstStyle/>
            <a:p>
              <a:endParaRPr sz="1227"/>
            </a:p>
          </p:txBody>
        </p:sp>
      </p:grpSp>
    </p:spTree>
    <p:extLst>
      <p:ext uri="{BB962C8B-B14F-4D97-AF65-F5344CB8AC3E}">
        <p14:creationId xmlns:p14="http://schemas.microsoft.com/office/powerpoint/2010/main" val="41477999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54908" y="373120"/>
            <a:ext cx="4874202" cy="399235"/>
          </a:xfrm>
          <a:prstGeom prst="rect">
            <a:avLst/>
          </a:prstGeom>
        </p:spPr>
        <p:txBody>
          <a:bodyPr spcFirstLastPara="1" vert="horz" wrap="square" lIns="0" tIns="8659" rIns="0" bIns="0" rtlCol="0" anchor="t" anchorCtr="0">
            <a:spAutoFit/>
          </a:bodyPr>
          <a:lstStyle/>
          <a:p>
            <a:pPr marL="8659">
              <a:spcBef>
                <a:spcPts val="68"/>
              </a:spcBef>
            </a:pPr>
            <a:r>
              <a:rPr sz="2454" b="1" spc="-51" dirty="0"/>
              <a:t>What</a:t>
            </a:r>
            <a:r>
              <a:rPr sz="2454" b="1" spc="-133" dirty="0"/>
              <a:t> </a:t>
            </a:r>
            <a:r>
              <a:rPr sz="2454" b="1" spc="-55" dirty="0"/>
              <a:t>does</a:t>
            </a:r>
            <a:r>
              <a:rPr sz="2454" b="1" spc="-116" dirty="0"/>
              <a:t> </a:t>
            </a:r>
            <a:r>
              <a:rPr sz="2454" b="1" spc="-68" dirty="0"/>
              <a:t>discrimination</a:t>
            </a:r>
            <a:r>
              <a:rPr sz="2454" b="1" spc="-130" dirty="0"/>
              <a:t> </a:t>
            </a:r>
            <a:r>
              <a:rPr sz="2454" b="1" spc="-55" dirty="0"/>
              <a:t>look</a:t>
            </a:r>
            <a:r>
              <a:rPr sz="2454" b="1" spc="-123" dirty="0"/>
              <a:t> </a:t>
            </a:r>
            <a:r>
              <a:rPr sz="2454" b="1" spc="-51" dirty="0"/>
              <a:t>like?</a:t>
            </a:r>
            <a:endParaRPr sz="2454"/>
          </a:p>
        </p:txBody>
      </p:sp>
      <p:sp>
        <p:nvSpPr>
          <p:cNvPr id="3" name="object 3"/>
          <p:cNvSpPr txBox="1">
            <a:spLocks noGrp="1"/>
          </p:cNvSpPr>
          <p:nvPr>
            <p:ph type="body" idx="1"/>
          </p:nvPr>
        </p:nvSpPr>
        <p:spPr>
          <a:xfrm>
            <a:off x="3262091" y="1288909"/>
            <a:ext cx="7746000" cy="2483343"/>
          </a:xfrm>
          <a:prstGeom prst="rect">
            <a:avLst/>
          </a:prstGeom>
        </p:spPr>
        <p:txBody>
          <a:bodyPr spcFirstLastPara="1" vert="horz" wrap="square" lIns="0" tIns="8226" rIns="0" bIns="0" rtlCol="0" anchor="t" anchorCtr="0">
            <a:spAutoFit/>
          </a:bodyPr>
          <a:lstStyle/>
          <a:p>
            <a:pPr marL="164518" marR="3464" indent="-155859" algn="just">
              <a:lnSpc>
                <a:spcPct val="100000"/>
              </a:lnSpc>
              <a:spcBef>
                <a:spcPts val="65"/>
              </a:spcBef>
              <a:buClr>
                <a:srgbClr val="FF66FF"/>
              </a:buClr>
              <a:buFont typeface="Arial"/>
              <a:buChar char="•"/>
              <a:tabLst>
                <a:tab pos="164518" algn="l"/>
              </a:tabLst>
            </a:pPr>
            <a:r>
              <a:rPr dirty="0"/>
              <a:t>A</a:t>
            </a:r>
            <a:r>
              <a:rPr spc="41" dirty="0"/>
              <a:t> </a:t>
            </a:r>
            <a:r>
              <a:rPr dirty="0"/>
              <a:t>transgender</a:t>
            </a:r>
            <a:r>
              <a:rPr spc="41" dirty="0"/>
              <a:t> </a:t>
            </a:r>
            <a:r>
              <a:rPr dirty="0"/>
              <a:t>female</a:t>
            </a:r>
            <a:r>
              <a:rPr spc="48" dirty="0"/>
              <a:t> </a:t>
            </a:r>
            <a:r>
              <a:rPr dirty="0"/>
              <a:t>tenant</a:t>
            </a:r>
            <a:r>
              <a:rPr spc="41" dirty="0"/>
              <a:t> </a:t>
            </a:r>
            <a:r>
              <a:rPr dirty="0"/>
              <a:t>(who</a:t>
            </a:r>
            <a:r>
              <a:rPr spc="48" dirty="0"/>
              <a:t> </a:t>
            </a:r>
            <a:r>
              <a:rPr dirty="0"/>
              <a:t>was</a:t>
            </a:r>
            <a:r>
              <a:rPr spc="44" dirty="0"/>
              <a:t> </a:t>
            </a:r>
            <a:r>
              <a:rPr dirty="0"/>
              <a:t>assigned</a:t>
            </a:r>
            <a:r>
              <a:rPr spc="41" dirty="0"/>
              <a:t> </a:t>
            </a:r>
            <a:r>
              <a:rPr dirty="0"/>
              <a:t>the</a:t>
            </a:r>
            <a:r>
              <a:rPr spc="44" dirty="0"/>
              <a:t> </a:t>
            </a:r>
            <a:r>
              <a:rPr dirty="0"/>
              <a:t>sex</a:t>
            </a:r>
            <a:r>
              <a:rPr spc="48" dirty="0"/>
              <a:t> </a:t>
            </a:r>
            <a:r>
              <a:rPr spc="-14" dirty="0"/>
              <a:t>male </a:t>
            </a:r>
            <a:r>
              <a:rPr dirty="0"/>
              <a:t>at</a:t>
            </a:r>
            <a:r>
              <a:rPr spc="-31" dirty="0"/>
              <a:t> </a:t>
            </a:r>
            <a:r>
              <a:rPr dirty="0"/>
              <a:t>birth)</a:t>
            </a:r>
            <a:r>
              <a:rPr spc="-31" dirty="0"/>
              <a:t> </a:t>
            </a:r>
            <a:r>
              <a:rPr dirty="0"/>
              <a:t>is</a:t>
            </a:r>
            <a:r>
              <a:rPr spc="-27" dirty="0"/>
              <a:t> </a:t>
            </a:r>
            <a:r>
              <a:rPr dirty="0"/>
              <a:t>asked</a:t>
            </a:r>
            <a:r>
              <a:rPr spc="-27" dirty="0"/>
              <a:t> </a:t>
            </a:r>
            <a:r>
              <a:rPr dirty="0"/>
              <a:t>not</a:t>
            </a:r>
            <a:r>
              <a:rPr spc="-20" dirty="0"/>
              <a:t> </a:t>
            </a:r>
            <a:r>
              <a:rPr dirty="0"/>
              <a:t>to</a:t>
            </a:r>
            <a:r>
              <a:rPr spc="-14" dirty="0"/>
              <a:t> </a:t>
            </a:r>
            <a:r>
              <a:rPr dirty="0"/>
              <a:t>dress</a:t>
            </a:r>
            <a:r>
              <a:rPr spc="-24" dirty="0"/>
              <a:t> </a:t>
            </a:r>
            <a:r>
              <a:rPr dirty="0"/>
              <a:t>in</a:t>
            </a:r>
            <a:r>
              <a:rPr spc="-27" dirty="0"/>
              <a:t> </a:t>
            </a:r>
            <a:r>
              <a:rPr dirty="0"/>
              <a:t>feminine</a:t>
            </a:r>
            <a:r>
              <a:rPr spc="-31" dirty="0"/>
              <a:t> </a:t>
            </a:r>
            <a:r>
              <a:rPr dirty="0"/>
              <a:t>or</a:t>
            </a:r>
            <a:r>
              <a:rPr spc="-24" dirty="0"/>
              <a:t> </a:t>
            </a:r>
            <a:r>
              <a:rPr dirty="0"/>
              <a:t>other</a:t>
            </a:r>
            <a:r>
              <a:rPr spc="-20" dirty="0"/>
              <a:t> </a:t>
            </a:r>
            <a:r>
              <a:rPr dirty="0"/>
              <a:t>gender</a:t>
            </a:r>
            <a:r>
              <a:rPr spc="-27" dirty="0"/>
              <a:t> </a:t>
            </a:r>
            <a:r>
              <a:rPr spc="-14" dirty="0"/>
              <a:t>non- </a:t>
            </a:r>
            <a:r>
              <a:rPr dirty="0"/>
              <a:t>conforming</a:t>
            </a:r>
            <a:r>
              <a:rPr spc="102" dirty="0"/>
              <a:t> </a:t>
            </a:r>
            <a:r>
              <a:rPr dirty="0"/>
              <a:t>clothing</a:t>
            </a:r>
            <a:r>
              <a:rPr spc="102" dirty="0"/>
              <a:t> </a:t>
            </a:r>
            <a:r>
              <a:rPr dirty="0"/>
              <a:t>in</a:t>
            </a:r>
            <a:r>
              <a:rPr spc="106" dirty="0"/>
              <a:t> </a:t>
            </a:r>
            <a:r>
              <a:rPr dirty="0"/>
              <a:t>the</a:t>
            </a:r>
            <a:r>
              <a:rPr spc="109" dirty="0"/>
              <a:t> </a:t>
            </a:r>
            <a:r>
              <a:rPr dirty="0"/>
              <a:t>common</a:t>
            </a:r>
            <a:r>
              <a:rPr spc="112" dirty="0"/>
              <a:t> </a:t>
            </a:r>
            <a:r>
              <a:rPr dirty="0"/>
              <a:t>areas</a:t>
            </a:r>
            <a:r>
              <a:rPr spc="106" dirty="0"/>
              <a:t> </a:t>
            </a:r>
            <a:r>
              <a:rPr dirty="0"/>
              <a:t>of</a:t>
            </a:r>
            <a:r>
              <a:rPr spc="116" dirty="0"/>
              <a:t> </a:t>
            </a:r>
            <a:r>
              <a:rPr dirty="0"/>
              <a:t>the</a:t>
            </a:r>
            <a:r>
              <a:rPr spc="102" dirty="0"/>
              <a:t> </a:t>
            </a:r>
            <a:r>
              <a:rPr dirty="0"/>
              <a:t>property</a:t>
            </a:r>
            <a:r>
              <a:rPr spc="112" dirty="0"/>
              <a:t> </a:t>
            </a:r>
            <a:r>
              <a:rPr spc="-17" dirty="0"/>
              <a:t>or </a:t>
            </a:r>
            <a:r>
              <a:rPr spc="-7" dirty="0"/>
              <a:t>shelter</a:t>
            </a:r>
          </a:p>
          <a:p>
            <a:pPr marL="164518" marR="3896" indent="-155859" algn="just">
              <a:lnSpc>
                <a:spcPct val="100000"/>
              </a:lnSpc>
              <a:spcBef>
                <a:spcPts val="361"/>
              </a:spcBef>
              <a:buClr>
                <a:srgbClr val="FF66FF"/>
              </a:buClr>
              <a:buFont typeface="Arial"/>
              <a:buChar char="•"/>
              <a:tabLst>
                <a:tab pos="164518" algn="l"/>
              </a:tabLst>
            </a:pPr>
            <a:r>
              <a:rPr dirty="0"/>
              <a:t>After</a:t>
            </a:r>
            <a:r>
              <a:rPr spc="-14" dirty="0"/>
              <a:t> </a:t>
            </a:r>
            <a:r>
              <a:rPr dirty="0"/>
              <a:t>meeting</a:t>
            </a:r>
            <a:r>
              <a:rPr spc="-10" dirty="0"/>
              <a:t> </a:t>
            </a:r>
            <a:r>
              <a:rPr dirty="0"/>
              <a:t>the</a:t>
            </a:r>
            <a:r>
              <a:rPr spc="-14" dirty="0"/>
              <a:t> </a:t>
            </a:r>
            <a:r>
              <a:rPr spc="-7" dirty="0"/>
              <a:t>same-</a:t>
            </a:r>
            <a:r>
              <a:rPr dirty="0"/>
              <a:t>sex</a:t>
            </a:r>
            <a:r>
              <a:rPr spc="-10" dirty="0"/>
              <a:t> </a:t>
            </a:r>
            <a:r>
              <a:rPr dirty="0"/>
              <a:t>partner</a:t>
            </a:r>
            <a:r>
              <a:rPr spc="-3" dirty="0"/>
              <a:t> </a:t>
            </a:r>
            <a:r>
              <a:rPr dirty="0"/>
              <a:t>of a</a:t>
            </a:r>
            <a:r>
              <a:rPr spc="-17" dirty="0"/>
              <a:t> </a:t>
            </a:r>
            <a:r>
              <a:rPr dirty="0"/>
              <a:t>resident,</a:t>
            </a:r>
            <a:r>
              <a:rPr spc="-14" dirty="0"/>
              <a:t> </a:t>
            </a:r>
            <a:r>
              <a:rPr dirty="0"/>
              <a:t>the</a:t>
            </a:r>
            <a:r>
              <a:rPr spc="-7" dirty="0"/>
              <a:t> resident </a:t>
            </a:r>
            <a:r>
              <a:rPr dirty="0"/>
              <a:t>is</a:t>
            </a:r>
            <a:r>
              <a:rPr spc="-44" dirty="0"/>
              <a:t> </a:t>
            </a:r>
            <a:r>
              <a:rPr dirty="0"/>
              <a:t>asked</a:t>
            </a:r>
            <a:r>
              <a:rPr spc="-37" dirty="0"/>
              <a:t> </a:t>
            </a:r>
            <a:r>
              <a:rPr dirty="0"/>
              <a:t>to</a:t>
            </a:r>
            <a:r>
              <a:rPr spc="-34" dirty="0"/>
              <a:t> </a:t>
            </a:r>
            <a:r>
              <a:rPr dirty="0"/>
              <a:t>leave</a:t>
            </a:r>
            <a:r>
              <a:rPr spc="-37" dirty="0"/>
              <a:t> </a:t>
            </a:r>
            <a:r>
              <a:rPr dirty="0"/>
              <a:t>or</a:t>
            </a:r>
            <a:r>
              <a:rPr spc="-44" dirty="0"/>
              <a:t> </a:t>
            </a:r>
            <a:r>
              <a:rPr spc="-7" dirty="0"/>
              <a:t>removed</a:t>
            </a:r>
            <a:r>
              <a:rPr spc="-34" dirty="0"/>
              <a:t> </a:t>
            </a:r>
            <a:r>
              <a:rPr dirty="0"/>
              <a:t>from</a:t>
            </a:r>
            <a:r>
              <a:rPr spc="-37" dirty="0"/>
              <a:t> </a:t>
            </a:r>
            <a:r>
              <a:rPr dirty="0"/>
              <a:t>the</a:t>
            </a:r>
            <a:r>
              <a:rPr spc="-41" dirty="0"/>
              <a:t> </a:t>
            </a:r>
            <a:r>
              <a:rPr spc="-7" dirty="0"/>
              <a:t>program</a:t>
            </a:r>
          </a:p>
          <a:p>
            <a:pPr marL="164518" marR="3464" indent="-155859" algn="just">
              <a:lnSpc>
                <a:spcPct val="100000"/>
              </a:lnSpc>
              <a:spcBef>
                <a:spcPts val="358"/>
              </a:spcBef>
              <a:buClr>
                <a:srgbClr val="FF66FF"/>
              </a:buClr>
              <a:buFont typeface="Arial"/>
              <a:buChar char="•"/>
              <a:tabLst>
                <a:tab pos="164518" algn="l"/>
              </a:tabLst>
            </a:pPr>
            <a:r>
              <a:rPr dirty="0">
                <a:solidFill>
                  <a:srgbClr val="303030"/>
                </a:solidFill>
              </a:rPr>
              <a:t>A</a:t>
            </a:r>
            <a:r>
              <a:rPr spc="245" dirty="0">
                <a:solidFill>
                  <a:srgbClr val="303030"/>
                </a:solidFill>
              </a:rPr>
              <a:t> </a:t>
            </a:r>
            <a:r>
              <a:rPr dirty="0">
                <a:solidFill>
                  <a:srgbClr val="303030"/>
                </a:solidFill>
              </a:rPr>
              <a:t>transgender</a:t>
            </a:r>
            <a:r>
              <a:rPr spc="245" dirty="0">
                <a:solidFill>
                  <a:srgbClr val="303030"/>
                </a:solidFill>
              </a:rPr>
              <a:t> </a:t>
            </a:r>
            <a:r>
              <a:rPr dirty="0">
                <a:solidFill>
                  <a:srgbClr val="303030"/>
                </a:solidFill>
              </a:rPr>
              <a:t>man</a:t>
            </a:r>
            <a:r>
              <a:rPr spc="249" dirty="0">
                <a:solidFill>
                  <a:srgbClr val="303030"/>
                </a:solidFill>
              </a:rPr>
              <a:t> </a:t>
            </a:r>
            <a:r>
              <a:rPr dirty="0">
                <a:solidFill>
                  <a:srgbClr val="303030"/>
                </a:solidFill>
              </a:rPr>
              <a:t>sought</a:t>
            </a:r>
            <a:r>
              <a:rPr spc="242" dirty="0">
                <a:solidFill>
                  <a:srgbClr val="303030"/>
                </a:solidFill>
              </a:rPr>
              <a:t> </a:t>
            </a:r>
            <a:r>
              <a:rPr dirty="0">
                <a:solidFill>
                  <a:srgbClr val="303030"/>
                </a:solidFill>
              </a:rPr>
              <a:t>housing</a:t>
            </a:r>
            <a:r>
              <a:rPr spc="245" dirty="0">
                <a:solidFill>
                  <a:srgbClr val="303030"/>
                </a:solidFill>
              </a:rPr>
              <a:t> </a:t>
            </a:r>
            <a:r>
              <a:rPr dirty="0">
                <a:solidFill>
                  <a:srgbClr val="303030"/>
                </a:solidFill>
              </a:rPr>
              <a:t>at</a:t>
            </a:r>
            <a:r>
              <a:rPr spc="249" dirty="0">
                <a:solidFill>
                  <a:srgbClr val="303030"/>
                </a:solidFill>
              </a:rPr>
              <a:t> </a:t>
            </a:r>
            <a:r>
              <a:rPr dirty="0">
                <a:solidFill>
                  <a:srgbClr val="303030"/>
                </a:solidFill>
              </a:rPr>
              <a:t>a</a:t>
            </a:r>
            <a:r>
              <a:rPr spc="249" dirty="0">
                <a:solidFill>
                  <a:srgbClr val="303030"/>
                </a:solidFill>
              </a:rPr>
              <a:t> </a:t>
            </a:r>
            <a:r>
              <a:rPr spc="-14" dirty="0">
                <a:solidFill>
                  <a:srgbClr val="303030"/>
                </a:solidFill>
              </a:rPr>
              <a:t>HUD-</a:t>
            </a:r>
            <a:r>
              <a:rPr dirty="0">
                <a:solidFill>
                  <a:srgbClr val="303030"/>
                </a:solidFill>
              </a:rPr>
              <a:t>funded</a:t>
            </a:r>
            <a:r>
              <a:rPr spc="252" dirty="0">
                <a:solidFill>
                  <a:srgbClr val="303030"/>
                </a:solidFill>
              </a:rPr>
              <a:t> </a:t>
            </a:r>
            <a:r>
              <a:rPr spc="-7" dirty="0">
                <a:solidFill>
                  <a:srgbClr val="303030"/>
                </a:solidFill>
              </a:rPr>
              <a:t>men’s </a:t>
            </a:r>
            <a:r>
              <a:rPr dirty="0">
                <a:solidFill>
                  <a:srgbClr val="303030"/>
                </a:solidFill>
              </a:rPr>
              <a:t>homeless</a:t>
            </a:r>
            <a:r>
              <a:rPr spc="252" dirty="0">
                <a:solidFill>
                  <a:srgbClr val="303030"/>
                </a:solidFill>
              </a:rPr>
              <a:t> </a:t>
            </a:r>
            <a:r>
              <a:rPr dirty="0">
                <a:solidFill>
                  <a:srgbClr val="303030"/>
                </a:solidFill>
              </a:rPr>
              <a:t>shelter</a:t>
            </a:r>
            <a:r>
              <a:rPr spc="262" dirty="0">
                <a:solidFill>
                  <a:srgbClr val="303030"/>
                </a:solidFill>
              </a:rPr>
              <a:t> </a:t>
            </a:r>
            <a:r>
              <a:rPr dirty="0">
                <a:solidFill>
                  <a:srgbClr val="303030"/>
                </a:solidFill>
              </a:rPr>
              <a:t>and</a:t>
            </a:r>
            <a:r>
              <a:rPr spc="252" dirty="0">
                <a:solidFill>
                  <a:srgbClr val="303030"/>
                </a:solidFill>
              </a:rPr>
              <a:t> </a:t>
            </a:r>
            <a:r>
              <a:rPr dirty="0">
                <a:solidFill>
                  <a:srgbClr val="303030"/>
                </a:solidFill>
              </a:rPr>
              <a:t>during</a:t>
            </a:r>
            <a:r>
              <a:rPr spc="252" dirty="0">
                <a:solidFill>
                  <a:srgbClr val="303030"/>
                </a:solidFill>
              </a:rPr>
              <a:t> </a:t>
            </a:r>
            <a:r>
              <a:rPr dirty="0">
                <a:solidFill>
                  <a:srgbClr val="303030"/>
                </a:solidFill>
              </a:rPr>
              <a:t>the</a:t>
            </a:r>
            <a:r>
              <a:rPr spc="259" dirty="0">
                <a:solidFill>
                  <a:srgbClr val="303030"/>
                </a:solidFill>
              </a:rPr>
              <a:t> </a:t>
            </a:r>
            <a:r>
              <a:rPr dirty="0">
                <a:solidFill>
                  <a:srgbClr val="303030"/>
                </a:solidFill>
              </a:rPr>
              <a:t>intake</a:t>
            </a:r>
            <a:r>
              <a:rPr spc="259" dirty="0">
                <a:solidFill>
                  <a:srgbClr val="303030"/>
                </a:solidFill>
              </a:rPr>
              <a:t> </a:t>
            </a:r>
            <a:r>
              <a:rPr dirty="0">
                <a:solidFill>
                  <a:srgbClr val="303030"/>
                </a:solidFill>
              </a:rPr>
              <a:t>process</a:t>
            </a:r>
            <a:r>
              <a:rPr spc="266" dirty="0">
                <a:solidFill>
                  <a:srgbClr val="303030"/>
                </a:solidFill>
              </a:rPr>
              <a:t> </a:t>
            </a:r>
            <a:r>
              <a:rPr dirty="0">
                <a:solidFill>
                  <a:srgbClr val="303030"/>
                </a:solidFill>
              </a:rPr>
              <a:t>the</a:t>
            </a:r>
            <a:r>
              <a:rPr spc="259" dirty="0">
                <a:solidFill>
                  <a:srgbClr val="303030"/>
                </a:solidFill>
              </a:rPr>
              <a:t> </a:t>
            </a:r>
            <a:r>
              <a:rPr spc="-7" dirty="0">
                <a:solidFill>
                  <a:srgbClr val="303030"/>
                </a:solidFill>
              </a:rPr>
              <a:t>shelter </a:t>
            </a:r>
            <a:r>
              <a:rPr dirty="0">
                <a:solidFill>
                  <a:srgbClr val="303030"/>
                </a:solidFill>
              </a:rPr>
              <a:t>staff</a:t>
            </a:r>
            <a:r>
              <a:rPr spc="143" dirty="0">
                <a:solidFill>
                  <a:srgbClr val="303030"/>
                </a:solidFill>
              </a:rPr>
              <a:t> </a:t>
            </a:r>
            <a:r>
              <a:rPr dirty="0">
                <a:solidFill>
                  <a:srgbClr val="303030"/>
                </a:solidFill>
              </a:rPr>
              <a:t>refused</a:t>
            </a:r>
            <a:r>
              <a:rPr spc="156" dirty="0">
                <a:solidFill>
                  <a:srgbClr val="303030"/>
                </a:solidFill>
              </a:rPr>
              <a:t> </a:t>
            </a:r>
            <a:r>
              <a:rPr dirty="0">
                <a:solidFill>
                  <a:srgbClr val="303030"/>
                </a:solidFill>
              </a:rPr>
              <a:t>to</a:t>
            </a:r>
            <a:r>
              <a:rPr spc="147" dirty="0">
                <a:solidFill>
                  <a:srgbClr val="303030"/>
                </a:solidFill>
              </a:rPr>
              <a:t> </a:t>
            </a:r>
            <a:r>
              <a:rPr dirty="0">
                <a:solidFill>
                  <a:srgbClr val="303030"/>
                </a:solidFill>
              </a:rPr>
              <a:t>address</a:t>
            </a:r>
            <a:r>
              <a:rPr spc="147" dirty="0">
                <a:solidFill>
                  <a:srgbClr val="303030"/>
                </a:solidFill>
              </a:rPr>
              <a:t> </a:t>
            </a:r>
            <a:r>
              <a:rPr dirty="0">
                <a:solidFill>
                  <a:srgbClr val="303030"/>
                </a:solidFill>
              </a:rPr>
              <a:t>him</a:t>
            </a:r>
            <a:r>
              <a:rPr spc="139" dirty="0">
                <a:solidFill>
                  <a:srgbClr val="303030"/>
                </a:solidFill>
              </a:rPr>
              <a:t> </a:t>
            </a:r>
            <a:r>
              <a:rPr dirty="0">
                <a:solidFill>
                  <a:srgbClr val="303030"/>
                </a:solidFill>
              </a:rPr>
              <a:t>as</a:t>
            </a:r>
            <a:r>
              <a:rPr spc="153" dirty="0">
                <a:solidFill>
                  <a:srgbClr val="303030"/>
                </a:solidFill>
              </a:rPr>
              <a:t> </a:t>
            </a:r>
            <a:r>
              <a:rPr dirty="0">
                <a:solidFill>
                  <a:srgbClr val="303030"/>
                </a:solidFill>
              </a:rPr>
              <a:t>male,</a:t>
            </a:r>
            <a:r>
              <a:rPr spc="150" dirty="0">
                <a:solidFill>
                  <a:srgbClr val="303030"/>
                </a:solidFill>
              </a:rPr>
              <a:t> </a:t>
            </a:r>
            <a:r>
              <a:rPr dirty="0">
                <a:solidFill>
                  <a:srgbClr val="303030"/>
                </a:solidFill>
              </a:rPr>
              <a:t>misgendered</a:t>
            </a:r>
            <a:r>
              <a:rPr spc="147" dirty="0">
                <a:solidFill>
                  <a:srgbClr val="303030"/>
                </a:solidFill>
              </a:rPr>
              <a:t> </a:t>
            </a:r>
            <a:r>
              <a:rPr dirty="0">
                <a:solidFill>
                  <a:srgbClr val="303030"/>
                </a:solidFill>
              </a:rPr>
              <a:t>him,</a:t>
            </a:r>
            <a:r>
              <a:rPr spc="143" dirty="0">
                <a:solidFill>
                  <a:srgbClr val="303030"/>
                </a:solidFill>
              </a:rPr>
              <a:t> </a:t>
            </a:r>
            <a:r>
              <a:rPr spc="-17" dirty="0">
                <a:solidFill>
                  <a:srgbClr val="303030"/>
                </a:solidFill>
              </a:rPr>
              <a:t>and </a:t>
            </a:r>
            <a:r>
              <a:rPr dirty="0">
                <a:solidFill>
                  <a:srgbClr val="303030"/>
                </a:solidFill>
              </a:rPr>
              <a:t>made</a:t>
            </a:r>
            <a:r>
              <a:rPr spc="-37" dirty="0">
                <a:solidFill>
                  <a:srgbClr val="303030"/>
                </a:solidFill>
              </a:rPr>
              <a:t> </a:t>
            </a:r>
            <a:r>
              <a:rPr dirty="0">
                <a:solidFill>
                  <a:srgbClr val="303030"/>
                </a:solidFill>
              </a:rPr>
              <a:t>other</a:t>
            </a:r>
            <a:r>
              <a:rPr spc="-37" dirty="0">
                <a:solidFill>
                  <a:srgbClr val="303030"/>
                </a:solidFill>
              </a:rPr>
              <a:t> </a:t>
            </a:r>
            <a:r>
              <a:rPr spc="-7" dirty="0">
                <a:solidFill>
                  <a:srgbClr val="303030"/>
                </a:solidFill>
              </a:rPr>
              <a:t>statements</a:t>
            </a:r>
            <a:r>
              <a:rPr spc="-20" dirty="0">
                <a:solidFill>
                  <a:srgbClr val="303030"/>
                </a:solidFill>
              </a:rPr>
              <a:t> </a:t>
            </a:r>
            <a:r>
              <a:rPr dirty="0">
                <a:solidFill>
                  <a:srgbClr val="303030"/>
                </a:solidFill>
              </a:rPr>
              <a:t>to</a:t>
            </a:r>
            <a:r>
              <a:rPr spc="-37" dirty="0">
                <a:solidFill>
                  <a:srgbClr val="303030"/>
                </a:solidFill>
              </a:rPr>
              <a:t> </a:t>
            </a:r>
            <a:r>
              <a:rPr spc="-7" dirty="0">
                <a:solidFill>
                  <a:srgbClr val="303030"/>
                </a:solidFill>
              </a:rPr>
              <a:t>discredit</a:t>
            </a:r>
            <a:r>
              <a:rPr spc="-48" dirty="0">
                <a:solidFill>
                  <a:srgbClr val="303030"/>
                </a:solidFill>
              </a:rPr>
              <a:t> </a:t>
            </a:r>
            <a:r>
              <a:rPr dirty="0">
                <a:solidFill>
                  <a:srgbClr val="303030"/>
                </a:solidFill>
              </a:rPr>
              <a:t>his</a:t>
            </a:r>
            <a:r>
              <a:rPr spc="-44" dirty="0">
                <a:solidFill>
                  <a:srgbClr val="303030"/>
                </a:solidFill>
              </a:rPr>
              <a:t> </a:t>
            </a:r>
            <a:r>
              <a:rPr dirty="0">
                <a:solidFill>
                  <a:srgbClr val="303030"/>
                </a:solidFill>
              </a:rPr>
              <a:t>gender</a:t>
            </a:r>
            <a:r>
              <a:rPr spc="-27" dirty="0">
                <a:solidFill>
                  <a:srgbClr val="303030"/>
                </a:solidFill>
              </a:rPr>
              <a:t> </a:t>
            </a:r>
            <a:r>
              <a:rPr spc="-7" dirty="0">
                <a:solidFill>
                  <a:srgbClr val="303030"/>
                </a:solidFill>
              </a:rPr>
              <a:t>identity</a:t>
            </a:r>
          </a:p>
          <a:p>
            <a:pPr marL="164518" marR="3464" indent="-155859" algn="just">
              <a:lnSpc>
                <a:spcPct val="100000"/>
              </a:lnSpc>
              <a:spcBef>
                <a:spcPts val="365"/>
              </a:spcBef>
              <a:buClr>
                <a:srgbClr val="FF66FF"/>
              </a:buClr>
              <a:buFont typeface="Arial"/>
              <a:buChar char="•"/>
              <a:tabLst>
                <a:tab pos="164518" algn="l"/>
              </a:tabLst>
            </a:pPr>
            <a:r>
              <a:rPr dirty="0">
                <a:solidFill>
                  <a:srgbClr val="303030"/>
                </a:solidFill>
              </a:rPr>
              <a:t>Shelter</a:t>
            </a:r>
            <a:r>
              <a:rPr spc="153" dirty="0">
                <a:solidFill>
                  <a:srgbClr val="303030"/>
                </a:solidFill>
              </a:rPr>
              <a:t> </a:t>
            </a:r>
            <a:r>
              <a:rPr dirty="0">
                <a:solidFill>
                  <a:srgbClr val="303030"/>
                </a:solidFill>
              </a:rPr>
              <a:t>staff</a:t>
            </a:r>
            <a:r>
              <a:rPr spc="167" dirty="0">
                <a:solidFill>
                  <a:srgbClr val="303030"/>
                </a:solidFill>
              </a:rPr>
              <a:t> </a:t>
            </a:r>
            <a:r>
              <a:rPr dirty="0">
                <a:solidFill>
                  <a:srgbClr val="303030"/>
                </a:solidFill>
              </a:rPr>
              <a:t>refused</a:t>
            </a:r>
            <a:r>
              <a:rPr spc="170" dirty="0">
                <a:solidFill>
                  <a:srgbClr val="303030"/>
                </a:solidFill>
              </a:rPr>
              <a:t> </a:t>
            </a:r>
            <a:r>
              <a:rPr dirty="0">
                <a:solidFill>
                  <a:srgbClr val="303030"/>
                </a:solidFill>
              </a:rPr>
              <a:t>to</a:t>
            </a:r>
            <a:r>
              <a:rPr spc="160" dirty="0">
                <a:solidFill>
                  <a:srgbClr val="303030"/>
                </a:solidFill>
              </a:rPr>
              <a:t> </a:t>
            </a:r>
            <a:r>
              <a:rPr dirty="0">
                <a:solidFill>
                  <a:srgbClr val="303030"/>
                </a:solidFill>
              </a:rPr>
              <a:t>shelter</a:t>
            </a:r>
            <a:r>
              <a:rPr spc="164" dirty="0">
                <a:solidFill>
                  <a:srgbClr val="303030"/>
                </a:solidFill>
              </a:rPr>
              <a:t> </a:t>
            </a:r>
            <a:r>
              <a:rPr dirty="0">
                <a:solidFill>
                  <a:srgbClr val="303030"/>
                </a:solidFill>
              </a:rPr>
              <a:t>a</a:t>
            </a:r>
            <a:r>
              <a:rPr spc="170" dirty="0">
                <a:solidFill>
                  <a:srgbClr val="303030"/>
                </a:solidFill>
              </a:rPr>
              <a:t> </a:t>
            </a:r>
            <a:r>
              <a:rPr dirty="0">
                <a:solidFill>
                  <a:srgbClr val="303030"/>
                </a:solidFill>
              </a:rPr>
              <a:t>transgender</a:t>
            </a:r>
            <a:r>
              <a:rPr spc="156" dirty="0">
                <a:solidFill>
                  <a:srgbClr val="303030"/>
                </a:solidFill>
              </a:rPr>
              <a:t> </a:t>
            </a:r>
            <a:r>
              <a:rPr dirty="0">
                <a:solidFill>
                  <a:srgbClr val="303030"/>
                </a:solidFill>
              </a:rPr>
              <a:t>woman</a:t>
            </a:r>
            <a:r>
              <a:rPr spc="160" dirty="0">
                <a:solidFill>
                  <a:srgbClr val="303030"/>
                </a:solidFill>
              </a:rPr>
              <a:t> </a:t>
            </a:r>
            <a:r>
              <a:rPr dirty="0">
                <a:solidFill>
                  <a:srgbClr val="303030"/>
                </a:solidFill>
              </a:rPr>
              <a:t>at</a:t>
            </a:r>
            <a:r>
              <a:rPr spc="164" dirty="0">
                <a:solidFill>
                  <a:srgbClr val="303030"/>
                </a:solidFill>
              </a:rPr>
              <a:t> </a:t>
            </a:r>
            <a:r>
              <a:rPr spc="-17" dirty="0">
                <a:solidFill>
                  <a:srgbClr val="303030"/>
                </a:solidFill>
              </a:rPr>
              <a:t>the </a:t>
            </a:r>
            <a:r>
              <a:rPr dirty="0">
                <a:solidFill>
                  <a:srgbClr val="303030"/>
                </a:solidFill>
              </a:rPr>
              <a:t>women’s</a:t>
            </a:r>
            <a:r>
              <a:rPr spc="14" dirty="0">
                <a:solidFill>
                  <a:srgbClr val="303030"/>
                </a:solidFill>
              </a:rPr>
              <a:t> </a:t>
            </a:r>
            <a:r>
              <a:rPr dirty="0">
                <a:solidFill>
                  <a:srgbClr val="303030"/>
                </a:solidFill>
              </a:rPr>
              <a:t>facility</a:t>
            </a:r>
            <a:r>
              <a:rPr spc="14" dirty="0">
                <a:solidFill>
                  <a:srgbClr val="303030"/>
                </a:solidFill>
              </a:rPr>
              <a:t> </a:t>
            </a:r>
            <a:r>
              <a:rPr dirty="0">
                <a:solidFill>
                  <a:srgbClr val="303030"/>
                </a:solidFill>
              </a:rPr>
              <a:t>but</a:t>
            </a:r>
            <a:r>
              <a:rPr spc="14" dirty="0">
                <a:solidFill>
                  <a:srgbClr val="303030"/>
                </a:solidFill>
              </a:rPr>
              <a:t> </a:t>
            </a:r>
            <a:r>
              <a:rPr dirty="0">
                <a:solidFill>
                  <a:srgbClr val="303030"/>
                </a:solidFill>
              </a:rPr>
              <a:t>offered</a:t>
            </a:r>
            <a:r>
              <a:rPr spc="10" dirty="0">
                <a:solidFill>
                  <a:srgbClr val="303030"/>
                </a:solidFill>
              </a:rPr>
              <a:t> </a:t>
            </a:r>
            <a:r>
              <a:rPr dirty="0">
                <a:solidFill>
                  <a:srgbClr val="303030"/>
                </a:solidFill>
              </a:rPr>
              <a:t>to</a:t>
            </a:r>
            <a:r>
              <a:rPr spc="20" dirty="0">
                <a:solidFill>
                  <a:srgbClr val="303030"/>
                </a:solidFill>
              </a:rPr>
              <a:t> </a:t>
            </a:r>
            <a:r>
              <a:rPr dirty="0">
                <a:solidFill>
                  <a:srgbClr val="303030"/>
                </a:solidFill>
              </a:rPr>
              <a:t>place</a:t>
            </a:r>
            <a:r>
              <a:rPr spc="17" dirty="0">
                <a:solidFill>
                  <a:srgbClr val="303030"/>
                </a:solidFill>
              </a:rPr>
              <a:t> </a:t>
            </a:r>
            <a:r>
              <a:rPr dirty="0">
                <a:solidFill>
                  <a:srgbClr val="303030"/>
                </a:solidFill>
              </a:rPr>
              <a:t>her</a:t>
            </a:r>
            <a:r>
              <a:rPr spc="10" dirty="0">
                <a:solidFill>
                  <a:srgbClr val="303030"/>
                </a:solidFill>
              </a:rPr>
              <a:t> </a:t>
            </a:r>
            <a:r>
              <a:rPr dirty="0">
                <a:solidFill>
                  <a:srgbClr val="303030"/>
                </a:solidFill>
              </a:rPr>
              <a:t>in</a:t>
            </a:r>
            <a:r>
              <a:rPr spc="10" dirty="0">
                <a:solidFill>
                  <a:srgbClr val="303030"/>
                </a:solidFill>
              </a:rPr>
              <a:t> </a:t>
            </a:r>
            <a:r>
              <a:rPr dirty="0">
                <a:solidFill>
                  <a:srgbClr val="303030"/>
                </a:solidFill>
              </a:rPr>
              <a:t>a</a:t>
            </a:r>
            <a:r>
              <a:rPr spc="20" dirty="0">
                <a:solidFill>
                  <a:srgbClr val="303030"/>
                </a:solidFill>
              </a:rPr>
              <a:t> </a:t>
            </a:r>
            <a:r>
              <a:rPr dirty="0">
                <a:solidFill>
                  <a:srgbClr val="303030"/>
                </a:solidFill>
              </a:rPr>
              <a:t>men’s</a:t>
            </a:r>
            <a:r>
              <a:rPr spc="17" dirty="0">
                <a:solidFill>
                  <a:srgbClr val="303030"/>
                </a:solidFill>
              </a:rPr>
              <a:t> </a:t>
            </a:r>
            <a:r>
              <a:rPr dirty="0">
                <a:solidFill>
                  <a:srgbClr val="303030"/>
                </a:solidFill>
              </a:rPr>
              <a:t>shelter</a:t>
            </a:r>
            <a:r>
              <a:rPr spc="17" dirty="0">
                <a:solidFill>
                  <a:srgbClr val="303030"/>
                </a:solidFill>
              </a:rPr>
              <a:t> </a:t>
            </a:r>
            <a:r>
              <a:rPr spc="-17" dirty="0">
                <a:solidFill>
                  <a:srgbClr val="303030"/>
                </a:solidFill>
              </a:rPr>
              <a:t>or </a:t>
            </a:r>
            <a:r>
              <a:rPr dirty="0">
                <a:solidFill>
                  <a:srgbClr val="303030"/>
                </a:solidFill>
              </a:rPr>
              <a:t>in</a:t>
            </a:r>
            <a:r>
              <a:rPr spc="-17" dirty="0">
                <a:solidFill>
                  <a:srgbClr val="303030"/>
                </a:solidFill>
              </a:rPr>
              <a:t> </a:t>
            </a:r>
            <a:r>
              <a:rPr spc="-7" dirty="0">
                <a:solidFill>
                  <a:srgbClr val="303030"/>
                </a:solidFill>
              </a:rPr>
              <a:t>isolation</a:t>
            </a:r>
          </a:p>
        </p:txBody>
      </p:sp>
    </p:spTree>
    <p:extLst>
      <p:ext uri="{BB962C8B-B14F-4D97-AF65-F5344CB8AC3E}">
        <p14:creationId xmlns:p14="http://schemas.microsoft.com/office/powerpoint/2010/main" val="5484453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00460" y="432314"/>
            <a:ext cx="4977678" cy="860463"/>
          </a:xfrm>
          <a:prstGeom prst="rect">
            <a:avLst/>
          </a:prstGeom>
        </p:spPr>
        <p:txBody>
          <a:bodyPr spcFirstLastPara="1" vert="horz" wrap="square" lIns="0" tIns="8226" rIns="0" bIns="0" rtlCol="0" anchor="t" anchorCtr="0">
            <a:spAutoFit/>
          </a:bodyPr>
          <a:lstStyle/>
          <a:p>
            <a:pPr marL="728643" marR="3464" indent="-720417">
              <a:spcBef>
                <a:spcPts val="65"/>
              </a:spcBef>
            </a:pPr>
            <a:r>
              <a:rPr sz="2727" spc="-78" dirty="0"/>
              <a:t>Supporting</a:t>
            </a:r>
            <a:r>
              <a:rPr sz="2727" spc="-130" dirty="0"/>
              <a:t> </a:t>
            </a:r>
            <a:r>
              <a:rPr sz="2727" spc="-75" dirty="0"/>
              <a:t>Equal</a:t>
            </a:r>
            <a:r>
              <a:rPr sz="2727" spc="-123" dirty="0"/>
              <a:t> </a:t>
            </a:r>
            <a:r>
              <a:rPr sz="2727" spc="-78" dirty="0"/>
              <a:t>Access</a:t>
            </a:r>
            <a:r>
              <a:rPr sz="2727" spc="-106" dirty="0"/>
              <a:t> </a:t>
            </a:r>
            <a:r>
              <a:rPr sz="2727" spc="-85" dirty="0"/>
              <a:t>Across</a:t>
            </a:r>
            <a:r>
              <a:rPr sz="2727" spc="-119" dirty="0"/>
              <a:t> </a:t>
            </a:r>
            <a:r>
              <a:rPr sz="2727" spc="-17" dirty="0"/>
              <a:t>the </a:t>
            </a:r>
            <a:r>
              <a:rPr sz="2727" spc="-75" dirty="0"/>
              <a:t>Full</a:t>
            </a:r>
            <a:r>
              <a:rPr sz="2727" spc="-123" dirty="0"/>
              <a:t> </a:t>
            </a:r>
            <a:r>
              <a:rPr sz="2727" spc="-78" dirty="0"/>
              <a:t>Spectrum</a:t>
            </a:r>
            <a:r>
              <a:rPr sz="2727" spc="-136" dirty="0"/>
              <a:t> </a:t>
            </a:r>
            <a:r>
              <a:rPr sz="2727" spc="-44" dirty="0"/>
              <a:t>of</a:t>
            </a:r>
            <a:r>
              <a:rPr sz="2727" spc="-123" dirty="0"/>
              <a:t> </a:t>
            </a:r>
            <a:r>
              <a:rPr sz="2727" spc="-7" dirty="0"/>
              <a:t>Services</a:t>
            </a:r>
            <a:endParaRPr sz="2727"/>
          </a:p>
        </p:txBody>
      </p:sp>
      <p:sp>
        <p:nvSpPr>
          <p:cNvPr id="3" name="object 3"/>
          <p:cNvSpPr txBox="1"/>
          <p:nvPr/>
        </p:nvSpPr>
        <p:spPr>
          <a:xfrm>
            <a:off x="3208885" y="1851140"/>
            <a:ext cx="1485034" cy="675721"/>
          </a:xfrm>
          <a:prstGeom prst="rect">
            <a:avLst/>
          </a:prstGeom>
          <a:solidFill>
            <a:srgbClr val="B100B1"/>
          </a:solidFill>
          <a:ln w="25908">
            <a:solidFill>
              <a:srgbClr val="BB48BB"/>
            </a:solidFill>
          </a:ln>
        </p:spPr>
        <p:txBody>
          <a:bodyPr vert="horz" wrap="square" lIns="0" tIns="170584" rIns="0" bIns="0" rtlCol="0">
            <a:spAutoFit/>
          </a:bodyPr>
          <a:lstStyle/>
          <a:p>
            <a:pPr marL="179671" marR="176640" indent="-51087">
              <a:spcBef>
                <a:spcPts val="1343"/>
              </a:spcBef>
            </a:pPr>
            <a:r>
              <a:rPr sz="1636" b="1" dirty="0">
                <a:solidFill>
                  <a:srgbClr val="FFFFFF"/>
                </a:solidFill>
                <a:latin typeface="Calibri"/>
                <a:cs typeface="Calibri"/>
              </a:rPr>
              <a:t>Outreach</a:t>
            </a:r>
            <a:r>
              <a:rPr sz="1636" b="1" spc="-34" dirty="0">
                <a:solidFill>
                  <a:srgbClr val="FFFFFF"/>
                </a:solidFill>
                <a:latin typeface="Calibri"/>
                <a:cs typeface="Calibri"/>
              </a:rPr>
              <a:t> </a:t>
            </a:r>
            <a:r>
              <a:rPr sz="1636" b="1" spc="-17" dirty="0">
                <a:solidFill>
                  <a:srgbClr val="FFFFFF"/>
                </a:solidFill>
                <a:latin typeface="Calibri"/>
                <a:cs typeface="Calibri"/>
              </a:rPr>
              <a:t>and </a:t>
            </a:r>
            <a:r>
              <a:rPr sz="1636" b="1" spc="-7" dirty="0">
                <a:solidFill>
                  <a:srgbClr val="FFFFFF"/>
                </a:solidFill>
                <a:latin typeface="Calibri"/>
                <a:cs typeface="Calibri"/>
              </a:rPr>
              <a:t>engagement</a:t>
            </a:r>
            <a:endParaRPr sz="1636">
              <a:latin typeface="Calibri"/>
              <a:cs typeface="Calibri"/>
            </a:endParaRPr>
          </a:p>
        </p:txBody>
      </p:sp>
      <p:sp>
        <p:nvSpPr>
          <p:cNvPr id="4" name="object 4"/>
          <p:cNvSpPr txBox="1"/>
          <p:nvPr/>
        </p:nvSpPr>
        <p:spPr>
          <a:xfrm>
            <a:off x="5186276" y="1851140"/>
            <a:ext cx="1357313" cy="613694"/>
          </a:xfrm>
          <a:prstGeom prst="rect">
            <a:avLst/>
          </a:prstGeom>
          <a:solidFill>
            <a:srgbClr val="84C1FF"/>
          </a:solidFill>
          <a:ln w="25907">
            <a:solidFill>
              <a:srgbClr val="BB48BB"/>
            </a:solidFill>
          </a:ln>
        </p:spPr>
        <p:txBody>
          <a:bodyPr vert="horz" wrap="square" lIns="0" tIns="0" rIns="0" bIns="0" rtlCol="0">
            <a:spAutoFit/>
          </a:bodyPr>
          <a:lstStyle/>
          <a:p>
            <a:pPr>
              <a:lnSpc>
                <a:spcPct val="100000"/>
              </a:lnSpc>
            </a:pPr>
            <a:endParaRPr sz="2352">
              <a:latin typeface="Times New Roman"/>
              <a:cs typeface="Times New Roman"/>
            </a:endParaRPr>
          </a:p>
          <a:p>
            <a:pPr marL="170146"/>
            <a:r>
              <a:rPr sz="1636" b="1" spc="-7" dirty="0">
                <a:solidFill>
                  <a:srgbClr val="FFFFFF"/>
                </a:solidFill>
                <a:latin typeface="Calibri"/>
                <a:cs typeface="Calibri"/>
              </a:rPr>
              <a:t>Assessment</a:t>
            </a:r>
            <a:endParaRPr sz="1636">
              <a:latin typeface="Calibri"/>
              <a:cs typeface="Calibri"/>
            </a:endParaRPr>
          </a:p>
        </p:txBody>
      </p:sp>
      <p:sp>
        <p:nvSpPr>
          <p:cNvPr id="5" name="object 5"/>
          <p:cNvSpPr txBox="1"/>
          <p:nvPr/>
        </p:nvSpPr>
        <p:spPr>
          <a:xfrm>
            <a:off x="6926753" y="1851140"/>
            <a:ext cx="1309254" cy="631711"/>
          </a:xfrm>
          <a:prstGeom prst="rect">
            <a:avLst/>
          </a:prstGeom>
          <a:solidFill>
            <a:srgbClr val="FF66FF"/>
          </a:solidFill>
          <a:ln w="25907">
            <a:solidFill>
              <a:srgbClr val="BB48BB"/>
            </a:solidFill>
          </a:ln>
        </p:spPr>
        <p:txBody>
          <a:bodyPr vert="horz" wrap="square" lIns="0" tIns="0" rIns="0" bIns="0" rtlCol="0">
            <a:spAutoFit/>
          </a:bodyPr>
          <a:lstStyle/>
          <a:p>
            <a:pPr>
              <a:lnSpc>
                <a:spcPct val="100000"/>
              </a:lnSpc>
            </a:pPr>
            <a:endParaRPr sz="1636">
              <a:latin typeface="Times New Roman"/>
              <a:cs typeface="Times New Roman"/>
            </a:endParaRPr>
          </a:p>
          <a:p>
            <a:pPr marL="353714">
              <a:spcBef>
                <a:spcPts val="965"/>
              </a:spcBef>
            </a:pPr>
            <a:r>
              <a:rPr sz="1636" b="1" spc="-7" dirty="0">
                <a:solidFill>
                  <a:srgbClr val="FFFFFF"/>
                </a:solidFill>
                <a:latin typeface="Calibri"/>
                <a:cs typeface="Calibri"/>
              </a:rPr>
              <a:t>Referral</a:t>
            </a:r>
            <a:endParaRPr sz="1636">
              <a:latin typeface="Calibri"/>
              <a:cs typeface="Calibri"/>
            </a:endParaRPr>
          </a:p>
        </p:txBody>
      </p:sp>
      <p:sp>
        <p:nvSpPr>
          <p:cNvPr id="6" name="object 6"/>
          <p:cNvSpPr txBox="1"/>
          <p:nvPr/>
        </p:nvSpPr>
        <p:spPr>
          <a:xfrm>
            <a:off x="3208885" y="3200920"/>
            <a:ext cx="1485034" cy="581453"/>
          </a:xfrm>
          <a:prstGeom prst="rect">
            <a:avLst/>
          </a:prstGeom>
          <a:solidFill>
            <a:srgbClr val="FFC2FF"/>
          </a:solidFill>
          <a:ln w="25908">
            <a:solidFill>
              <a:srgbClr val="BB48BB"/>
            </a:solidFill>
          </a:ln>
        </p:spPr>
        <p:txBody>
          <a:bodyPr vert="horz" wrap="square" lIns="0" tIns="4330" rIns="0" bIns="0" rtlCol="0">
            <a:spAutoFit/>
          </a:bodyPr>
          <a:lstStyle/>
          <a:p>
            <a:pPr>
              <a:spcBef>
                <a:spcPts val="34"/>
              </a:spcBef>
            </a:pPr>
            <a:endParaRPr sz="2114">
              <a:latin typeface="Times New Roman"/>
              <a:cs typeface="Times New Roman"/>
            </a:endParaRPr>
          </a:p>
          <a:p>
            <a:pPr marL="298731"/>
            <a:r>
              <a:rPr sz="1636" b="1" spc="-7" dirty="0">
                <a:solidFill>
                  <a:srgbClr val="FFFFFF"/>
                </a:solidFill>
                <a:latin typeface="Calibri"/>
                <a:cs typeface="Calibri"/>
              </a:rPr>
              <a:t>Enrollment</a:t>
            </a:r>
            <a:endParaRPr sz="1636">
              <a:latin typeface="Calibri"/>
              <a:cs typeface="Calibri"/>
            </a:endParaRPr>
          </a:p>
        </p:txBody>
      </p:sp>
      <p:sp>
        <p:nvSpPr>
          <p:cNvPr id="7" name="object 7"/>
          <p:cNvSpPr txBox="1"/>
          <p:nvPr/>
        </p:nvSpPr>
        <p:spPr>
          <a:xfrm>
            <a:off x="5186276" y="3200920"/>
            <a:ext cx="1418359" cy="749128"/>
          </a:xfrm>
          <a:prstGeom prst="rect">
            <a:avLst/>
          </a:prstGeom>
          <a:solidFill>
            <a:srgbClr val="C0CCD9"/>
          </a:solidFill>
          <a:ln w="25907">
            <a:solidFill>
              <a:srgbClr val="BB48BB"/>
            </a:solidFill>
          </a:ln>
        </p:spPr>
        <p:txBody>
          <a:bodyPr vert="horz" wrap="square" lIns="0" tIns="4330" rIns="0" bIns="0" rtlCol="0">
            <a:spAutoFit/>
          </a:bodyPr>
          <a:lstStyle/>
          <a:p>
            <a:pPr>
              <a:spcBef>
                <a:spcPts val="34"/>
              </a:spcBef>
            </a:pPr>
            <a:endParaRPr sz="1568">
              <a:latin typeface="Times New Roman"/>
              <a:cs typeface="Times New Roman"/>
            </a:endParaRPr>
          </a:p>
          <a:p>
            <a:pPr marL="225996" marR="136377" indent="-65807">
              <a:spcBef>
                <a:spcPts val="3"/>
              </a:spcBef>
            </a:pPr>
            <a:r>
              <a:rPr sz="1636" b="1" dirty="0">
                <a:solidFill>
                  <a:srgbClr val="FFFFFF"/>
                </a:solidFill>
                <a:latin typeface="Calibri"/>
                <a:cs typeface="Calibri"/>
              </a:rPr>
              <a:t>Unit</a:t>
            </a:r>
            <a:r>
              <a:rPr sz="1636" b="1" spc="-7" dirty="0">
                <a:solidFill>
                  <a:srgbClr val="FFFFFF"/>
                </a:solidFill>
                <a:latin typeface="Calibri"/>
                <a:cs typeface="Calibri"/>
              </a:rPr>
              <a:t> </a:t>
            </a:r>
            <a:r>
              <a:rPr sz="1636" b="1" dirty="0">
                <a:solidFill>
                  <a:srgbClr val="FFFFFF"/>
                </a:solidFill>
                <a:latin typeface="Calibri"/>
                <a:cs typeface="Calibri"/>
              </a:rPr>
              <a:t>and</a:t>
            </a:r>
            <a:r>
              <a:rPr sz="1636" b="1" spc="-7" dirty="0">
                <a:solidFill>
                  <a:srgbClr val="FFFFFF"/>
                </a:solidFill>
                <a:latin typeface="Calibri"/>
                <a:cs typeface="Calibri"/>
              </a:rPr>
              <a:t> </a:t>
            </a:r>
            <a:r>
              <a:rPr sz="1636" b="1" spc="-17" dirty="0">
                <a:solidFill>
                  <a:srgbClr val="FFFFFF"/>
                </a:solidFill>
                <a:latin typeface="Calibri"/>
                <a:cs typeface="Calibri"/>
              </a:rPr>
              <a:t>bed </a:t>
            </a:r>
            <a:r>
              <a:rPr sz="1636" b="1" spc="-7" dirty="0">
                <a:solidFill>
                  <a:srgbClr val="FFFFFF"/>
                </a:solidFill>
                <a:latin typeface="Calibri"/>
                <a:cs typeface="Calibri"/>
              </a:rPr>
              <a:t>assignment</a:t>
            </a:r>
            <a:endParaRPr sz="1636">
              <a:latin typeface="Calibri"/>
              <a:cs typeface="Calibri"/>
            </a:endParaRPr>
          </a:p>
        </p:txBody>
      </p:sp>
      <p:sp>
        <p:nvSpPr>
          <p:cNvPr id="8" name="object 8"/>
          <p:cNvSpPr txBox="1"/>
          <p:nvPr/>
        </p:nvSpPr>
        <p:spPr>
          <a:xfrm>
            <a:off x="6926753" y="3200920"/>
            <a:ext cx="1344757" cy="882427"/>
          </a:xfrm>
          <a:prstGeom prst="rect">
            <a:avLst/>
          </a:prstGeom>
          <a:solidFill>
            <a:srgbClr val="224170"/>
          </a:solidFill>
          <a:ln w="25907">
            <a:solidFill>
              <a:srgbClr val="BB48BB"/>
            </a:solidFill>
          </a:ln>
        </p:spPr>
        <p:txBody>
          <a:bodyPr vert="horz" wrap="square" lIns="0" tIns="125990" rIns="0" bIns="0" rtlCol="0">
            <a:spAutoFit/>
          </a:bodyPr>
          <a:lstStyle/>
          <a:p>
            <a:pPr marL="299163" marR="239417" indent="40264" algn="just">
              <a:spcBef>
                <a:spcPts val="992"/>
              </a:spcBef>
            </a:pPr>
            <a:r>
              <a:rPr sz="1636" b="1" spc="-7" dirty="0">
                <a:solidFill>
                  <a:srgbClr val="FFFFFF"/>
                </a:solidFill>
                <a:latin typeface="Calibri"/>
                <a:cs typeface="Calibri"/>
              </a:rPr>
              <a:t>Ongoing service provision</a:t>
            </a:r>
            <a:endParaRPr sz="1636">
              <a:latin typeface="Calibri"/>
              <a:cs typeface="Calibri"/>
            </a:endParaRPr>
          </a:p>
        </p:txBody>
      </p:sp>
    </p:spTree>
    <p:extLst>
      <p:ext uri="{BB962C8B-B14F-4D97-AF65-F5344CB8AC3E}">
        <p14:creationId xmlns:p14="http://schemas.microsoft.com/office/powerpoint/2010/main" val="23868823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59024" y="309701"/>
            <a:ext cx="2977428" cy="693599"/>
          </a:xfrm>
          <a:prstGeom prst="rect">
            <a:avLst/>
          </a:prstGeom>
        </p:spPr>
        <p:txBody>
          <a:bodyPr spcFirstLastPara="1" vert="horz" wrap="square" lIns="0" tIns="9092" rIns="0" bIns="0" rtlCol="0" anchor="t" anchorCtr="0">
            <a:spAutoFit/>
          </a:bodyPr>
          <a:lstStyle/>
          <a:p>
            <a:pPr marL="8659" marR="3464" indent="396576">
              <a:spcBef>
                <a:spcPts val="72"/>
              </a:spcBef>
            </a:pPr>
            <a:r>
              <a:rPr sz="2182" b="1" spc="-37" dirty="0">
                <a:solidFill>
                  <a:srgbClr val="224170"/>
                </a:solidFill>
              </a:rPr>
              <a:t>HUD</a:t>
            </a:r>
            <a:r>
              <a:rPr sz="2182" b="1" spc="-116" dirty="0">
                <a:solidFill>
                  <a:srgbClr val="224170"/>
                </a:solidFill>
              </a:rPr>
              <a:t> </a:t>
            </a:r>
            <a:r>
              <a:rPr sz="2182" b="1" spc="-48" dirty="0">
                <a:solidFill>
                  <a:srgbClr val="224170"/>
                </a:solidFill>
              </a:rPr>
              <a:t>Equal</a:t>
            </a:r>
            <a:r>
              <a:rPr sz="2182" b="1" spc="-106" dirty="0">
                <a:solidFill>
                  <a:srgbClr val="224170"/>
                </a:solidFill>
              </a:rPr>
              <a:t> </a:t>
            </a:r>
            <a:r>
              <a:rPr sz="2182" b="1" spc="-7" dirty="0">
                <a:solidFill>
                  <a:srgbClr val="224170"/>
                </a:solidFill>
              </a:rPr>
              <a:t>Access </a:t>
            </a:r>
            <a:r>
              <a:rPr sz="2182" b="1" spc="-48" dirty="0">
                <a:solidFill>
                  <a:srgbClr val="224170"/>
                </a:solidFill>
              </a:rPr>
              <a:t>Agency</a:t>
            </a:r>
            <a:r>
              <a:rPr sz="2182" b="1" spc="-106" dirty="0">
                <a:solidFill>
                  <a:srgbClr val="224170"/>
                </a:solidFill>
              </a:rPr>
              <a:t> </a:t>
            </a:r>
            <a:r>
              <a:rPr sz="2182" b="1" spc="-44" dirty="0">
                <a:solidFill>
                  <a:srgbClr val="224170"/>
                </a:solidFill>
              </a:rPr>
              <a:t>Assessment</a:t>
            </a:r>
            <a:r>
              <a:rPr sz="2182" b="1" spc="-106" dirty="0">
                <a:solidFill>
                  <a:srgbClr val="224170"/>
                </a:solidFill>
              </a:rPr>
              <a:t> </a:t>
            </a:r>
            <a:r>
              <a:rPr sz="2182" b="1" spc="-82" dirty="0">
                <a:solidFill>
                  <a:srgbClr val="224170"/>
                </a:solidFill>
              </a:rPr>
              <a:t>Tool</a:t>
            </a:r>
            <a:endParaRPr sz="2182"/>
          </a:p>
        </p:txBody>
      </p:sp>
      <p:pic>
        <p:nvPicPr>
          <p:cNvPr id="3" name="object 3"/>
          <p:cNvPicPr/>
          <p:nvPr/>
        </p:nvPicPr>
        <p:blipFill>
          <a:blip r:embed="rId2" cstate="print"/>
          <a:stretch>
            <a:fillRect/>
          </a:stretch>
        </p:blipFill>
        <p:spPr>
          <a:xfrm>
            <a:off x="4585162" y="1602278"/>
            <a:ext cx="3141172" cy="2355619"/>
          </a:xfrm>
          <a:prstGeom prst="rect">
            <a:avLst/>
          </a:prstGeom>
        </p:spPr>
      </p:pic>
    </p:spTree>
    <p:extLst>
      <p:ext uri="{BB962C8B-B14F-4D97-AF65-F5344CB8AC3E}">
        <p14:creationId xmlns:p14="http://schemas.microsoft.com/office/powerpoint/2010/main" val="1468444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78728" y="0"/>
            <a:ext cx="6234545" cy="4675909"/>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0CCD9"/>
          </a:solidFill>
        </p:spPr>
        <p:txBody>
          <a:bodyPr wrap="square" lIns="0" tIns="0" rIns="0" bIns="0" rtlCol="0"/>
          <a:lstStyle/>
          <a:p>
            <a:endParaRPr sz="1227"/>
          </a:p>
        </p:txBody>
      </p:sp>
      <p:pic>
        <p:nvPicPr>
          <p:cNvPr id="3" name="object 3"/>
          <p:cNvPicPr/>
          <p:nvPr/>
        </p:nvPicPr>
        <p:blipFill>
          <a:blip r:embed="rId2" cstate="print"/>
          <a:stretch>
            <a:fillRect/>
          </a:stretch>
        </p:blipFill>
        <p:spPr>
          <a:xfrm>
            <a:off x="4957156" y="1432906"/>
            <a:ext cx="2374322" cy="1781001"/>
          </a:xfrm>
          <a:prstGeom prst="rect">
            <a:avLst/>
          </a:prstGeom>
        </p:spPr>
      </p:pic>
      <p:sp>
        <p:nvSpPr>
          <p:cNvPr id="4" name="object 4"/>
          <p:cNvSpPr txBox="1"/>
          <p:nvPr/>
        </p:nvSpPr>
        <p:spPr>
          <a:xfrm>
            <a:off x="5071543" y="3449834"/>
            <a:ext cx="1992024" cy="848898"/>
          </a:xfrm>
          <a:prstGeom prst="rect">
            <a:avLst/>
          </a:prstGeom>
        </p:spPr>
        <p:txBody>
          <a:bodyPr vert="horz" wrap="square" lIns="0" tIns="9092" rIns="0" bIns="0" rtlCol="0">
            <a:spAutoFit/>
          </a:bodyPr>
          <a:lstStyle/>
          <a:p>
            <a:pPr marL="433" algn="ctr">
              <a:spcBef>
                <a:spcPts val="72"/>
              </a:spcBef>
            </a:pPr>
            <a:r>
              <a:rPr sz="1364" b="1" dirty="0">
                <a:solidFill>
                  <a:srgbClr val="224170"/>
                </a:solidFill>
                <a:latin typeface="Calibri"/>
                <a:cs typeface="Calibri"/>
              </a:rPr>
              <a:t>Simone</a:t>
            </a:r>
            <a:r>
              <a:rPr sz="1364" b="1" spc="-20" dirty="0">
                <a:solidFill>
                  <a:srgbClr val="224170"/>
                </a:solidFill>
                <a:latin typeface="Calibri"/>
                <a:cs typeface="Calibri"/>
              </a:rPr>
              <a:t> </a:t>
            </a:r>
            <a:r>
              <a:rPr sz="1364" b="1" dirty="0">
                <a:solidFill>
                  <a:srgbClr val="224170"/>
                </a:solidFill>
                <a:latin typeface="Calibri"/>
                <a:cs typeface="Calibri"/>
              </a:rPr>
              <a:t>Chriss,</a:t>
            </a:r>
            <a:r>
              <a:rPr sz="1364" b="1" spc="-7" dirty="0">
                <a:solidFill>
                  <a:srgbClr val="224170"/>
                </a:solidFill>
                <a:latin typeface="Calibri"/>
                <a:cs typeface="Calibri"/>
              </a:rPr>
              <a:t> </a:t>
            </a:r>
            <a:r>
              <a:rPr sz="1364" b="1" spc="-14" dirty="0">
                <a:solidFill>
                  <a:srgbClr val="224170"/>
                </a:solidFill>
                <a:latin typeface="Calibri"/>
                <a:cs typeface="Calibri"/>
              </a:rPr>
              <a:t>Esq.</a:t>
            </a:r>
            <a:endParaRPr sz="1364">
              <a:latin typeface="Calibri"/>
              <a:cs typeface="Calibri"/>
            </a:endParaRPr>
          </a:p>
          <a:p>
            <a:pPr marL="8659" marR="3464" algn="ctr">
              <a:spcBef>
                <a:spcPts val="3"/>
              </a:spcBef>
            </a:pPr>
            <a:r>
              <a:rPr sz="1364" b="1" i="1" dirty="0">
                <a:latin typeface="Calibri"/>
                <a:cs typeface="Calibri"/>
              </a:rPr>
              <a:t>Director</a:t>
            </a:r>
            <a:r>
              <a:rPr sz="1364" b="1" i="1" spc="-37" dirty="0">
                <a:latin typeface="Calibri"/>
                <a:cs typeface="Calibri"/>
              </a:rPr>
              <a:t> </a:t>
            </a:r>
            <a:r>
              <a:rPr sz="1364" b="1" i="1" dirty="0">
                <a:latin typeface="Calibri"/>
                <a:cs typeface="Calibri"/>
              </a:rPr>
              <a:t>of</a:t>
            </a:r>
            <a:r>
              <a:rPr sz="1364" b="1" i="1" spc="-20" dirty="0">
                <a:latin typeface="Calibri"/>
                <a:cs typeface="Calibri"/>
              </a:rPr>
              <a:t> </a:t>
            </a:r>
            <a:r>
              <a:rPr sz="1364" b="1" i="1" dirty="0">
                <a:latin typeface="Calibri"/>
                <a:cs typeface="Calibri"/>
              </a:rPr>
              <a:t>the</a:t>
            </a:r>
            <a:r>
              <a:rPr sz="1364" b="1" i="1" spc="-20" dirty="0">
                <a:latin typeface="Calibri"/>
                <a:cs typeface="Calibri"/>
              </a:rPr>
              <a:t> </a:t>
            </a:r>
            <a:r>
              <a:rPr sz="1364" b="1" i="1" spc="-7" dirty="0">
                <a:latin typeface="Calibri"/>
                <a:cs typeface="Calibri"/>
              </a:rPr>
              <a:t>Transgender </a:t>
            </a:r>
            <a:r>
              <a:rPr sz="1364" b="1" i="1" dirty="0">
                <a:latin typeface="Calibri"/>
                <a:cs typeface="Calibri"/>
              </a:rPr>
              <a:t>Rights</a:t>
            </a:r>
            <a:r>
              <a:rPr sz="1364" b="1" i="1" spc="-34" dirty="0">
                <a:latin typeface="Calibri"/>
                <a:cs typeface="Calibri"/>
              </a:rPr>
              <a:t> </a:t>
            </a:r>
            <a:r>
              <a:rPr sz="1364" b="1" i="1" spc="-7" dirty="0">
                <a:latin typeface="Calibri"/>
                <a:cs typeface="Calibri"/>
              </a:rPr>
              <a:t>Initiative</a:t>
            </a:r>
            <a:endParaRPr sz="1364">
              <a:latin typeface="Calibri"/>
              <a:cs typeface="Calibri"/>
            </a:endParaRPr>
          </a:p>
          <a:p>
            <a:pPr marL="1299" algn="ctr"/>
            <a:r>
              <a:rPr sz="1364" b="1" dirty="0">
                <a:latin typeface="Calibri"/>
                <a:cs typeface="Calibri"/>
              </a:rPr>
              <a:t>Southern</a:t>
            </a:r>
            <a:r>
              <a:rPr sz="1364" b="1" spc="-24" dirty="0">
                <a:latin typeface="Calibri"/>
                <a:cs typeface="Calibri"/>
              </a:rPr>
              <a:t> </a:t>
            </a:r>
            <a:r>
              <a:rPr sz="1364" b="1" dirty="0">
                <a:latin typeface="Calibri"/>
                <a:cs typeface="Calibri"/>
              </a:rPr>
              <a:t>Legal</a:t>
            </a:r>
            <a:r>
              <a:rPr sz="1364" b="1" spc="-14" dirty="0">
                <a:latin typeface="Calibri"/>
                <a:cs typeface="Calibri"/>
              </a:rPr>
              <a:t> </a:t>
            </a:r>
            <a:r>
              <a:rPr sz="1364" b="1" spc="-7" dirty="0">
                <a:latin typeface="Calibri"/>
                <a:cs typeface="Calibri"/>
              </a:rPr>
              <a:t>Counsel</a:t>
            </a:r>
            <a:endParaRPr sz="1364">
              <a:latin typeface="Calibri"/>
              <a:cs typeface="Calibri"/>
            </a:endParaRPr>
          </a:p>
        </p:txBody>
      </p:sp>
      <p:pic>
        <p:nvPicPr>
          <p:cNvPr id="5" name="object 5"/>
          <p:cNvPicPr/>
          <p:nvPr/>
        </p:nvPicPr>
        <p:blipFill>
          <a:blip r:embed="rId3" cstate="print"/>
          <a:stretch>
            <a:fillRect/>
          </a:stretch>
        </p:blipFill>
        <p:spPr>
          <a:xfrm>
            <a:off x="7367847" y="3892434"/>
            <a:ext cx="1789315" cy="761652"/>
          </a:xfrm>
          <a:prstGeom prst="rect">
            <a:avLst/>
          </a:prstGeom>
        </p:spPr>
      </p:pic>
      <p:sp>
        <p:nvSpPr>
          <p:cNvPr id="6" name="object 6"/>
          <p:cNvSpPr txBox="1">
            <a:spLocks noGrp="1"/>
          </p:cNvSpPr>
          <p:nvPr>
            <p:ph type="title"/>
          </p:nvPr>
        </p:nvSpPr>
        <p:spPr>
          <a:xfrm>
            <a:off x="3533463" y="127860"/>
            <a:ext cx="5227493" cy="1135387"/>
          </a:xfrm>
          <a:prstGeom prst="rect">
            <a:avLst/>
          </a:prstGeom>
        </p:spPr>
        <p:txBody>
          <a:bodyPr spcFirstLastPara="1" vert="horz" wrap="square" lIns="0" tIns="9092" rIns="0" bIns="0" rtlCol="0" anchor="t" anchorCtr="0">
            <a:spAutoFit/>
          </a:bodyPr>
          <a:lstStyle/>
          <a:p>
            <a:pPr marL="667165" marR="3464" indent="-658939">
              <a:spcBef>
                <a:spcPts val="72"/>
              </a:spcBef>
            </a:pPr>
            <a:r>
              <a:rPr sz="2182" b="1" spc="-48" dirty="0">
                <a:solidFill>
                  <a:srgbClr val="224170"/>
                </a:solidFill>
              </a:rPr>
              <a:t>Equal</a:t>
            </a:r>
            <a:r>
              <a:rPr sz="2182" b="1" spc="-119" dirty="0">
                <a:solidFill>
                  <a:srgbClr val="224170"/>
                </a:solidFill>
              </a:rPr>
              <a:t> </a:t>
            </a:r>
            <a:r>
              <a:rPr sz="2182" b="1" spc="-55" dirty="0">
                <a:solidFill>
                  <a:srgbClr val="224170"/>
                </a:solidFill>
              </a:rPr>
              <a:t>Access</a:t>
            </a:r>
            <a:r>
              <a:rPr sz="2182" b="1" spc="-95" dirty="0">
                <a:solidFill>
                  <a:srgbClr val="224170"/>
                </a:solidFill>
              </a:rPr>
              <a:t> </a:t>
            </a:r>
            <a:r>
              <a:rPr sz="2182" b="1" spc="-41" dirty="0">
                <a:solidFill>
                  <a:srgbClr val="224170"/>
                </a:solidFill>
              </a:rPr>
              <a:t>to</a:t>
            </a:r>
            <a:r>
              <a:rPr sz="2182" b="1" spc="-89" dirty="0">
                <a:solidFill>
                  <a:srgbClr val="224170"/>
                </a:solidFill>
              </a:rPr>
              <a:t> </a:t>
            </a:r>
            <a:r>
              <a:rPr sz="2182" b="1" spc="-48" dirty="0">
                <a:solidFill>
                  <a:srgbClr val="224170"/>
                </a:solidFill>
              </a:rPr>
              <a:t>Housing</a:t>
            </a:r>
            <a:r>
              <a:rPr sz="2182" b="1" spc="-109" dirty="0">
                <a:solidFill>
                  <a:srgbClr val="224170"/>
                </a:solidFill>
              </a:rPr>
              <a:t> </a:t>
            </a:r>
            <a:r>
              <a:rPr sz="2182" b="1" spc="-37" dirty="0">
                <a:solidFill>
                  <a:srgbClr val="224170"/>
                </a:solidFill>
              </a:rPr>
              <a:t>and</a:t>
            </a:r>
            <a:r>
              <a:rPr sz="2182" b="1" spc="-92" dirty="0">
                <a:solidFill>
                  <a:srgbClr val="224170"/>
                </a:solidFill>
              </a:rPr>
              <a:t> </a:t>
            </a:r>
            <a:r>
              <a:rPr sz="2182" b="1" spc="-41" dirty="0">
                <a:solidFill>
                  <a:srgbClr val="224170"/>
                </a:solidFill>
              </a:rPr>
              <a:t>Homelessness </a:t>
            </a:r>
            <a:r>
              <a:rPr sz="2182" b="1" spc="-48" dirty="0">
                <a:solidFill>
                  <a:srgbClr val="224170"/>
                </a:solidFill>
              </a:rPr>
              <a:t>Services</a:t>
            </a:r>
            <a:r>
              <a:rPr sz="2182" b="1" spc="-116" dirty="0">
                <a:solidFill>
                  <a:srgbClr val="224170"/>
                </a:solidFill>
              </a:rPr>
              <a:t> </a:t>
            </a:r>
            <a:r>
              <a:rPr sz="2182" b="1" spc="-34" dirty="0">
                <a:solidFill>
                  <a:srgbClr val="224170"/>
                </a:solidFill>
              </a:rPr>
              <a:t>for</a:t>
            </a:r>
            <a:r>
              <a:rPr sz="2182" b="1" spc="-82" dirty="0">
                <a:solidFill>
                  <a:srgbClr val="224170"/>
                </a:solidFill>
              </a:rPr>
              <a:t> </a:t>
            </a:r>
            <a:r>
              <a:rPr sz="2182" b="1" spc="-65" dirty="0">
                <a:solidFill>
                  <a:srgbClr val="224170"/>
                </a:solidFill>
              </a:rPr>
              <a:t>LGBTQ+</a:t>
            </a:r>
            <a:r>
              <a:rPr sz="2182" b="1" spc="-106" dirty="0">
                <a:solidFill>
                  <a:srgbClr val="224170"/>
                </a:solidFill>
              </a:rPr>
              <a:t> </a:t>
            </a:r>
            <a:r>
              <a:rPr sz="2182" b="1" spc="-7" dirty="0">
                <a:solidFill>
                  <a:srgbClr val="224170"/>
                </a:solidFill>
              </a:rPr>
              <a:t>Individuals</a:t>
            </a:r>
            <a:endParaRPr sz="2182"/>
          </a:p>
          <a:p>
            <a:pPr marL="1469409" marR="1516599" indent="-106071">
              <a:spcBef>
                <a:spcPts val="457"/>
              </a:spcBef>
            </a:pPr>
            <a:r>
              <a:rPr sz="1227" b="1" i="1" dirty="0">
                <a:solidFill>
                  <a:srgbClr val="000000"/>
                </a:solidFill>
                <a:latin typeface="Calibri"/>
                <a:cs typeface="Calibri"/>
              </a:rPr>
              <a:t>A</a:t>
            </a:r>
            <a:r>
              <a:rPr sz="1227" b="1" i="1" spc="-20" dirty="0">
                <a:solidFill>
                  <a:srgbClr val="000000"/>
                </a:solidFill>
                <a:latin typeface="Calibri"/>
                <a:cs typeface="Calibri"/>
              </a:rPr>
              <a:t> </a:t>
            </a:r>
            <a:r>
              <a:rPr sz="1227" b="1" i="1" dirty="0">
                <a:solidFill>
                  <a:srgbClr val="000000"/>
                </a:solidFill>
                <a:latin typeface="Calibri"/>
                <a:cs typeface="Calibri"/>
              </a:rPr>
              <a:t>Training</a:t>
            </a:r>
            <a:r>
              <a:rPr sz="1227" b="1" i="1" spc="-20" dirty="0">
                <a:solidFill>
                  <a:srgbClr val="000000"/>
                </a:solidFill>
                <a:latin typeface="Calibri"/>
                <a:cs typeface="Calibri"/>
              </a:rPr>
              <a:t> </a:t>
            </a:r>
            <a:r>
              <a:rPr sz="1227" b="1" i="1" dirty="0">
                <a:solidFill>
                  <a:srgbClr val="000000"/>
                </a:solidFill>
                <a:latin typeface="Calibri"/>
                <a:cs typeface="Calibri"/>
              </a:rPr>
              <a:t>for</a:t>
            </a:r>
            <a:r>
              <a:rPr sz="1227" b="1" i="1" spc="-10" dirty="0">
                <a:solidFill>
                  <a:srgbClr val="000000"/>
                </a:solidFill>
                <a:latin typeface="Calibri"/>
                <a:cs typeface="Calibri"/>
              </a:rPr>
              <a:t> </a:t>
            </a:r>
            <a:r>
              <a:rPr sz="1227" b="1" i="1" dirty="0">
                <a:solidFill>
                  <a:srgbClr val="000000"/>
                </a:solidFill>
                <a:latin typeface="Calibri"/>
                <a:cs typeface="Calibri"/>
              </a:rPr>
              <a:t>the</a:t>
            </a:r>
            <a:r>
              <a:rPr sz="1227" b="1" i="1" spc="-7" dirty="0">
                <a:solidFill>
                  <a:srgbClr val="000000"/>
                </a:solidFill>
                <a:latin typeface="Calibri"/>
                <a:cs typeface="Calibri"/>
              </a:rPr>
              <a:t> </a:t>
            </a:r>
            <a:r>
              <a:rPr sz="1227" b="1" i="1" dirty="0">
                <a:solidFill>
                  <a:srgbClr val="000000"/>
                </a:solidFill>
                <a:latin typeface="Calibri"/>
                <a:cs typeface="Calibri"/>
              </a:rPr>
              <a:t>Homeless</a:t>
            </a:r>
            <a:r>
              <a:rPr sz="1227" b="1" i="1" spc="-20" dirty="0">
                <a:solidFill>
                  <a:srgbClr val="000000"/>
                </a:solidFill>
                <a:latin typeface="Calibri"/>
                <a:cs typeface="Calibri"/>
              </a:rPr>
              <a:t> </a:t>
            </a:r>
            <a:r>
              <a:rPr sz="1227" b="1" i="1" spc="-7" dirty="0">
                <a:solidFill>
                  <a:srgbClr val="000000"/>
                </a:solidFill>
                <a:latin typeface="Calibri"/>
                <a:cs typeface="Calibri"/>
              </a:rPr>
              <a:t>Services </a:t>
            </a:r>
            <a:r>
              <a:rPr sz="1227" b="1" i="1" dirty="0">
                <a:solidFill>
                  <a:srgbClr val="000000"/>
                </a:solidFill>
                <a:latin typeface="Calibri"/>
                <a:cs typeface="Calibri"/>
              </a:rPr>
              <a:t>Network</a:t>
            </a:r>
            <a:r>
              <a:rPr sz="1227" b="1" i="1" spc="-10" dirty="0">
                <a:solidFill>
                  <a:srgbClr val="000000"/>
                </a:solidFill>
                <a:latin typeface="Calibri"/>
                <a:cs typeface="Calibri"/>
              </a:rPr>
              <a:t> </a:t>
            </a:r>
            <a:r>
              <a:rPr sz="1227" b="1" i="1" dirty="0">
                <a:solidFill>
                  <a:srgbClr val="000000"/>
                </a:solidFill>
                <a:latin typeface="Calibri"/>
                <a:cs typeface="Calibri"/>
              </a:rPr>
              <a:t>of</a:t>
            </a:r>
            <a:r>
              <a:rPr sz="1227" b="1" i="1" spc="-10" dirty="0">
                <a:solidFill>
                  <a:srgbClr val="000000"/>
                </a:solidFill>
                <a:latin typeface="Calibri"/>
                <a:cs typeface="Calibri"/>
              </a:rPr>
              <a:t> </a:t>
            </a:r>
            <a:r>
              <a:rPr sz="1227" b="1" i="1" dirty="0">
                <a:solidFill>
                  <a:srgbClr val="000000"/>
                </a:solidFill>
                <a:latin typeface="Calibri"/>
                <a:cs typeface="Calibri"/>
              </a:rPr>
              <a:t>North</a:t>
            </a:r>
            <a:r>
              <a:rPr sz="1227" b="1" i="1" spc="3" dirty="0">
                <a:solidFill>
                  <a:srgbClr val="000000"/>
                </a:solidFill>
                <a:latin typeface="Calibri"/>
                <a:cs typeface="Calibri"/>
              </a:rPr>
              <a:t> </a:t>
            </a:r>
            <a:r>
              <a:rPr sz="1227" b="1" i="1" dirty="0">
                <a:solidFill>
                  <a:srgbClr val="000000"/>
                </a:solidFill>
                <a:latin typeface="Calibri"/>
                <a:cs typeface="Calibri"/>
              </a:rPr>
              <a:t>Central</a:t>
            </a:r>
            <a:r>
              <a:rPr sz="1227" b="1" i="1" spc="-10" dirty="0">
                <a:solidFill>
                  <a:srgbClr val="000000"/>
                </a:solidFill>
                <a:latin typeface="Calibri"/>
                <a:cs typeface="Calibri"/>
              </a:rPr>
              <a:t> </a:t>
            </a:r>
            <a:r>
              <a:rPr sz="1227" b="1" i="1" spc="-7" dirty="0">
                <a:solidFill>
                  <a:srgbClr val="000000"/>
                </a:solidFill>
                <a:latin typeface="Calibri"/>
                <a:cs typeface="Calibri"/>
              </a:rPr>
              <a:t>Florida</a:t>
            </a:r>
            <a:endParaRPr sz="1227">
              <a:latin typeface="Calibri"/>
              <a:cs typeface="Calibri"/>
            </a:endParaRPr>
          </a:p>
        </p:txBody>
      </p:sp>
      <p:pic>
        <p:nvPicPr>
          <p:cNvPr id="7" name="object 7"/>
          <p:cNvPicPr/>
          <p:nvPr/>
        </p:nvPicPr>
        <p:blipFill>
          <a:blip r:embed="rId4" cstate="print"/>
          <a:stretch>
            <a:fillRect/>
          </a:stretch>
        </p:blipFill>
        <p:spPr>
          <a:xfrm>
            <a:off x="3041072" y="3740726"/>
            <a:ext cx="1341466" cy="868679"/>
          </a:xfrm>
          <a:prstGeom prst="rect">
            <a:avLst/>
          </a:prstGeom>
        </p:spPr>
      </p:pic>
    </p:spTree>
    <p:extLst>
      <p:ext uri="{BB962C8B-B14F-4D97-AF65-F5344CB8AC3E}">
        <p14:creationId xmlns:p14="http://schemas.microsoft.com/office/powerpoint/2010/main" val="12856225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8706" y="329478"/>
            <a:ext cx="4088823" cy="483670"/>
          </a:xfrm>
          <a:prstGeom prst="rect">
            <a:avLst/>
          </a:prstGeom>
        </p:spPr>
        <p:txBody>
          <a:bodyPr spcFirstLastPara="1" vert="horz" wrap="square" lIns="0" tIns="9092" rIns="0" bIns="0" rtlCol="0" anchor="t" anchorCtr="0">
            <a:spAutoFit/>
          </a:bodyPr>
          <a:lstStyle/>
          <a:p>
            <a:pPr marL="8659">
              <a:spcBef>
                <a:spcPts val="72"/>
              </a:spcBef>
            </a:pPr>
            <a:r>
              <a:rPr sz="3000" b="1" spc="-61" dirty="0"/>
              <a:t>Agency</a:t>
            </a:r>
            <a:r>
              <a:rPr sz="3000" b="1" spc="-143" dirty="0"/>
              <a:t> </a:t>
            </a:r>
            <a:r>
              <a:rPr sz="3000" b="1" spc="-65" dirty="0"/>
              <a:t>Assessment</a:t>
            </a:r>
            <a:r>
              <a:rPr sz="3000" b="1" spc="-123" dirty="0"/>
              <a:t> </a:t>
            </a:r>
            <a:r>
              <a:rPr sz="3000" b="1" spc="-92" dirty="0"/>
              <a:t>Tool</a:t>
            </a:r>
            <a:endParaRPr sz="3000"/>
          </a:p>
        </p:txBody>
      </p:sp>
      <p:sp>
        <p:nvSpPr>
          <p:cNvPr id="3" name="object 3"/>
          <p:cNvSpPr txBox="1"/>
          <p:nvPr/>
        </p:nvSpPr>
        <p:spPr>
          <a:xfrm>
            <a:off x="3422073" y="1100483"/>
            <a:ext cx="5011881" cy="2829131"/>
          </a:xfrm>
          <a:prstGeom prst="rect">
            <a:avLst/>
          </a:prstGeom>
        </p:spPr>
        <p:txBody>
          <a:bodyPr vert="horz" wrap="square" lIns="0" tIns="8659" rIns="0" bIns="0" rtlCol="0">
            <a:spAutoFit/>
          </a:bodyPr>
          <a:lstStyle/>
          <a:p>
            <a:pPr marL="164518" marR="3464" indent="-155859" algn="just">
              <a:spcBef>
                <a:spcPts val="68"/>
              </a:spcBef>
              <a:buClr>
                <a:srgbClr val="FF66FF"/>
              </a:buClr>
              <a:buFont typeface="Arial"/>
              <a:buChar char="•"/>
              <a:tabLst>
                <a:tab pos="164518" algn="l"/>
              </a:tabLst>
            </a:pPr>
            <a:r>
              <a:rPr sz="1636" dirty="0">
                <a:latin typeface="Calibri"/>
                <a:cs typeface="Calibri"/>
              </a:rPr>
              <a:t>This</a:t>
            </a:r>
            <a:r>
              <a:rPr sz="1636" spc="85" dirty="0">
                <a:latin typeface="Calibri"/>
                <a:cs typeface="Calibri"/>
              </a:rPr>
              <a:t>  </a:t>
            </a:r>
            <a:r>
              <a:rPr sz="1636" b="1" dirty="0">
                <a:latin typeface="Calibri"/>
                <a:cs typeface="Calibri"/>
              </a:rPr>
              <a:t>Equal</a:t>
            </a:r>
            <a:r>
              <a:rPr sz="1636" b="1" spc="85" dirty="0">
                <a:latin typeface="Calibri"/>
                <a:cs typeface="Calibri"/>
              </a:rPr>
              <a:t>  </a:t>
            </a:r>
            <a:r>
              <a:rPr sz="1636" b="1" dirty="0">
                <a:latin typeface="Calibri"/>
                <a:cs typeface="Calibri"/>
              </a:rPr>
              <a:t>Access</a:t>
            </a:r>
            <a:r>
              <a:rPr sz="1636" b="1" spc="92" dirty="0">
                <a:latin typeface="Calibri"/>
                <a:cs typeface="Calibri"/>
              </a:rPr>
              <a:t>  </a:t>
            </a:r>
            <a:r>
              <a:rPr sz="1636" b="1" dirty="0">
                <a:latin typeface="Calibri"/>
                <a:cs typeface="Calibri"/>
              </a:rPr>
              <a:t>Agency</a:t>
            </a:r>
            <a:r>
              <a:rPr sz="1636" b="1" spc="89" dirty="0">
                <a:latin typeface="Calibri"/>
                <a:cs typeface="Calibri"/>
              </a:rPr>
              <a:t>  </a:t>
            </a:r>
            <a:r>
              <a:rPr sz="1636" b="1" dirty="0">
                <a:latin typeface="Calibri"/>
                <a:cs typeface="Calibri"/>
              </a:rPr>
              <a:t>Assessment</a:t>
            </a:r>
            <a:r>
              <a:rPr sz="1636" b="1" spc="85" dirty="0">
                <a:latin typeface="Calibri"/>
                <a:cs typeface="Calibri"/>
              </a:rPr>
              <a:t>  </a:t>
            </a:r>
            <a:r>
              <a:rPr sz="1636" b="1" dirty="0">
                <a:latin typeface="Calibri"/>
                <a:cs typeface="Calibri"/>
              </a:rPr>
              <a:t>Tool</a:t>
            </a:r>
            <a:r>
              <a:rPr sz="1636" b="1" spc="85" dirty="0">
                <a:latin typeface="Calibri"/>
                <a:cs typeface="Calibri"/>
              </a:rPr>
              <a:t>  </a:t>
            </a:r>
            <a:r>
              <a:rPr sz="1636" spc="-7" dirty="0">
                <a:latin typeface="Calibri"/>
                <a:cs typeface="Calibri"/>
              </a:rPr>
              <a:t>provides </a:t>
            </a:r>
            <a:r>
              <a:rPr sz="1636" b="1" dirty="0">
                <a:latin typeface="Calibri"/>
                <a:cs typeface="Calibri"/>
              </a:rPr>
              <a:t>specific</a:t>
            </a:r>
            <a:r>
              <a:rPr sz="1636" b="1" spc="191" dirty="0">
                <a:latin typeface="Calibri"/>
                <a:cs typeface="Calibri"/>
              </a:rPr>
              <a:t>  </a:t>
            </a:r>
            <a:r>
              <a:rPr sz="1636" b="1" dirty="0">
                <a:latin typeface="Calibri"/>
                <a:cs typeface="Calibri"/>
              </a:rPr>
              <a:t>action</a:t>
            </a:r>
            <a:r>
              <a:rPr sz="1636" b="1" spc="198" dirty="0">
                <a:latin typeface="Calibri"/>
                <a:cs typeface="Calibri"/>
              </a:rPr>
              <a:t>  </a:t>
            </a:r>
            <a:r>
              <a:rPr sz="1636" b="1" dirty="0">
                <a:latin typeface="Calibri"/>
                <a:cs typeface="Calibri"/>
              </a:rPr>
              <a:t>steps</a:t>
            </a:r>
            <a:r>
              <a:rPr sz="1636" b="1" spc="191" dirty="0">
                <a:latin typeface="Calibri"/>
                <a:cs typeface="Calibri"/>
              </a:rPr>
              <a:t>  </a:t>
            </a:r>
            <a:r>
              <a:rPr sz="1636" b="1" dirty="0">
                <a:latin typeface="Calibri"/>
                <a:cs typeface="Calibri"/>
              </a:rPr>
              <a:t>for</a:t>
            </a:r>
            <a:r>
              <a:rPr sz="1636" b="1" spc="194" dirty="0">
                <a:latin typeface="Calibri"/>
                <a:cs typeface="Calibri"/>
              </a:rPr>
              <a:t>  </a:t>
            </a:r>
            <a:r>
              <a:rPr sz="1636" b="1" dirty="0">
                <a:latin typeface="Calibri"/>
                <a:cs typeface="Calibri"/>
              </a:rPr>
              <a:t>HUD</a:t>
            </a:r>
            <a:r>
              <a:rPr sz="1636" b="1" spc="198" dirty="0">
                <a:latin typeface="Calibri"/>
                <a:cs typeface="Calibri"/>
              </a:rPr>
              <a:t>  </a:t>
            </a:r>
            <a:r>
              <a:rPr sz="1636" b="1" dirty="0">
                <a:latin typeface="Calibri"/>
                <a:cs typeface="Calibri"/>
              </a:rPr>
              <a:t>recipients</a:t>
            </a:r>
            <a:r>
              <a:rPr sz="1636" b="1" spc="194" dirty="0">
                <a:latin typeface="Calibri"/>
                <a:cs typeface="Calibri"/>
              </a:rPr>
              <a:t>  </a:t>
            </a:r>
            <a:r>
              <a:rPr sz="1636" b="1" dirty="0">
                <a:latin typeface="Calibri"/>
                <a:cs typeface="Calibri"/>
              </a:rPr>
              <a:t>and</a:t>
            </a:r>
            <a:r>
              <a:rPr sz="1636" b="1" spc="194" dirty="0">
                <a:latin typeface="Calibri"/>
                <a:cs typeface="Calibri"/>
              </a:rPr>
              <a:t>  </a:t>
            </a:r>
            <a:r>
              <a:rPr sz="1636" b="1" spc="-14" dirty="0">
                <a:latin typeface="Calibri"/>
                <a:cs typeface="Calibri"/>
              </a:rPr>
              <a:t>sub- </a:t>
            </a:r>
            <a:r>
              <a:rPr sz="1636" b="1" dirty="0">
                <a:latin typeface="Calibri"/>
                <a:cs typeface="Calibri"/>
              </a:rPr>
              <a:t>recipients</a:t>
            </a:r>
            <a:r>
              <a:rPr sz="1636" b="1" spc="58" dirty="0">
                <a:latin typeface="Calibri"/>
                <a:cs typeface="Calibri"/>
              </a:rPr>
              <a:t> </a:t>
            </a:r>
            <a:r>
              <a:rPr sz="1636" dirty="0">
                <a:latin typeface="Calibri"/>
                <a:cs typeface="Calibri"/>
              </a:rPr>
              <a:t>to</a:t>
            </a:r>
            <a:r>
              <a:rPr sz="1636" spc="65" dirty="0">
                <a:latin typeface="Calibri"/>
                <a:cs typeface="Calibri"/>
              </a:rPr>
              <a:t> </a:t>
            </a:r>
            <a:r>
              <a:rPr sz="1636" dirty="0">
                <a:latin typeface="Calibri"/>
                <a:cs typeface="Calibri"/>
              </a:rPr>
              <a:t>meet</a:t>
            </a:r>
            <a:r>
              <a:rPr sz="1636" spc="68" dirty="0">
                <a:latin typeface="Calibri"/>
                <a:cs typeface="Calibri"/>
              </a:rPr>
              <a:t> </a:t>
            </a:r>
            <a:r>
              <a:rPr sz="1636" dirty="0">
                <a:latin typeface="Calibri"/>
                <a:cs typeface="Calibri"/>
              </a:rPr>
              <a:t>the</a:t>
            </a:r>
            <a:r>
              <a:rPr sz="1636" spc="65" dirty="0">
                <a:latin typeface="Calibri"/>
                <a:cs typeface="Calibri"/>
              </a:rPr>
              <a:t> </a:t>
            </a:r>
            <a:r>
              <a:rPr sz="1636" dirty="0">
                <a:latin typeface="Calibri"/>
                <a:cs typeface="Calibri"/>
              </a:rPr>
              <a:t>requirements</a:t>
            </a:r>
            <a:r>
              <a:rPr sz="1636" spc="68" dirty="0">
                <a:latin typeface="Calibri"/>
                <a:cs typeface="Calibri"/>
              </a:rPr>
              <a:t> </a:t>
            </a:r>
            <a:r>
              <a:rPr sz="1636" dirty="0">
                <a:latin typeface="Calibri"/>
                <a:cs typeface="Calibri"/>
              </a:rPr>
              <a:t>of</a:t>
            </a:r>
            <a:r>
              <a:rPr sz="1636" spc="68" dirty="0">
                <a:latin typeface="Calibri"/>
                <a:cs typeface="Calibri"/>
              </a:rPr>
              <a:t> </a:t>
            </a:r>
            <a:r>
              <a:rPr sz="1636" dirty="0">
                <a:latin typeface="Calibri"/>
                <a:cs typeface="Calibri"/>
              </a:rPr>
              <a:t>the</a:t>
            </a:r>
            <a:r>
              <a:rPr sz="1636" spc="68" dirty="0">
                <a:latin typeface="Calibri"/>
                <a:cs typeface="Calibri"/>
              </a:rPr>
              <a:t> </a:t>
            </a:r>
            <a:r>
              <a:rPr sz="1636" dirty="0">
                <a:latin typeface="Calibri"/>
                <a:cs typeface="Calibri"/>
              </a:rPr>
              <a:t>Equal</a:t>
            </a:r>
            <a:r>
              <a:rPr sz="1636" spc="75" dirty="0">
                <a:latin typeface="Calibri"/>
                <a:cs typeface="Calibri"/>
              </a:rPr>
              <a:t> </a:t>
            </a:r>
            <a:r>
              <a:rPr sz="1636" spc="-7" dirty="0">
                <a:latin typeface="Calibri"/>
                <a:cs typeface="Calibri"/>
              </a:rPr>
              <a:t>Access </a:t>
            </a:r>
            <a:r>
              <a:rPr sz="1636" dirty="0">
                <a:latin typeface="Calibri"/>
                <a:cs typeface="Calibri"/>
              </a:rPr>
              <a:t>Rule</a:t>
            </a:r>
            <a:r>
              <a:rPr sz="1636" spc="44" dirty="0">
                <a:latin typeface="Calibri"/>
                <a:cs typeface="Calibri"/>
              </a:rPr>
              <a:t> </a:t>
            </a:r>
            <a:r>
              <a:rPr sz="1636" dirty="0">
                <a:latin typeface="Calibri"/>
                <a:cs typeface="Calibri"/>
              </a:rPr>
              <a:t>in</a:t>
            </a:r>
            <a:r>
              <a:rPr sz="1636" spc="37" dirty="0">
                <a:latin typeface="Calibri"/>
                <a:cs typeface="Calibri"/>
              </a:rPr>
              <a:t> </a:t>
            </a:r>
            <a:r>
              <a:rPr sz="1636" dirty="0">
                <a:latin typeface="Calibri"/>
                <a:cs typeface="Calibri"/>
              </a:rPr>
              <a:t>shelters</a:t>
            </a:r>
            <a:r>
              <a:rPr sz="1636" spc="48" dirty="0">
                <a:latin typeface="Calibri"/>
                <a:cs typeface="Calibri"/>
              </a:rPr>
              <a:t> </a:t>
            </a:r>
            <a:r>
              <a:rPr sz="1636" dirty="0">
                <a:latin typeface="Calibri"/>
                <a:cs typeface="Calibri"/>
              </a:rPr>
              <a:t>and</a:t>
            </a:r>
            <a:r>
              <a:rPr sz="1636" spc="48" dirty="0">
                <a:latin typeface="Calibri"/>
                <a:cs typeface="Calibri"/>
              </a:rPr>
              <a:t> </a:t>
            </a:r>
            <a:r>
              <a:rPr sz="1636" dirty="0">
                <a:latin typeface="Calibri"/>
                <a:cs typeface="Calibri"/>
              </a:rPr>
              <a:t>other</a:t>
            </a:r>
            <a:r>
              <a:rPr sz="1636" spc="51" dirty="0">
                <a:latin typeface="Calibri"/>
                <a:cs typeface="Calibri"/>
              </a:rPr>
              <a:t> </a:t>
            </a:r>
            <a:r>
              <a:rPr sz="1636" dirty="0">
                <a:latin typeface="Calibri"/>
                <a:cs typeface="Calibri"/>
              </a:rPr>
              <a:t>facility</a:t>
            </a:r>
            <a:r>
              <a:rPr sz="1636" spc="41" dirty="0">
                <a:latin typeface="Calibri"/>
                <a:cs typeface="Calibri"/>
              </a:rPr>
              <a:t> </a:t>
            </a:r>
            <a:r>
              <a:rPr sz="1636" dirty="0">
                <a:latin typeface="Calibri"/>
                <a:cs typeface="Calibri"/>
              </a:rPr>
              <a:t>settings.</a:t>
            </a:r>
            <a:r>
              <a:rPr sz="1636" spc="44" dirty="0">
                <a:latin typeface="Calibri"/>
                <a:cs typeface="Calibri"/>
              </a:rPr>
              <a:t> </a:t>
            </a:r>
            <a:r>
              <a:rPr sz="1636" dirty="0">
                <a:latin typeface="Calibri"/>
                <a:cs typeface="Calibri"/>
              </a:rPr>
              <a:t>This</a:t>
            </a:r>
            <a:r>
              <a:rPr sz="1636" spc="44" dirty="0">
                <a:latin typeface="Calibri"/>
                <a:cs typeface="Calibri"/>
              </a:rPr>
              <a:t> </a:t>
            </a:r>
            <a:r>
              <a:rPr sz="1636" dirty="0">
                <a:latin typeface="Calibri"/>
                <a:cs typeface="Calibri"/>
              </a:rPr>
              <a:t>tool</a:t>
            </a:r>
            <a:r>
              <a:rPr sz="1636" spc="44" dirty="0">
                <a:latin typeface="Calibri"/>
                <a:cs typeface="Calibri"/>
              </a:rPr>
              <a:t> </a:t>
            </a:r>
            <a:r>
              <a:rPr sz="1636" dirty="0">
                <a:latin typeface="Calibri"/>
                <a:cs typeface="Calibri"/>
              </a:rPr>
              <a:t>is</a:t>
            </a:r>
            <a:r>
              <a:rPr sz="1636" spc="48" dirty="0">
                <a:latin typeface="Calibri"/>
                <a:cs typeface="Calibri"/>
              </a:rPr>
              <a:t> </a:t>
            </a:r>
            <a:r>
              <a:rPr sz="1636" spc="-17" dirty="0">
                <a:latin typeface="Calibri"/>
                <a:cs typeface="Calibri"/>
              </a:rPr>
              <a:t>for </a:t>
            </a:r>
            <a:r>
              <a:rPr sz="1636" dirty="0">
                <a:latin typeface="Calibri"/>
                <a:cs typeface="Calibri"/>
              </a:rPr>
              <a:t>agencies’</a:t>
            </a:r>
            <a:r>
              <a:rPr sz="1636" spc="58" dirty="0">
                <a:latin typeface="Calibri"/>
                <a:cs typeface="Calibri"/>
              </a:rPr>
              <a:t>  </a:t>
            </a:r>
            <a:r>
              <a:rPr sz="1636" dirty="0">
                <a:latin typeface="Calibri"/>
                <a:cs typeface="Calibri"/>
              </a:rPr>
              <a:t>internal</a:t>
            </a:r>
            <a:r>
              <a:rPr sz="1636" spc="61" dirty="0">
                <a:latin typeface="Calibri"/>
                <a:cs typeface="Calibri"/>
              </a:rPr>
              <a:t>  </a:t>
            </a:r>
            <a:r>
              <a:rPr sz="1636" dirty="0">
                <a:latin typeface="Calibri"/>
                <a:cs typeface="Calibri"/>
              </a:rPr>
              <a:t>use</a:t>
            </a:r>
            <a:r>
              <a:rPr sz="1636" spc="58" dirty="0">
                <a:latin typeface="Calibri"/>
                <a:cs typeface="Calibri"/>
              </a:rPr>
              <a:t>  </a:t>
            </a:r>
            <a:r>
              <a:rPr sz="1636" dirty="0">
                <a:latin typeface="Calibri"/>
                <a:cs typeface="Calibri"/>
              </a:rPr>
              <a:t>only.</a:t>
            </a:r>
            <a:r>
              <a:rPr sz="1636" spc="58" dirty="0">
                <a:latin typeface="Calibri"/>
                <a:cs typeface="Calibri"/>
              </a:rPr>
              <a:t>  </a:t>
            </a:r>
            <a:r>
              <a:rPr sz="1636" dirty="0">
                <a:latin typeface="Calibri"/>
                <a:cs typeface="Calibri"/>
              </a:rPr>
              <a:t>This</a:t>
            </a:r>
            <a:r>
              <a:rPr sz="1636" spc="58" dirty="0">
                <a:latin typeface="Calibri"/>
                <a:cs typeface="Calibri"/>
              </a:rPr>
              <a:t>  </a:t>
            </a:r>
            <a:r>
              <a:rPr sz="1636" dirty="0">
                <a:latin typeface="Calibri"/>
                <a:cs typeface="Calibri"/>
              </a:rPr>
              <a:t>tool</a:t>
            </a:r>
            <a:r>
              <a:rPr sz="1636" spc="58" dirty="0">
                <a:latin typeface="Calibri"/>
                <a:cs typeface="Calibri"/>
              </a:rPr>
              <a:t>  </a:t>
            </a:r>
            <a:r>
              <a:rPr sz="1636" dirty="0">
                <a:latin typeface="Calibri"/>
                <a:cs typeface="Calibri"/>
              </a:rPr>
              <a:t>is</a:t>
            </a:r>
            <a:r>
              <a:rPr sz="1636" spc="58" dirty="0">
                <a:latin typeface="Calibri"/>
                <a:cs typeface="Calibri"/>
              </a:rPr>
              <a:t>  </a:t>
            </a:r>
            <a:r>
              <a:rPr sz="1636" dirty="0">
                <a:latin typeface="Calibri"/>
                <a:cs typeface="Calibri"/>
              </a:rPr>
              <a:t>intended</a:t>
            </a:r>
            <a:r>
              <a:rPr sz="1636" spc="61" dirty="0">
                <a:latin typeface="Calibri"/>
                <a:cs typeface="Calibri"/>
              </a:rPr>
              <a:t>  </a:t>
            </a:r>
            <a:r>
              <a:rPr sz="1636" spc="-17" dirty="0">
                <a:latin typeface="Calibri"/>
                <a:cs typeface="Calibri"/>
              </a:rPr>
              <a:t>for </a:t>
            </a:r>
            <a:r>
              <a:rPr sz="1636" dirty="0">
                <a:latin typeface="Calibri"/>
                <a:cs typeface="Calibri"/>
              </a:rPr>
              <a:t>administrative</a:t>
            </a:r>
            <a:r>
              <a:rPr sz="1636" spc="283" dirty="0">
                <a:latin typeface="Calibri"/>
                <a:cs typeface="Calibri"/>
              </a:rPr>
              <a:t> </a:t>
            </a:r>
            <a:r>
              <a:rPr sz="1636" dirty="0">
                <a:latin typeface="Calibri"/>
                <a:cs typeface="Calibri"/>
              </a:rPr>
              <a:t>staff,</a:t>
            </a:r>
            <a:r>
              <a:rPr sz="1636" spc="286" dirty="0">
                <a:latin typeface="Calibri"/>
                <a:cs typeface="Calibri"/>
              </a:rPr>
              <a:t> </a:t>
            </a:r>
            <a:r>
              <a:rPr sz="1636" dirty="0">
                <a:latin typeface="Calibri"/>
                <a:cs typeface="Calibri"/>
              </a:rPr>
              <a:t>however,</a:t>
            </a:r>
            <a:r>
              <a:rPr sz="1636" spc="286" dirty="0">
                <a:latin typeface="Calibri"/>
                <a:cs typeface="Calibri"/>
              </a:rPr>
              <a:t> </a:t>
            </a:r>
            <a:r>
              <a:rPr sz="1636" dirty="0">
                <a:latin typeface="Calibri"/>
                <a:cs typeface="Calibri"/>
              </a:rPr>
              <a:t>front</a:t>
            </a:r>
            <a:r>
              <a:rPr sz="1636" spc="286" dirty="0">
                <a:latin typeface="Calibri"/>
                <a:cs typeface="Calibri"/>
              </a:rPr>
              <a:t> </a:t>
            </a:r>
            <a:r>
              <a:rPr sz="1636" dirty="0">
                <a:latin typeface="Calibri"/>
                <a:cs typeface="Calibri"/>
              </a:rPr>
              <a:t>line</a:t>
            </a:r>
            <a:r>
              <a:rPr sz="1636" spc="286" dirty="0">
                <a:latin typeface="Calibri"/>
                <a:cs typeface="Calibri"/>
              </a:rPr>
              <a:t> </a:t>
            </a:r>
            <a:r>
              <a:rPr sz="1636" dirty="0">
                <a:latin typeface="Calibri"/>
                <a:cs typeface="Calibri"/>
              </a:rPr>
              <a:t>staff</a:t>
            </a:r>
            <a:r>
              <a:rPr sz="1636" spc="286" dirty="0">
                <a:latin typeface="Calibri"/>
                <a:cs typeface="Calibri"/>
              </a:rPr>
              <a:t> </a:t>
            </a:r>
            <a:r>
              <a:rPr sz="1636" dirty="0">
                <a:latin typeface="Calibri"/>
                <a:cs typeface="Calibri"/>
              </a:rPr>
              <a:t>may</a:t>
            </a:r>
            <a:r>
              <a:rPr sz="1636" spc="290" dirty="0">
                <a:latin typeface="Calibri"/>
                <a:cs typeface="Calibri"/>
              </a:rPr>
              <a:t> </a:t>
            </a:r>
            <a:r>
              <a:rPr sz="1636" spc="-14" dirty="0">
                <a:latin typeface="Calibri"/>
                <a:cs typeface="Calibri"/>
              </a:rPr>
              <a:t>also </a:t>
            </a:r>
            <a:r>
              <a:rPr sz="1636" dirty="0">
                <a:latin typeface="Calibri"/>
                <a:cs typeface="Calibri"/>
              </a:rPr>
              <a:t>benefit</a:t>
            </a:r>
            <a:r>
              <a:rPr sz="1636" spc="160" dirty="0">
                <a:latin typeface="Calibri"/>
                <a:cs typeface="Calibri"/>
              </a:rPr>
              <a:t>  </a:t>
            </a:r>
            <a:r>
              <a:rPr sz="1636" dirty="0">
                <a:latin typeface="Calibri"/>
                <a:cs typeface="Calibri"/>
              </a:rPr>
              <a:t>from</a:t>
            </a:r>
            <a:r>
              <a:rPr sz="1636" spc="164" dirty="0">
                <a:latin typeface="Calibri"/>
                <a:cs typeface="Calibri"/>
              </a:rPr>
              <a:t>  </a:t>
            </a:r>
            <a:r>
              <a:rPr sz="1636" dirty="0">
                <a:latin typeface="Calibri"/>
                <a:cs typeface="Calibri"/>
              </a:rPr>
              <a:t>reading</a:t>
            </a:r>
            <a:r>
              <a:rPr sz="1636" spc="156" dirty="0">
                <a:latin typeface="Calibri"/>
                <a:cs typeface="Calibri"/>
              </a:rPr>
              <a:t>  </a:t>
            </a:r>
            <a:r>
              <a:rPr sz="1636" dirty="0">
                <a:latin typeface="Calibri"/>
                <a:cs typeface="Calibri"/>
              </a:rPr>
              <a:t>the</a:t>
            </a:r>
            <a:r>
              <a:rPr sz="1636" spc="160" dirty="0">
                <a:latin typeface="Calibri"/>
                <a:cs typeface="Calibri"/>
              </a:rPr>
              <a:t>  </a:t>
            </a:r>
            <a:r>
              <a:rPr sz="1636" dirty="0">
                <a:latin typeface="Calibri"/>
                <a:cs typeface="Calibri"/>
              </a:rPr>
              <a:t>tool</a:t>
            </a:r>
            <a:r>
              <a:rPr sz="1636" spc="160" dirty="0">
                <a:latin typeface="Calibri"/>
                <a:cs typeface="Calibri"/>
              </a:rPr>
              <a:t>  </a:t>
            </a:r>
            <a:r>
              <a:rPr sz="1636" dirty="0">
                <a:latin typeface="Calibri"/>
                <a:cs typeface="Calibri"/>
              </a:rPr>
              <a:t>and</a:t>
            </a:r>
            <a:r>
              <a:rPr sz="1636" spc="164" dirty="0">
                <a:latin typeface="Calibri"/>
                <a:cs typeface="Calibri"/>
              </a:rPr>
              <a:t>  </a:t>
            </a:r>
            <a:r>
              <a:rPr sz="1636" dirty="0">
                <a:latin typeface="Calibri"/>
                <a:cs typeface="Calibri"/>
              </a:rPr>
              <a:t>assisting</a:t>
            </a:r>
            <a:r>
              <a:rPr sz="1636" spc="164" dirty="0">
                <a:latin typeface="Calibri"/>
                <a:cs typeface="Calibri"/>
              </a:rPr>
              <a:t>  </a:t>
            </a:r>
            <a:r>
              <a:rPr sz="1636" dirty="0">
                <a:latin typeface="Calibri"/>
                <a:cs typeface="Calibri"/>
              </a:rPr>
              <a:t>in</a:t>
            </a:r>
            <a:r>
              <a:rPr sz="1636" spc="160" dirty="0">
                <a:latin typeface="Calibri"/>
                <a:cs typeface="Calibri"/>
              </a:rPr>
              <a:t>  </a:t>
            </a:r>
            <a:r>
              <a:rPr sz="1636" spc="-17" dirty="0">
                <a:latin typeface="Calibri"/>
                <a:cs typeface="Calibri"/>
              </a:rPr>
              <a:t>the </a:t>
            </a:r>
            <a:r>
              <a:rPr sz="1636" dirty="0">
                <a:latin typeface="Calibri"/>
                <a:cs typeface="Calibri"/>
              </a:rPr>
              <a:t>assessment</a:t>
            </a:r>
            <a:r>
              <a:rPr sz="1636" spc="-37" dirty="0">
                <a:latin typeface="Calibri"/>
                <a:cs typeface="Calibri"/>
              </a:rPr>
              <a:t> </a:t>
            </a:r>
            <a:r>
              <a:rPr sz="1636" spc="-7" dirty="0">
                <a:latin typeface="Calibri"/>
                <a:cs typeface="Calibri"/>
              </a:rPr>
              <a:t>process.</a:t>
            </a:r>
            <a:endParaRPr sz="1636">
              <a:latin typeface="Calibri"/>
              <a:cs typeface="Calibri"/>
            </a:endParaRPr>
          </a:p>
          <a:p>
            <a:pPr marL="164518" marR="269723" indent="-155859" algn="just">
              <a:spcBef>
                <a:spcPts val="395"/>
              </a:spcBef>
              <a:buClr>
                <a:srgbClr val="FF66FF"/>
              </a:buClr>
              <a:buFont typeface="Arial"/>
              <a:buChar char="•"/>
              <a:tabLst>
                <a:tab pos="164518" algn="l"/>
              </a:tabLst>
            </a:pPr>
            <a:r>
              <a:rPr sz="1636" dirty="0">
                <a:latin typeface="Calibri"/>
                <a:cs typeface="Calibri"/>
              </a:rPr>
              <a:t>This</a:t>
            </a:r>
            <a:r>
              <a:rPr sz="1636" spc="-17" dirty="0">
                <a:latin typeface="Calibri"/>
                <a:cs typeface="Calibri"/>
              </a:rPr>
              <a:t> </a:t>
            </a:r>
            <a:r>
              <a:rPr sz="1636" dirty="0">
                <a:latin typeface="Calibri"/>
                <a:cs typeface="Calibri"/>
              </a:rPr>
              <a:t>is</a:t>
            </a:r>
            <a:r>
              <a:rPr sz="1636" spc="-10" dirty="0">
                <a:latin typeface="Calibri"/>
                <a:cs typeface="Calibri"/>
              </a:rPr>
              <a:t> </a:t>
            </a:r>
            <a:r>
              <a:rPr sz="1636" dirty="0">
                <a:latin typeface="Calibri"/>
                <a:cs typeface="Calibri"/>
              </a:rPr>
              <a:t>a</a:t>
            </a:r>
            <a:r>
              <a:rPr sz="1636" spc="-20" dirty="0">
                <a:latin typeface="Calibri"/>
                <a:cs typeface="Calibri"/>
              </a:rPr>
              <a:t> </a:t>
            </a:r>
            <a:r>
              <a:rPr sz="1636" b="1" dirty="0">
                <a:latin typeface="Calibri"/>
                <a:cs typeface="Calibri"/>
              </a:rPr>
              <a:t>companion</a:t>
            </a:r>
            <a:r>
              <a:rPr sz="1636" b="1" spc="-31" dirty="0">
                <a:latin typeface="Calibri"/>
                <a:cs typeface="Calibri"/>
              </a:rPr>
              <a:t> </a:t>
            </a:r>
            <a:r>
              <a:rPr sz="1636" b="1" dirty="0">
                <a:latin typeface="Calibri"/>
                <a:cs typeface="Calibri"/>
              </a:rPr>
              <a:t>tool</a:t>
            </a:r>
            <a:r>
              <a:rPr sz="1636" b="1" spc="-17" dirty="0">
                <a:latin typeface="Calibri"/>
                <a:cs typeface="Calibri"/>
              </a:rPr>
              <a:t> </a:t>
            </a:r>
            <a:r>
              <a:rPr sz="1636" dirty="0">
                <a:latin typeface="Calibri"/>
                <a:cs typeface="Calibri"/>
              </a:rPr>
              <a:t>to</a:t>
            </a:r>
            <a:r>
              <a:rPr sz="1636" spc="-14" dirty="0">
                <a:latin typeface="Calibri"/>
                <a:cs typeface="Calibri"/>
              </a:rPr>
              <a:t> </a:t>
            </a:r>
            <a:r>
              <a:rPr sz="1636" dirty="0">
                <a:latin typeface="Calibri"/>
                <a:cs typeface="Calibri"/>
              </a:rPr>
              <a:t>the</a:t>
            </a:r>
            <a:r>
              <a:rPr sz="1636" spc="-10" dirty="0">
                <a:latin typeface="Calibri"/>
                <a:cs typeface="Calibri"/>
              </a:rPr>
              <a:t> </a:t>
            </a:r>
            <a:r>
              <a:rPr sz="1636" dirty="0">
                <a:latin typeface="Calibri"/>
                <a:cs typeface="Calibri"/>
              </a:rPr>
              <a:t>Equal</a:t>
            </a:r>
            <a:r>
              <a:rPr sz="1636" spc="-7" dirty="0">
                <a:latin typeface="Calibri"/>
                <a:cs typeface="Calibri"/>
              </a:rPr>
              <a:t> </a:t>
            </a:r>
            <a:r>
              <a:rPr sz="1636" dirty="0">
                <a:latin typeface="Calibri"/>
                <a:cs typeface="Calibri"/>
              </a:rPr>
              <a:t>Access</a:t>
            </a:r>
            <a:r>
              <a:rPr sz="1636" spc="-31" dirty="0">
                <a:latin typeface="Calibri"/>
                <a:cs typeface="Calibri"/>
              </a:rPr>
              <a:t> </a:t>
            </a:r>
            <a:r>
              <a:rPr sz="1636" dirty="0">
                <a:latin typeface="Calibri"/>
                <a:cs typeface="Calibri"/>
              </a:rPr>
              <a:t>Guide</a:t>
            </a:r>
            <a:r>
              <a:rPr sz="1636" spc="-7" dirty="0">
                <a:latin typeface="Calibri"/>
                <a:cs typeface="Calibri"/>
              </a:rPr>
              <a:t> </a:t>
            </a:r>
            <a:r>
              <a:rPr sz="1636" spc="-17" dirty="0">
                <a:latin typeface="Calibri"/>
                <a:cs typeface="Calibri"/>
              </a:rPr>
              <a:t>for </a:t>
            </a:r>
            <a:r>
              <a:rPr sz="1636" spc="-7" dirty="0">
                <a:latin typeface="Calibri"/>
                <a:cs typeface="Calibri"/>
              </a:rPr>
              <a:t>Transgender</a:t>
            </a:r>
            <a:r>
              <a:rPr sz="1636" spc="-34" dirty="0">
                <a:latin typeface="Calibri"/>
                <a:cs typeface="Calibri"/>
              </a:rPr>
              <a:t> </a:t>
            </a:r>
            <a:r>
              <a:rPr sz="1636" dirty="0">
                <a:latin typeface="Calibri"/>
                <a:cs typeface="Calibri"/>
              </a:rPr>
              <a:t>People:</a:t>
            </a:r>
            <a:r>
              <a:rPr sz="1636" spc="-34" dirty="0">
                <a:latin typeface="Calibri"/>
                <a:cs typeface="Calibri"/>
              </a:rPr>
              <a:t> </a:t>
            </a:r>
            <a:r>
              <a:rPr sz="1636" dirty="0">
                <a:latin typeface="Calibri"/>
                <a:cs typeface="Calibri"/>
              </a:rPr>
              <a:t>Supporting</a:t>
            </a:r>
            <a:r>
              <a:rPr sz="1636" spc="-41" dirty="0">
                <a:latin typeface="Calibri"/>
                <a:cs typeface="Calibri"/>
              </a:rPr>
              <a:t> </a:t>
            </a:r>
            <a:r>
              <a:rPr sz="1636" dirty="0">
                <a:latin typeface="Calibri"/>
                <a:cs typeface="Calibri"/>
              </a:rPr>
              <a:t>Inclusive</a:t>
            </a:r>
            <a:r>
              <a:rPr sz="1636" spc="-34" dirty="0">
                <a:latin typeface="Calibri"/>
                <a:cs typeface="Calibri"/>
              </a:rPr>
              <a:t> </a:t>
            </a:r>
            <a:r>
              <a:rPr sz="1636" dirty="0">
                <a:latin typeface="Calibri"/>
                <a:cs typeface="Calibri"/>
              </a:rPr>
              <a:t>Housing</a:t>
            </a:r>
            <a:r>
              <a:rPr sz="1636" spc="-34" dirty="0">
                <a:latin typeface="Calibri"/>
                <a:cs typeface="Calibri"/>
              </a:rPr>
              <a:t> </a:t>
            </a:r>
            <a:r>
              <a:rPr sz="1636" spc="-17" dirty="0">
                <a:latin typeface="Calibri"/>
                <a:cs typeface="Calibri"/>
              </a:rPr>
              <a:t>and </a:t>
            </a:r>
            <a:r>
              <a:rPr sz="1636" dirty="0">
                <a:latin typeface="Calibri"/>
                <a:cs typeface="Calibri"/>
              </a:rPr>
              <a:t>Shelters</a:t>
            </a:r>
            <a:r>
              <a:rPr sz="1636" spc="-48" dirty="0">
                <a:latin typeface="Calibri"/>
                <a:cs typeface="Calibri"/>
              </a:rPr>
              <a:t> </a:t>
            </a:r>
            <a:r>
              <a:rPr sz="1636" dirty="0">
                <a:latin typeface="Calibri"/>
                <a:cs typeface="Calibri"/>
              </a:rPr>
              <a:t>and</a:t>
            </a:r>
            <a:r>
              <a:rPr sz="1636" spc="-17" dirty="0">
                <a:latin typeface="Calibri"/>
                <a:cs typeface="Calibri"/>
              </a:rPr>
              <a:t> </a:t>
            </a:r>
            <a:r>
              <a:rPr sz="1636" dirty="0">
                <a:latin typeface="Calibri"/>
                <a:cs typeface="Calibri"/>
              </a:rPr>
              <a:t>the</a:t>
            </a:r>
            <a:r>
              <a:rPr sz="1636" spc="320" dirty="0">
                <a:latin typeface="Calibri"/>
                <a:cs typeface="Calibri"/>
              </a:rPr>
              <a:t> </a:t>
            </a:r>
            <a:r>
              <a:rPr sz="1636" dirty="0">
                <a:latin typeface="Calibri"/>
                <a:cs typeface="Calibri"/>
              </a:rPr>
              <a:t>Equal</a:t>
            </a:r>
            <a:r>
              <a:rPr sz="1636" spc="-20" dirty="0">
                <a:latin typeface="Calibri"/>
                <a:cs typeface="Calibri"/>
              </a:rPr>
              <a:t> </a:t>
            </a:r>
            <a:r>
              <a:rPr sz="1636" dirty="0">
                <a:latin typeface="Calibri"/>
                <a:cs typeface="Calibri"/>
              </a:rPr>
              <a:t>Access</a:t>
            </a:r>
            <a:r>
              <a:rPr sz="1636" spc="-44" dirty="0">
                <a:latin typeface="Calibri"/>
                <a:cs typeface="Calibri"/>
              </a:rPr>
              <a:t> </a:t>
            </a:r>
            <a:r>
              <a:rPr sz="1636" spc="-7" dirty="0">
                <a:latin typeface="Calibri"/>
                <a:cs typeface="Calibri"/>
              </a:rPr>
              <a:t>Training</a:t>
            </a:r>
            <a:r>
              <a:rPr sz="1636" spc="-20" dirty="0">
                <a:latin typeface="Calibri"/>
                <a:cs typeface="Calibri"/>
              </a:rPr>
              <a:t> </a:t>
            </a:r>
            <a:r>
              <a:rPr sz="1636" spc="-7" dirty="0">
                <a:latin typeface="Calibri"/>
                <a:cs typeface="Calibri"/>
              </a:rPr>
              <a:t>Scenarios</a:t>
            </a:r>
            <a:endParaRPr sz="1636">
              <a:latin typeface="Calibri"/>
              <a:cs typeface="Calibri"/>
            </a:endParaRPr>
          </a:p>
        </p:txBody>
      </p:sp>
    </p:spTree>
    <p:extLst>
      <p:ext uri="{BB962C8B-B14F-4D97-AF65-F5344CB8AC3E}">
        <p14:creationId xmlns:p14="http://schemas.microsoft.com/office/powerpoint/2010/main" val="29284639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90455" y="72736"/>
            <a:ext cx="5398077" cy="705716"/>
          </a:xfrm>
          <a:custGeom>
            <a:avLst/>
            <a:gdLst/>
            <a:ahLst/>
            <a:cxnLst/>
            <a:rect l="l" t="t" r="r" b="b"/>
            <a:pathLst>
              <a:path w="7917180" h="1035050">
                <a:moveTo>
                  <a:pt x="7917180" y="0"/>
                </a:moveTo>
                <a:lnTo>
                  <a:pt x="0" y="0"/>
                </a:lnTo>
                <a:lnTo>
                  <a:pt x="0" y="1034796"/>
                </a:lnTo>
                <a:lnTo>
                  <a:pt x="7917180" y="1034796"/>
                </a:lnTo>
                <a:lnTo>
                  <a:pt x="7917180" y="0"/>
                </a:lnTo>
                <a:close/>
              </a:path>
            </a:pathLst>
          </a:custGeom>
          <a:solidFill>
            <a:srgbClr val="224170"/>
          </a:solidFill>
        </p:spPr>
        <p:txBody>
          <a:bodyPr wrap="square" lIns="0" tIns="0" rIns="0" bIns="0" rtlCol="0"/>
          <a:lstStyle/>
          <a:p>
            <a:endParaRPr sz="1227"/>
          </a:p>
        </p:txBody>
      </p:sp>
      <p:sp>
        <p:nvSpPr>
          <p:cNvPr id="3" name="object 3"/>
          <p:cNvSpPr txBox="1">
            <a:spLocks noGrp="1"/>
          </p:cNvSpPr>
          <p:nvPr>
            <p:ph type="title"/>
          </p:nvPr>
        </p:nvSpPr>
        <p:spPr>
          <a:xfrm>
            <a:off x="3262091" y="338841"/>
            <a:ext cx="7746000" cy="440797"/>
          </a:xfrm>
          <a:prstGeom prst="rect">
            <a:avLst/>
          </a:prstGeom>
        </p:spPr>
        <p:txBody>
          <a:bodyPr spcFirstLastPara="1" vert="horz" wrap="square" lIns="0" tIns="8226" rIns="0" bIns="0" rtlCol="0" anchor="t" anchorCtr="0">
            <a:spAutoFit/>
          </a:bodyPr>
          <a:lstStyle/>
          <a:p>
            <a:pPr marL="322543">
              <a:spcBef>
                <a:spcPts val="65"/>
              </a:spcBef>
            </a:pPr>
            <a:r>
              <a:rPr sz="2727" spc="-82" dirty="0">
                <a:solidFill>
                  <a:srgbClr val="FFFFFF"/>
                </a:solidFill>
              </a:rPr>
              <a:t>Anti-Discrimination</a:t>
            </a:r>
            <a:r>
              <a:rPr sz="2727" spc="-51" dirty="0">
                <a:solidFill>
                  <a:srgbClr val="FFFFFF"/>
                </a:solidFill>
              </a:rPr>
              <a:t> </a:t>
            </a:r>
            <a:r>
              <a:rPr sz="2727" spc="-48" dirty="0">
                <a:solidFill>
                  <a:srgbClr val="FFFFFF"/>
                </a:solidFill>
              </a:rPr>
              <a:t>Policy/Notice</a:t>
            </a:r>
            <a:endParaRPr sz="2727"/>
          </a:p>
        </p:txBody>
      </p:sp>
      <p:sp>
        <p:nvSpPr>
          <p:cNvPr id="4" name="object 4"/>
          <p:cNvSpPr txBox="1"/>
          <p:nvPr/>
        </p:nvSpPr>
        <p:spPr>
          <a:xfrm>
            <a:off x="3422073" y="1099445"/>
            <a:ext cx="4964256" cy="2891380"/>
          </a:xfrm>
          <a:prstGeom prst="rect">
            <a:avLst/>
          </a:prstGeom>
        </p:spPr>
        <p:txBody>
          <a:bodyPr vert="horz" wrap="square" lIns="0" tIns="9092" rIns="0" bIns="0" rtlCol="0">
            <a:spAutoFit/>
          </a:bodyPr>
          <a:lstStyle/>
          <a:p>
            <a:pPr marL="164518" marR="119492" indent="-155859">
              <a:spcBef>
                <a:spcPts val="72"/>
              </a:spcBef>
              <a:buClr>
                <a:srgbClr val="FF66FF"/>
              </a:buClr>
              <a:buFont typeface="Arial"/>
              <a:buChar char="•"/>
              <a:tabLst>
                <a:tab pos="164518" algn="l"/>
              </a:tabLst>
            </a:pPr>
            <a:r>
              <a:rPr sz="1773" dirty="0">
                <a:latin typeface="Calibri"/>
                <a:cs typeface="Calibri"/>
              </a:rPr>
              <a:t>Adopt</a:t>
            </a:r>
            <a:r>
              <a:rPr sz="1773" spc="-24" dirty="0">
                <a:latin typeface="Calibri"/>
                <a:cs typeface="Calibri"/>
              </a:rPr>
              <a:t> </a:t>
            </a:r>
            <a:r>
              <a:rPr sz="1773" spc="-7" dirty="0">
                <a:latin typeface="Calibri"/>
                <a:cs typeface="Calibri"/>
              </a:rPr>
              <a:t>anti-</a:t>
            </a:r>
            <a:r>
              <a:rPr sz="1773" dirty="0">
                <a:latin typeface="Calibri"/>
                <a:cs typeface="Calibri"/>
              </a:rPr>
              <a:t>discrimination</a:t>
            </a:r>
            <a:r>
              <a:rPr sz="1773" spc="-27" dirty="0">
                <a:latin typeface="Calibri"/>
                <a:cs typeface="Calibri"/>
              </a:rPr>
              <a:t> </a:t>
            </a:r>
            <a:r>
              <a:rPr sz="1773" dirty="0">
                <a:latin typeface="Calibri"/>
                <a:cs typeface="Calibri"/>
              </a:rPr>
              <a:t>policy</a:t>
            </a:r>
            <a:r>
              <a:rPr sz="1773" spc="-17" dirty="0">
                <a:latin typeface="Calibri"/>
                <a:cs typeface="Calibri"/>
              </a:rPr>
              <a:t> </a:t>
            </a:r>
            <a:r>
              <a:rPr sz="1773" dirty="0">
                <a:latin typeface="Calibri"/>
                <a:cs typeface="Calibri"/>
              </a:rPr>
              <a:t>that</a:t>
            </a:r>
            <a:r>
              <a:rPr sz="1773" spc="-20" dirty="0">
                <a:latin typeface="Calibri"/>
                <a:cs typeface="Calibri"/>
              </a:rPr>
              <a:t> </a:t>
            </a:r>
            <a:r>
              <a:rPr sz="1773" dirty="0">
                <a:latin typeface="Calibri"/>
                <a:cs typeface="Calibri"/>
              </a:rPr>
              <a:t>applies</a:t>
            </a:r>
            <a:r>
              <a:rPr sz="1773" spc="-24" dirty="0">
                <a:latin typeface="Calibri"/>
                <a:cs typeface="Calibri"/>
              </a:rPr>
              <a:t> </a:t>
            </a:r>
            <a:r>
              <a:rPr sz="1773" spc="-7" dirty="0">
                <a:latin typeface="Calibri"/>
                <a:cs typeface="Calibri"/>
              </a:rPr>
              <a:t>across </a:t>
            </a:r>
            <a:r>
              <a:rPr sz="1773" spc="-17" dirty="0">
                <a:latin typeface="Calibri"/>
                <a:cs typeface="Calibri"/>
              </a:rPr>
              <a:t>CoC</a:t>
            </a:r>
            <a:endParaRPr sz="1773">
              <a:latin typeface="Calibri"/>
              <a:cs typeface="Calibri"/>
            </a:endParaRPr>
          </a:p>
          <a:p>
            <a:pPr marL="164518" marR="138542" indent="-155859">
              <a:spcBef>
                <a:spcPts val="423"/>
              </a:spcBef>
              <a:buClr>
                <a:srgbClr val="FF66FF"/>
              </a:buClr>
              <a:buFont typeface="Arial"/>
              <a:buChar char="•"/>
              <a:tabLst>
                <a:tab pos="164518" algn="l"/>
              </a:tabLst>
            </a:pPr>
            <a:r>
              <a:rPr sz="1773" dirty="0">
                <a:latin typeface="Calibri"/>
                <a:cs typeface="Calibri"/>
              </a:rPr>
              <a:t>All</a:t>
            </a:r>
            <a:r>
              <a:rPr sz="1773" spc="-34" dirty="0">
                <a:latin typeface="Calibri"/>
                <a:cs typeface="Calibri"/>
              </a:rPr>
              <a:t> </a:t>
            </a:r>
            <a:r>
              <a:rPr sz="1773" dirty="0">
                <a:latin typeface="Calibri"/>
                <a:cs typeface="Calibri"/>
              </a:rPr>
              <a:t>programs</a:t>
            </a:r>
            <a:r>
              <a:rPr sz="1773" spc="-34" dirty="0">
                <a:latin typeface="Calibri"/>
                <a:cs typeface="Calibri"/>
              </a:rPr>
              <a:t> </a:t>
            </a:r>
            <a:r>
              <a:rPr sz="1773" dirty="0">
                <a:latin typeface="Calibri"/>
                <a:cs typeface="Calibri"/>
              </a:rPr>
              <a:t>and</a:t>
            </a:r>
            <a:r>
              <a:rPr sz="1773" spc="-27" dirty="0">
                <a:latin typeface="Calibri"/>
                <a:cs typeface="Calibri"/>
              </a:rPr>
              <a:t> </a:t>
            </a:r>
            <a:r>
              <a:rPr sz="1773" dirty="0">
                <a:latin typeface="Calibri"/>
                <a:cs typeface="Calibri"/>
              </a:rPr>
              <a:t>services</a:t>
            </a:r>
            <a:r>
              <a:rPr sz="1773" spc="-44" dirty="0">
                <a:latin typeface="Calibri"/>
                <a:cs typeface="Calibri"/>
              </a:rPr>
              <a:t> </a:t>
            </a:r>
            <a:r>
              <a:rPr sz="1773" dirty="0">
                <a:latin typeface="Calibri"/>
                <a:cs typeface="Calibri"/>
              </a:rPr>
              <a:t>provided</a:t>
            </a:r>
            <a:r>
              <a:rPr sz="1773" spc="-41" dirty="0">
                <a:latin typeface="Calibri"/>
                <a:cs typeface="Calibri"/>
              </a:rPr>
              <a:t> </a:t>
            </a:r>
            <a:r>
              <a:rPr sz="1773" dirty="0">
                <a:latin typeface="Calibri"/>
                <a:cs typeface="Calibri"/>
              </a:rPr>
              <a:t>through</a:t>
            </a:r>
            <a:r>
              <a:rPr sz="1773" spc="-61" dirty="0">
                <a:latin typeface="Calibri"/>
                <a:cs typeface="Calibri"/>
              </a:rPr>
              <a:t> </a:t>
            </a:r>
            <a:r>
              <a:rPr sz="1773" spc="-17" dirty="0">
                <a:latin typeface="Calibri"/>
                <a:cs typeface="Calibri"/>
              </a:rPr>
              <a:t>CoC </a:t>
            </a:r>
            <a:r>
              <a:rPr sz="1773" dirty="0">
                <a:latin typeface="Calibri"/>
                <a:cs typeface="Calibri"/>
              </a:rPr>
              <a:t>should</a:t>
            </a:r>
            <a:r>
              <a:rPr sz="1773" spc="-24" dirty="0">
                <a:latin typeface="Calibri"/>
                <a:cs typeface="Calibri"/>
              </a:rPr>
              <a:t> </a:t>
            </a:r>
            <a:r>
              <a:rPr sz="1773" dirty="0">
                <a:latin typeface="Calibri"/>
                <a:cs typeface="Calibri"/>
              </a:rPr>
              <a:t>revise</a:t>
            </a:r>
            <a:r>
              <a:rPr sz="1773" spc="-27" dirty="0">
                <a:latin typeface="Calibri"/>
                <a:cs typeface="Calibri"/>
              </a:rPr>
              <a:t> </a:t>
            </a:r>
            <a:r>
              <a:rPr sz="1773" dirty="0">
                <a:latin typeface="Calibri"/>
                <a:cs typeface="Calibri"/>
              </a:rPr>
              <a:t>their</a:t>
            </a:r>
            <a:r>
              <a:rPr sz="1773" spc="-27" dirty="0">
                <a:latin typeface="Calibri"/>
                <a:cs typeface="Calibri"/>
              </a:rPr>
              <a:t> </a:t>
            </a:r>
            <a:r>
              <a:rPr sz="1773" dirty="0">
                <a:latin typeface="Calibri"/>
                <a:cs typeface="Calibri"/>
              </a:rPr>
              <a:t>own</a:t>
            </a:r>
            <a:r>
              <a:rPr sz="1773" spc="-7" dirty="0">
                <a:latin typeface="Calibri"/>
                <a:cs typeface="Calibri"/>
              </a:rPr>
              <a:t> anti-</a:t>
            </a:r>
            <a:r>
              <a:rPr sz="1773" dirty="0">
                <a:latin typeface="Calibri"/>
                <a:cs typeface="Calibri"/>
              </a:rPr>
              <a:t>discrimination</a:t>
            </a:r>
            <a:r>
              <a:rPr sz="1773" spc="-27" dirty="0">
                <a:latin typeface="Calibri"/>
                <a:cs typeface="Calibri"/>
              </a:rPr>
              <a:t> </a:t>
            </a:r>
            <a:r>
              <a:rPr sz="1773" spc="-7" dirty="0">
                <a:latin typeface="Calibri"/>
                <a:cs typeface="Calibri"/>
              </a:rPr>
              <a:t>policies</a:t>
            </a:r>
            <a:endParaRPr sz="1773">
              <a:latin typeface="Calibri"/>
              <a:cs typeface="Calibri"/>
            </a:endParaRPr>
          </a:p>
          <a:p>
            <a:pPr marL="164518" marR="3464" indent="-155859">
              <a:spcBef>
                <a:spcPts val="426"/>
              </a:spcBef>
              <a:buClr>
                <a:srgbClr val="FF66FF"/>
              </a:buClr>
              <a:buFont typeface="Arial"/>
              <a:buChar char="•"/>
              <a:tabLst>
                <a:tab pos="164518" algn="l"/>
              </a:tabLst>
            </a:pPr>
            <a:r>
              <a:rPr sz="1773" dirty="0">
                <a:latin typeface="Calibri"/>
                <a:cs typeface="Calibri"/>
              </a:rPr>
              <a:t>Individuals</a:t>
            </a:r>
            <a:r>
              <a:rPr sz="1773" spc="-44" dirty="0">
                <a:latin typeface="Calibri"/>
                <a:cs typeface="Calibri"/>
              </a:rPr>
              <a:t> </a:t>
            </a:r>
            <a:r>
              <a:rPr sz="1773" dirty="0">
                <a:latin typeface="Calibri"/>
                <a:cs typeface="Calibri"/>
              </a:rPr>
              <a:t>accessing</a:t>
            </a:r>
            <a:r>
              <a:rPr sz="1773" spc="-34" dirty="0">
                <a:latin typeface="Calibri"/>
                <a:cs typeface="Calibri"/>
              </a:rPr>
              <a:t> </a:t>
            </a:r>
            <a:r>
              <a:rPr sz="1773" dirty="0">
                <a:latin typeface="Calibri"/>
                <a:cs typeface="Calibri"/>
              </a:rPr>
              <a:t>programs</a:t>
            </a:r>
            <a:r>
              <a:rPr sz="1773" spc="-10" dirty="0">
                <a:latin typeface="Calibri"/>
                <a:cs typeface="Calibri"/>
              </a:rPr>
              <a:t> </a:t>
            </a:r>
            <a:r>
              <a:rPr sz="1773" dirty="0">
                <a:latin typeface="Calibri"/>
                <a:cs typeface="Calibri"/>
              </a:rPr>
              <a:t>or</a:t>
            </a:r>
            <a:r>
              <a:rPr sz="1773" spc="-10" dirty="0">
                <a:latin typeface="Calibri"/>
                <a:cs typeface="Calibri"/>
              </a:rPr>
              <a:t> </a:t>
            </a:r>
            <a:r>
              <a:rPr sz="1773" dirty="0">
                <a:latin typeface="Calibri"/>
                <a:cs typeface="Calibri"/>
              </a:rPr>
              <a:t>services</a:t>
            </a:r>
            <a:r>
              <a:rPr sz="1773" spc="-34" dirty="0">
                <a:latin typeface="Calibri"/>
                <a:cs typeface="Calibri"/>
              </a:rPr>
              <a:t> </a:t>
            </a:r>
            <a:r>
              <a:rPr sz="1773" dirty="0">
                <a:latin typeface="Calibri"/>
                <a:cs typeface="Calibri"/>
              </a:rPr>
              <a:t>should</a:t>
            </a:r>
            <a:r>
              <a:rPr sz="1773" spc="-17" dirty="0">
                <a:latin typeface="Calibri"/>
                <a:cs typeface="Calibri"/>
              </a:rPr>
              <a:t> be </a:t>
            </a:r>
            <a:r>
              <a:rPr sz="1773" dirty="0">
                <a:latin typeface="Calibri"/>
                <a:cs typeface="Calibri"/>
              </a:rPr>
              <a:t>provided</a:t>
            </a:r>
            <a:r>
              <a:rPr sz="1773" spc="-31" dirty="0">
                <a:latin typeface="Calibri"/>
                <a:cs typeface="Calibri"/>
              </a:rPr>
              <a:t> </a:t>
            </a:r>
            <a:r>
              <a:rPr sz="1773" dirty="0">
                <a:latin typeface="Calibri"/>
                <a:cs typeface="Calibri"/>
              </a:rPr>
              <a:t>with</a:t>
            </a:r>
            <a:r>
              <a:rPr sz="1773" spc="-14" dirty="0">
                <a:latin typeface="Calibri"/>
                <a:cs typeface="Calibri"/>
              </a:rPr>
              <a:t> </a:t>
            </a:r>
            <a:r>
              <a:rPr sz="1773" dirty="0">
                <a:latin typeface="Calibri"/>
                <a:cs typeface="Calibri"/>
              </a:rPr>
              <a:t>notice</a:t>
            </a:r>
            <a:r>
              <a:rPr sz="1773" spc="-24" dirty="0">
                <a:latin typeface="Calibri"/>
                <a:cs typeface="Calibri"/>
              </a:rPr>
              <a:t> </a:t>
            </a:r>
            <a:r>
              <a:rPr sz="1773" dirty="0">
                <a:latin typeface="Calibri"/>
                <a:cs typeface="Calibri"/>
              </a:rPr>
              <a:t>of</a:t>
            </a:r>
            <a:r>
              <a:rPr sz="1773" spc="-20" dirty="0">
                <a:latin typeface="Calibri"/>
                <a:cs typeface="Calibri"/>
              </a:rPr>
              <a:t> </a:t>
            </a:r>
            <a:r>
              <a:rPr sz="1773" dirty="0">
                <a:latin typeface="Calibri"/>
                <a:cs typeface="Calibri"/>
              </a:rPr>
              <a:t>compliance</a:t>
            </a:r>
            <a:r>
              <a:rPr sz="1773" spc="-24" dirty="0">
                <a:latin typeface="Calibri"/>
                <a:cs typeface="Calibri"/>
              </a:rPr>
              <a:t> </a:t>
            </a:r>
            <a:r>
              <a:rPr sz="1773" dirty="0">
                <a:latin typeface="Calibri"/>
                <a:cs typeface="Calibri"/>
              </a:rPr>
              <a:t>of</a:t>
            </a:r>
            <a:r>
              <a:rPr sz="1773" spc="-20" dirty="0">
                <a:latin typeface="Calibri"/>
                <a:cs typeface="Calibri"/>
              </a:rPr>
              <a:t> </a:t>
            </a:r>
            <a:r>
              <a:rPr sz="1773" dirty="0">
                <a:latin typeface="Calibri"/>
                <a:cs typeface="Calibri"/>
              </a:rPr>
              <a:t>equal</a:t>
            </a:r>
            <a:r>
              <a:rPr sz="1773" spc="-20" dirty="0">
                <a:latin typeface="Calibri"/>
                <a:cs typeface="Calibri"/>
              </a:rPr>
              <a:t> </a:t>
            </a:r>
            <a:r>
              <a:rPr sz="1773" spc="-7" dirty="0">
                <a:latin typeface="Calibri"/>
                <a:cs typeface="Calibri"/>
              </a:rPr>
              <a:t>access </a:t>
            </a:r>
            <a:r>
              <a:rPr sz="1773" dirty="0">
                <a:latin typeface="Calibri"/>
                <a:cs typeface="Calibri"/>
              </a:rPr>
              <a:t>rule,</a:t>
            </a:r>
            <a:r>
              <a:rPr sz="1773" spc="-24" dirty="0">
                <a:latin typeface="Calibri"/>
                <a:cs typeface="Calibri"/>
              </a:rPr>
              <a:t> </a:t>
            </a:r>
            <a:r>
              <a:rPr sz="1773" dirty="0">
                <a:latin typeface="Calibri"/>
                <a:cs typeface="Calibri"/>
              </a:rPr>
              <a:t>including</a:t>
            </a:r>
            <a:r>
              <a:rPr sz="1773" spc="-17" dirty="0">
                <a:latin typeface="Calibri"/>
                <a:cs typeface="Calibri"/>
              </a:rPr>
              <a:t> </a:t>
            </a:r>
            <a:r>
              <a:rPr sz="1773" dirty="0">
                <a:latin typeface="Calibri"/>
                <a:cs typeface="Calibri"/>
              </a:rPr>
              <a:t>by</a:t>
            </a:r>
            <a:r>
              <a:rPr sz="1773" spc="-17" dirty="0">
                <a:latin typeface="Calibri"/>
                <a:cs typeface="Calibri"/>
              </a:rPr>
              <a:t> </a:t>
            </a:r>
            <a:r>
              <a:rPr sz="1773" dirty="0">
                <a:latin typeface="Calibri"/>
                <a:cs typeface="Calibri"/>
              </a:rPr>
              <a:t>posting</a:t>
            </a:r>
            <a:r>
              <a:rPr sz="1773" spc="-14" dirty="0">
                <a:latin typeface="Calibri"/>
                <a:cs typeface="Calibri"/>
              </a:rPr>
              <a:t> </a:t>
            </a:r>
            <a:r>
              <a:rPr sz="1773" dirty="0">
                <a:latin typeface="Calibri"/>
                <a:cs typeface="Calibri"/>
              </a:rPr>
              <a:t>signs</a:t>
            </a:r>
            <a:r>
              <a:rPr sz="1773" spc="-24" dirty="0">
                <a:latin typeface="Calibri"/>
                <a:cs typeface="Calibri"/>
              </a:rPr>
              <a:t> </a:t>
            </a:r>
            <a:r>
              <a:rPr sz="1773" dirty="0">
                <a:latin typeface="Calibri"/>
                <a:cs typeface="Calibri"/>
              </a:rPr>
              <a:t>in</a:t>
            </a:r>
            <a:r>
              <a:rPr sz="1773" spc="-7" dirty="0">
                <a:latin typeface="Calibri"/>
                <a:cs typeface="Calibri"/>
              </a:rPr>
              <a:t> </a:t>
            </a:r>
            <a:r>
              <a:rPr sz="1773" dirty="0">
                <a:latin typeface="Calibri"/>
                <a:cs typeface="Calibri"/>
              </a:rPr>
              <a:t>places</a:t>
            </a:r>
            <a:r>
              <a:rPr sz="1773" spc="-17" dirty="0">
                <a:latin typeface="Calibri"/>
                <a:cs typeface="Calibri"/>
              </a:rPr>
              <a:t> </a:t>
            </a:r>
            <a:r>
              <a:rPr sz="1773" spc="-7" dirty="0">
                <a:latin typeface="Calibri"/>
                <a:cs typeface="Calibri"/>
              </a:rPr>
              <a:t>where </a:t>
            </a:r>
            <a:r>
              <a:rPr sz="1773" dirty="0">
                <a:latin typeface="Calibri"/>
                <a:cs typeface="Calibri"/>
              </a:rPr>
              <a:t>information</a:t>
            </a:r>
            <a:r>
              <a:rPr sz="1773" spc="-48" dirty="0">
                <a:latin typeface="Calibri"/>
                <a:cs typeface="Calibri"/>
              </a:rPr>
              <a:t> </a:t>
            </a:r>
            <a:r>
              <a:rPr sz="1773" dirty="0">
                <a:latin typeface="Calibri"/>
                <a:cs typeface="Calibri"/>
              </a:rPr>
              <a:t>is</a:t>
            </a:r>
            <a:r>
              <a:rPr sz="1773" spc="-41" dirty="0">
                <a:latin typeface="Calibri"/>
                <a:cs typeface="Calibri"/>
              </a:rPr>
              <a:t> </a:t>
            </a:r>
            <a:r>
              <a:rPr sz="1773" dirty="0">
                <a:latin typeface="Calibri"/>
                <a:cs typeface="Calibri"/>
              </a:rPr>
              <a:t>made</a:t>
            </a:r>
            <a:r>
              <a:rPr sz="1773" spc="-37" dirty="0">
                <a:latin typeface="Calibri"/>
                <a:cs typeface="Calibri"/>
              </a:rPr>
              <a:t> </a:t>
            </a:r>
            <a:r>
              <a:rPr sz="1773" dirty="0">
                <a:latin typeface="Calibri"/>
                <a:cs typeface="Calibri"/>
              </a:rPr>
              <a:t>available</a:t>
            </a:r>
            <a:r>
              <a:rPr sz="1773" spc="-37" dirty="0">
                <a:latin typeface="Calibri"/>
                <a:cs typeface="Calibri"/>
              </a:rPr>
              <a:t> </a:t>
            </a:r>
            <a:r>
              <a:rPr sz="1773" spc="-7" dirty="0">
                <a:latin typeface="Calibri"/>
                <a:cs typeface="Calibri"/>
              </a:rPr>
              <a:t>(sample)</a:t>
            </a:r>
            <a:endParaRPr sz="1773">
              <a:latin typeface="Calibri"/>
              <a:cs typeface="Calibri"/>
            </a:endParaRPr>
          </a:p>
          <a:p>
            <a:pPr marL="164518" marR="269291" indent="-155859">
              <a:spcBef>
                <a:spcPts val="430"/>
              </a:spcBef>
              <a:buClr>
                <a:srgbClr val="FF66FF"/>
              </a:buClr>
              <a:buFont typeface="Arial"/>
              <a:buChar char="•"/>
              <a:tabLst>
                <a:tab pos="164518" algn="l"/>
              </a:tabLst>
            </a:pPr>
            <a:r>
              <a:rPr sz="1773" b="1" dirty="0">
                <a:solidFill>
                  <a:srgbClr val="B100B1"/>
                </a:solidFill>
                <a:latin typeface="Calibri"/>
                <a:cs typeface="Calibri"/>
              </a:rPr>
              <a:t>Best</a:t>
            </a:r>
            <a:r>
              <a:rPr sz="1773" b="1" spc="-44" dirty="0">
                <a:solidFill>
                  <a:srgbClr val="B100B1"/>
                </a:solidFill>
                <a:latin typeface="Calibri"/>
                <a:cs typeface="Calibri"/>
              </a:rPr>
              <a:t> </a:t>
            </a:r>
            <a:r>
              <a:rPr sz="1773" b="1" dirty="0">
                <a:solidFill>
                  <a:srgbClr val="B100B1"/>
                </a:solidFill>
                <a:latin typeface="Calibri"/>
                <a:cs typeface="Calibri"/>
              </a:rPr>
              <a:t>Practices</a:t>
            </a:r>
            <a:r>
              <a:rPr sz="1773" b="1" spc="-31" dirty="0">
                <a:solidFill>
                  <a:srgbClr val="B100B1"/>
                </a:solidFill>
                <a:latin typeface="Calibri"/>
                <a:cs typeface="Calibri"/>
              </a:rPr>
              <a:t> </a:t>
            </a:r>
            <a:r>
              <a:rPr sz="1773" b="1" dirty="0">
                <a:solidFill>
                  <a:srgbClr val="B100B1"/>
                </a:solidFill>
                <a:latin typeface="Calibri"/>
                <a:cs typeface="Calibri"/>
              </a:rPr>
              <a:t>Tip</a:t>
            </a:r>
            <a:r>
              <a:rPr sz="1773" dirty="0">
                <a:solidFill>
                  <a:srgbClr val="B100B1"/>
                </a:solidFill>
                <a:latin typeface="Calibri"/>
                <a:cs typeface="Calibri"/>
              </a:rPr>
              <a:t>:</a:t>
            </a:r>
            <a:r>
              <a:rPr sz="1773" spc="-24" dirty="0">
                <a:solidFill>
                  <a:srgbClr val="B100B1"/>
                </a:solidFill>
                <a:latin typeface="Calibri"/>
                <a:cs typeface="Calibri"/>
              </a:rPr>
              <a:t> </a:t>
            </a:r>
            <a:r>
              <a:rPr sz="1773" dirty="0">
                <a:latin typeface="Calibri"/>
                <a:cs typeface="Calibri"/>
              </a:rPr>
              <a:t>Have</a:t>
            </a:r>
            <a:r>
              <a:rPr sz="1773" spc="-31" dirty="0">
                <a:latin typeface="Calibri"/>
                <a:cs typeface="Calibri"/>
              </a:rPr>
              <a:t> </a:t>
            </a:r>
            <a:r>
              <a:rPr sz="1773" dirty="0">
                <a:latin typeface="Calibri"/>
                <a:cs typeface="Calibri"/>
              </a:rPr>
              <a:t>Clients</a:t>
            </a:r>
            <a:r>
              <a:rPr sz="1773" spc="-44" dirty="0">
                <a:latin typeface="Calibri"/>
                <a:cs typeface="Calibri"/>
              </a:rPr>
              <a:t> </a:t>
            </a:r>
            <a:r>
              <a:rPr sz="1773" dirty="0">
                <a:latin typeface="Calibri"/>
                <a:cs typeface="Calibri"/>
              </a:rPr>
              <a:t>sign</a:t>
            </a:r>
            <a:r>
              <a:rPr sz="1773" spc="-41" dirty="0">
                <a:latin typeface="Calibri"/>
                <a:cs typeface="Calibri"/>
              </a:rPr>
              <a:t> </a:t>
            </a:r>
            <a:r>
              <a:rPr sz="1773" spc="-14" dirty="0">
                <a:latin typeface="Calibri"/>
                <a:cs typeface="Calibri"/>
              </a:rPr>
              <a:t>Non- </a:t>
            </a:r>
            <a:r>
              <a:rPr sz="1773" dirty="0">
                <a:latin typeface="Calibri"/>
                <a:cs typeface="Calibri"/>
              </a:rPr>
              <a:t>discrimination</a:t>
            </a:r>
            <a:r>
              <a:rPr sz="1773" spc="-48" dirty="0">
                <a:latin typeface="Calibri"/>
                <a:cs typeface="Calibri"/>
              </a:rPr>
              <a:t> </a:t>
            </a:r>
            <a:r>
              <a:rPr sz="1773" dirty="0">
                <a:latin typeface="Calibri"/>
                <a:cs typeface="Calibri"/>
              </a:rPr>
              <a:t>policy</a:t>
            </a:r>
            <a:r>
              <a:rPr sz="1773" spc="-24" dirty="0">
                <a:latin typeface="Calibri"/>
                <a:cs typeface="Calibri"/>
              </a:rPr>
              <a:t> </a:t>
            </a:r>
            <a:r>
              <a:rPr sz="1773" dirty="0">
                <a:latin typeface="Calibri"/>
                <a:cs typeface="Calibri"/>
              </a:rPr>
              <a:t>to</a:t>
            </a:r>
            <a:r>
              <a:rPr sz="1773" spc="-27" dirty="0">
                <a:latin typeface="Calibri"/>
                <a:cs typeface="Calibri"/>
              </a:rPr>
              <a:t> </a:t>
            </a:r>
            <a:r>
              <a:rPr sz="1773" dirty="0">
                <a:latin typeface="Calibri"/>
                <a:cs typeface="Calibri"/>
              </a:rPr>
              <a:t>set</a:t>
            </a:r>
            <a:r>
              <a:rPr sz="1773" spc="-34" dirty="0">
                <a:latin typeface="Calibri"/>
                <a:cs typeface="Calibri"/>
              </a:rPr>
              <a:t> </a:t>
            </a:r>
            <a:r>
              <a:rPr sz="1773" dirty="0">
                <a:latin typeface="Calibri"/>
                <a:cs typeface="Calibri"/>
              </a:rPr>
              <a:t>expectations</a:t>
            </a:r>
            <a:r>
              <a:rPr sz="1773" spc="-41" dirty="0">
                <a:latin typeface="Calibri"/>
                <a:cs typeface="Calibri"/>
              </a:rPr>
              <a:t> </a:t>
            </a:r>
            <a:r>
              <a:rPr sz="1773" spc="-7" dirty="0">
                <a:latin typeface="Calibri"/>
                <a:cs typeface="Calibri"/>
              </a:rPr>
              <a:t>(sample)</a:t>
            </a:r>
            <a:endParaRPr sz="1773">
              <a:latin typeface="Calibri"/>
              <a:cs typeface="Calibri"/>
            </a:endParaRPr>
          </a:p>
        </p:txBody>
      </p:sp>
      <p:grpSp>
        <p:nvGrpSpPr>
          <p:cNvPr id="5" name="object 5"/>
          <p:cNvGrpSpPr/>
          <p:nvPr/>
        </p:nvGrpSpPr>
        <p:grpSpPr>
          <a:xfrm>
            <a:off x="4629583" y="778365"/>
            <a:ext cx="2167370" cy="957263"/>
            <a:chOff x="2421254" y="1141602"/>
            <a:chExt cx="3178810" cy="1403985"/>
          </a:xfrm>
        </p:grpSpPr>
        <p:sp>
          <p:nvSpPr>
            <p:cNvPr id="6" name="object 6"/>
            <p:cNvSpPr/>
            <p:nvPr/>
          </p:nvSpPr>
          <p:spPr>
            <a:xfrm>
              <a:off x="2421254" y="1141602"/>
              <a:ext cx="3178810" cy="1403985"/>
            </a:xfrm>
            <a:custGeom>
              <a:avLst/>
              <a:gdLst/>
              <a:ahLst/>
              <a:cxnLst/>
              <a:rect l="l" t="t" r="r" b="b"/>
              <a:pathLst>
                <a:path w="3178810" h="1403985">
                  <a:moveTo>
                    <a:pt x="3015869" y="0"/>
                  </a:moveTo>
                  <a:lnTo>
                    <a:pt x="0" y="651383"/>
                  </a:lnTo>
                  <a:lnTo>
                    <a:pt x="162432" y="1403477"/>
                  </a:lnTo>
                  <a:lnTo>
                    <a:pt x="3178302" y="752094"/>
                  </a:lnTo>
                  <a:lnTo>
                    <a:pt x="3015869" y="0"/>
                  </a:lnTo>
                  <a:close/>
                </a:path>
              </a:pathLst>
            </a:custGeom>
            <a:solidFill>
              <a:srgbClr val="FF0000"/>
            </a:solidFill>
          </p:spPr>
          <p:txBody>
            <a:bodyPr wrap="square" lIns="0" tIns="0" rIns="0" bIns="0" rtlCol="0"/>
            <a:lstStyle/>
            <a:p>
              <a:endParaRPr sz="1227"/>
            </a:p>
          </p:txBody>
        </p:sp>
        <p:sp>
          <p:nvSpPr>
            <p:cNvPr id="7" name="object 7"/>
            <p:cNvSpPr/>
            <p:nvPr/>
          </p:nvSpPr>
          <p:spPr>
            <a:xfrm>
              <a:off x="3362959" y="1543557"/>
              <a:ext cx="1313815" cy="609600"/>
            </a:xfrm>
            <a:custGeom>
              <a:avLst/>
              <a:gdLst/>
              <a:ahLst/>
              <a:cxnLst/>
              <a:rect l="l" t="t" r="r" b="b"/>
              <a:pathLst>
                <a:path w="1313814" h="609600">
                  <a:moveTo>
                    <a:pt x="153719" y="239623"/>
                  </a:moveTo>
                  <a:lnTo>
                    <a:pt x="114528" y="242048"/>
                  </a:lnTo>
                  <a:lnTo>
                    <a:pt x="10540" y="263778"/>
                  </a:lnTo>
                  <a:lnTo>
                    <a:pt x="0" y="278256"/>
                  </a:lnTo>
                  <a:lnTo>
                    <a:pt x="6708" y="309244"/>
                  </a:lnTo>
                  <a:lnTo>
                    <a:pt x="68072" y="593343"/>
                  </a:lnTo>
                  <a:lnTo>
                    <a:pt x="85089" y="609218"/>
                  </a:lnTo>
                  <a:lnTo>
                    <a:pt x="162305" y="592454"/>
                  </a:lnTo>
                  <a:lnTo>
                    <a:pt x="202993" y="580834"/>
                  </a:lnTo>
                  <a:lnTo>
                    <a:pt x="238416" y="563626"/>
                  </a:lnTo>
                  <a:lnTo>
                    <a:pt x="109727" y="563626"/>
                  </a:lnTo>
                  <a:lnTo>
                    <a:pt x="51688" y="294766"/>
                  </a:lnTo>
                  <a:lnTo>
                    <a:pt x="98425" y="284733"/>
                  </a:lnTo>
                  <a:lnTo>
                    <a:pt x="115641" y="281636"/>
                  </a:lnTo>
                  <a:lnTo>
                    <a:pt x="131476" y="280146"/>
                  </a:lnTo>
                  <a:lnTo>
                    <a:pt x="250403" y="280146"/>
                  </a:lnTo>
                  <a:lnTo>
                    <a:pt x="242587" y="272704"/>
                  </a:lnTo>
                  <a:lnTo>
                    <a:pt x="202628" y="249189"/>
                  </a:lnTo>
                  <a:lnTo>
                    <a:pt x="171195" y="241172"/>
                  </a:lnTo>
                  <a:lnTo>
                    <a:pt x="153719" y="239623"/>
                  </a:lnTo>
                  <a:close/>
                </a:path>
                <a:path w="1313814" h="609600">
                  <a:moveTo>
                    <a:pt x="250403" y="280146"/>
                  </a:moveTo>
                  <a:lnTo>
                    <a:pt x="131476" y="280146"/>
                  </a:lnTo>
                  <a:lnTo>
                    <a:pt x="145930" y="280251"/>
                  </a:lnTo>
                  <a:lnTo>
                    <a:pt x="159003" y="281939"/>
                  </a:lnTo>
                  <a:lnTo>
                    <a:pt x="202437" y="301370"/>
                  </a:lnTo>
                  <a:lnTo>
                    <a:pt x="233172" y="338454"/>
                  </a:lnTo>
                  <a:lnTo>
                    <a:pt x="248030" y="375459"/>
                  </a:lnTo>
                  <a:lnTo>
                    <a:pt x="256635" y="422386"/>
                  </a:lnTo>
                  <a:lnTo>
                    <a:pt x="257425" y="437544"/>
                  </a:lnTo>
                  <a:lnTo>
                    <a:pt x="257048" y="451738"/>
                  </a:lnTo>
                  <a:lnTo>
                    <a:pt x="243459" y="499490"/>
                  </a:lnTo>
                  <a:lnTo>
                    <a:pt x="210947" y="533145"/>
                  </a:lnTo>
                  <a:lnTo>
                    <a:pt x="172781" y="549487"/>
                  </a:lnTo>
                  <a:lnTo>
                    <a:pt x="109727" y="563626"/>
                  </a:lnTo>
                  <a:lnTo>
                    <a:pt x="238416" y="563626"/>
                  </a:lnTo>
                  <a:lnTo>
                    <a:pt x="273969" y="533145"/>
                  </a:lnTo>
                  <a:lnTo>
                    <a:pt x="297306" y="491315"/>
                  </a:lnTo>
                  <a:lnTo>
                    <a:pt x="306036" y="439156"/>
                  </a:lnTo>
                  <a:lnTo>
                    <a:pt x="305546" y="419496"/>
                  </a:lnTo>
                  <a:lnTo>
                    <a:pt x="299338" y="376808"/>
                  </a:lnTo>
                  <a:lnTo>
                    <a:pt x="281622" y="324195"/>
                  </a:lnTo>
                  <a:lnTo>
                    <a:pt x="253888" y="283463"/>
                  </a:lnTo>
                  <a:lnTo>
                    <a:pt x="250403" y="280146"/>
                  </a:lnTo>
                  <a:close/>
                </a:path>
                <a:path w="1313814" h="609600">
                  <a:moveTo>
                    <a:pt x="507968" y="153987"/>
                  </a:moveTo>
                  <a:lnTo>
                    <a:pt x="452673" y="163808"/>
                  </a:lnTo>
                  <a:lnTo>
                    <a:pt x="405256" y="186436"/>
                  </a:lnTo>
                  <a:lnTo>
                    <a:pt x="371717" y="219886"/>
                  </a:lnTo>
                  <a:lnTo>
                    <a:pt x="351901" y="262778"/>
                  </a:lnTo>
                  <a:lnTo>
                    <a:pt x="345602" y="314360"/>
                  </a:lnTo>
                  <a:lnTo>
                    <a:pt x="346455" y="333120"/>
                  </a:lnTo>
                  <a:lnTo>
                    <a:pt x="352425" y="372617"/>
                  </a:lnTo>
                  <a:lnTo>
                    <a:pt x="363362" y="412337"/>
                  </a:lnTo>
                  <a:lnTo>
                    <a:pt x="386353" y="460847"/>
                  </a:lnTo>
                  <a:lnTo>
                    <a:pt x="417322" y="495172"/>
                  </a:lnTo>
                  <a:lnTo>
                    <a:pt x="456576" y="515318"/>
                  </a:lnTo>
                  <a:lnTo>
                    <a:pt x="504539" y="520811"/>
                  </a:lnTo>
                  <a:lnTo>
                    <a:pt x="522521" y="519205"/>
                  </a:lnTo>
                  <a:lnTo>
                    <a:pt x="560460" y="510942"/>
                  </a:lnTo>
                  <a:lnTo>
                    <a:pt x="607949" y="488314"/>
                  </a:lnTo>
                  <a:lnTo>
                    <a:pt x="619528" y="479075"/>
                  </a:lnTo>
                  <a:lnTo>
                    <a:pt x="506777" y="479075"/>
                  </a:lnTo>
                  <a:lnTo>
                    <a:pt x="494119" y="478436"/>
                  </a:lnTo>
                  <a:lnTo>
                    <a:pt x="452504" y="461766"/>
                  </a:lnTo>
                  <a:lnTo>
                    <a:pt x="423116" y="425634"/>
                  </a:lnTo>
                  <a:lnTo>
                    <a:pt x="407876" y="387873"/>
                  </a:lnTo>
                  <a:lnTo>
                    <a:pt x="397712" y="345259"/>
                  </a:lnTo>
                  <a:lnTo>
                    <a:pt x="394462" y="305307"/>
                  </a:lnTo>
                  <a:lnTo>
                    <a:pt x="395007" y="292544"/>
                  </a:lnTo>
                  <a:lnTo>
                    <a:pt x="408031" y="247372"/>
                  </a:lnTo>
                  <a:lnTo>
                    <a:pt x="439279" y="213487"/>
                  </a:lnTo>
                  <a:lnTo>
                    <a:pt x="477265" y="198627"/>
                  </a:lnTo>
                  <a:lnTo>
                    <a:pt x="505348" y="195389"/>
                  </a:lnTo>
                  <a:lnTo>
                    <a:pt x="612096" y="195389"/>
                  </a:lnTo>
                  <a:lnTo>
                    <a:pt x="606278" y="189063"/>
                  </a:lnTo>
                  <a:lnTo>
                    <a:pt x="569579" y="164449"/>
                  </a:lnTo>
                  <a:lnTo>
                    <a:pt x="524756" y="154126"/>
                  </a:lnTo>
                  <a:lnTo>
                    <a:pt x="507968" y="153987"/>
                  </a:lnTo>
                  <a:close/>
                </a:path>
                <a:path w="1313814" h="609600">
                  <a:moveTo>
                    <a:pt x="612096" y="195389"/>
                  </a:moveTo>
                  <a:lnTo>
                    <a:pt x="505348" y="195389"/>
                  </a:lnTo>
                  <a:lnTo>
                    <a:pt x="518003" y="196056"/>
                  </a:lnTo>
                  <a:lnTo>
                    <a:pt x="529716" y="198246"/>
                  </a:lnTo>
                  <a:lnTo>
                    <a:pt x="568325" y="220217"/>
                  </a:lnTo>
                  <a:lnTo>
                    <a:pt x="595122" y="260222"/>
                  </a:lnTo>
                  <a:lnTo>
                    <a:pt x="608659" y="299352"/>
                  </a:lnTo>
                  <a:lnTo>
                    <a:pt x="616664" y="341344"/>
                  </a:lnTo>
                  <a:lnTo>
                    <a:pt x="618236" y="368045"/>
                  </a:lnTo>
                  <a:lnTo>
                    <a:pt x="617731" y="380904"/>
                  </a:lnTo>
                  <a:lnTo>
                    <a:pt x="605119" y="426549"/>
                  </a:lnTo>
                  <a:lnTo>
                    <a:pt x="573629" y="460755"/>
                  </a:lnTo>
                  <a:lnTo>
                    <a:pt x="535177" y="475614"/>
                  </a:lnTo>
                  <a:lnTo>
                    <a:pt x="506777" y="479075"/>
                  </a:lnTo>
                  <a:lnTo>
                    <a:pt x="619528" y="479075"/>
                  </a:lnTo>
                  <a:lnTo>
                    <a:pt x="649351" y="441325"/>
                  </a:lnTo>
                  <a:lnTo>
                    <a:pt x="664370" y="395104"/>
                  </a:lnTo>
                  <a:lnTo>
                    <a:pt x="666966" y="359429"/>
                  </a:lnTo>
                  <a:lnTo>
                    <a:pt x="666099" y="340423"/>
                  </a:lnTo>
                  <a:lnTo>
                    <a:pt x="660018" y="300100"/>
                  </a:lnTo>
                  <a:lnTo>
                    <a:pt x="649144" y="261048"/>
                  </a:lnTo>
                  <a:lnTo>
                    <a:pt x="626177" y="213256"/>
                  </a:lnTo>
                  <a:lnTo>
                    <a:pt x="616680" y="200374"/>
                  </a:lnTo>
                  <a:lnTo>
                    <a:pt x="612096" y="195389"/>
                  </a:lnTo>
                  <a:close/>
                </a:path>
                <a:path w="1313814" h="609600">
                  <a:moveTo>
                    <a:pt x="747902" y="104901"/>
                  </a:moveTo>
                  <a:lnTo>
                    <a:pt x="706627" y="114934"/>
                  </a:lnTo>
                  <a:lnTo>
                    <a:pt x="698880" y="128269"/>
                  </a:lnTo>
                  <a:lnTo>
                    <a:pt x="769492" y="455421"/>
                  </a:lnTo>
                  <a:lnTo>
                    <a:pt x="770127" y="456564"/>
                  </a:lnTo>
                  <a:lnTo>
                    <a:pt x="771143" y="457453"/>
                  </a:lnTo>
                  <a:lnTo>
                    <a:pt x="772160" y="458469"/>
                  </a:lnTo>
                  <a:lnTo>
                    <a:pt x="773556" y="459104"/>
                  </a:lnTo>
                  <a:lnTo>
                    <a:pt x="777239" y="459613"/>
                  </a:lnTo>
                  <a:lnTo>
                    <a:pt x="779652" y="459613"/>
                  </a:lnTo>
                  <a:lnTo>
                    <a:pt x="785622" y="459358"/>
                  </a:lnTo>
                  <a:lnTo>
                    <a:pt x="789431" y="458724"/>
                  </a:lnTo>
                  <a:lnTo>
                    <a:pt x="793876" y="457707"/>
                  </a:lnTo>
                  <a:lnTo>
                    <a:pt x="798449" y="456818"/>
                  </a:lnTo>
                  <a:lnTo>
                    <a:pt x="802131" y="455802"/>
                  </a:lnTo>
                  <a:lnTo>
                    <a:pt x="804926" y="454659"/>
                  </a:lnTo>
                  <a:lnTo>
                    <a:pt x="807719" y="453643"/>
                  </a:lnTo>
                  <a:lnTo>
                    <a:pt x="815466" y="445515"/>
                  </a:lnTo>
                  <a:lnTo>
                    <a:pt x="815213" y="444245"/>
                  </a:lnTo>
                  <a:lnTo>
                    <a:pt x="768008" y="225857"/>
                  </a:lnTo>
                  <a:lnTo>
                    <a:pt x="754328" y="166564"/>
                  </a:lnTo>
                  <a:lnTo>
                    <a:pt x="751966" y="156971"/>
                  </a:lnTo>
                  <a:lnTo>
                    <a:pt x="752601" y="156844"/>
                  </a:lnTo>
                  <a:lnTo>
                    <a:pt x="809794" y="156844"/>
                  </a:lnTo>
                  <a:lnTo>
                    <a:pt x="783716" y="126111"/>
                  </a:lnTo>
                  <a:lnTo>
                    <a:pt x="779652" y="121157"/>
                  </a:lnTo>
                  <a:lnTo>
                    <a:pt x="755523" y="105155"/>
                  </a:lnTo>
                  <a:lnTo>
                    <a:pt x="747902" y="104901"/>
                  </a:lnTo>
                  <a:close/>
                </a:path>
                <a:path w="1313814" h="609600">
                  <a:moveTo>
                    <a:pt x="809794" y="156844"/>
                  </a:moveTo>
                  <a:lnTo>
                    <a:pt x="752601" y="156844"/>
                  </a:lnTo>
                  <a:lnTo>
                    <a:pt x="758009" y="163960"/>
                  </a:lnTo>
                  <a:lnTo>
                    <a:pt x="787098" y="200421"/>
                  </a:lnTo>
                  <a:lnTo>
                    <a:pt x="946530" y="387857"/>
                  </a:lnTo>
                  <a:lnTo>
                    <a:pt x="951611" y="394080"/>
                  </a:lnTo>
                  <a:lnTo>
                    <a:pt x="956310" y="399033"/>
                  </a:lnTo>
                  <a:lnTo>
                    <a:pt x="960501" y="402716"/>
                  </a:lnTo>
                  <a:lnTo>
                    <a:pt x="964691" y="406526"/>
                  </a:lnTo>
                  <a:lnTo>
                    <a:pt x="987551" y="414527"/>
                  </a:lnTo>
                  <a:lnTo>
                    <a:pt x="991869" y="414146"/>
                  </a:lnTo>
                  <a:lnTo>
                    <a:pt x="1024509" y="402336"/>
                  </a:lnTo>
                  <a:lnTo>
                    <a:pt x="1026160" y="400303"/>
                  </a:lnTo>
                  <a:lnTo>
                    <a:pt x="1027302" y="397890"/>
                  </a:lnTo>
                  <a:lnTo>
                    <a:pt x="1027938" y="395224"/>
                  </a:lnTo>
                  <a:lnTo>
                    <a:pt x="1028573" y="392429"/>
                  </a:lnTo>
                  <a:lnTo>
                    <a:pt x="1028573" y="389254"/>
                  </a:lnTo>
                  <a:lnTo>
                    <a:pt x="1020527" y="352043"/>
                  </a:lnTo>
                  <a:lnTo>
                    <a:pt x="972947" y="352043"/>
                  </a:lnTo>
                  <a:lnTo>
                    <a:pt x="963993" y="340883"/>
                  </a:lnTo>
                  <a:lnTo>
                    <a:pt x="936878" y="307339"/>
                  </a:lnTo>
                  <a:lnTo>
                    <a:pt x="922662" y="290034"/>
                  </a:lnTo>
                  <a:lnTo>
                    <a:pt x="917828" y="284225"/>
                  </a:lnTo>
                  <a:lnTo>
                    <a:pt x="902702" y="266295"/>
                  </a:lnTo>
                  <a:lnTo>
                    <a:pt x="809794" y="156844"/>
                  </a:lnTo>
                  <a:close/>
                </a:path>
                <a:path w="1313814" h="609600">
                  <a:moveTo>
                    <a:pt x="948436" y="61213"/>
                  </a:moveTo>
                  <a:lnTo>
                    <a:pt x="945388" y="61594"/>
                  </a:lnTo>
                  <a:lnTo>
                    <a:pt x="942213" y="61849"/>
                  </a:lnTo>
                  <a:lnTo>
                    <a:pt x="938656" y="62483"/>
                  </a:lnTo>
                  <a:lnTo>
                    <a:pt x="912749" y="75691"/>
                  </a:lnTo>
                  <a:lnTo>
                    <a:pt x="913002" y="76962"/>
                  </a:lnTo>
                  <a:lnTo>
                    <a:pt x="953515" y="264287"/>
                  </a:lnTo>
                  <a:lnTo>
                    <a:pt x="963040" y="308228"/>
                  </a:lnTo>
                  <a:lnTo>
                    <a:pt x="973201" y="351916"/>
                  </a:lnTo>
                  <a:lnTo>
                    <a:pt x="972947" y="352043"/>
                  </a:lnTo>
                  <a:lnTo>
                    <a:pt x="1020527" y="352043"/>
                  </a:lnTo>
                  <a:lnTo>
                    <a:pt x="958595" y="65786"/>
                  </a:lnTo>
                  <a:lnTo>
                    <a:pt x="950849" y="61340"/>
                  </a:lnTo>
                  <a:lnTo>
                    <a:pt x="948436" y="61213"/>
                  </a:lnTo>
                  <a:close/>
                </a:path>
                <a:path w="1313814" h="609600">
                  <a:moveTo>
                    <a:pt x="1231645" y="0"/>
                  </a:moveTo>
                  <a:lnTo>
                    <a:pt x="1230249" y="253"/>
                  </a:lnTo>
                  <a:lnTo>
                    <a:pt x="1062227" y="36575"/>
                  </a:lnTo>
                  <a:lnTo>
                    <a:pt x="1058672" y="38862"/>
                  </a:lnTo>
                  <a:lnTo>
                    <a:pt x="1055624" y="42417"/>
                  </a:lnTo>
                  <a:lnTo>
                    <a:pt x="1052576" y="45846"/>
                  </a:lnTo>
                  <a:lnTo>
                    <a:pt x="1119759" y="366140"/>
                  </a:lnTo>
                  <a:lnTo>
                    <a:pt x="1128394" y="379475"/>
                  </a:lnTo>
                  <a:lnTo>
                    <a:pt x="1132586" y="381507"/>
                  </a:lnTo>
                  <a:lnTo>
                    <a:pt x="1136777" y="382015"/>
                  </a:lnTo>
                  <a:lnTo>
                    <a:pt x="1306702" y="345313"/>
                  </a:lnTo>
                  <a:lnTo>
                    <a:pt x="1308100" y="345058"/>
                  </a:lnTo>
                  <a:lnTo>
                    <a:pt x="1309369" y="344424"/>
                  </a:lnTo>
                  <a:lnTo>
                    <a:pt x="1310259" y="343407"/>
                  </a:lnTo>
                  <a:lnTo>
                    <a:pt x="1311275" y="342518"/>
                  </a:lnTo>
                  <a:lnTo>
                    <a:pt x="1312037" y="341121"/>
                  </a:lnTo>
                  <a:lnTo>
                    <a:pt x="1312672" y="339343"/>
                  </a:lnTo>
                  <a:lnTo>
                    <a:pt x="1313179" y="337438"/>
                  </a:lnTo>
                  <a:lnTo>
                    <a:pt x="1313275" y="336676"/>
                  </a:lnTo>
                  <a:lnTo>
                    <a:pt x="1161541" y="336676"/>
                  </a:lnTo>
                  <a:lnTo>
                    <a:pt x="1134744" y="213105"/>
                  </a:lnTo>
                  <a:lnTo>
                    <a:pt x="1250695" y="188087"/>
                  </a:lnTo>
                  <a:lnTo>
                    <a:pt x="1252092" y="187832"/>
                  </a:lnTo>
                  <a:lnTo>
                    <a:pt x="1253236" y="187197"/>
                  </a:lnTo>
                  <a:lnTo>
                    <a:pt x="1254378" y="186308"/>
                  </a:lnTo>
                  <a:lnTo>
                    <a:pt x="1255394" y="185419"/>
                  </a:lnTo>
                  <a:lnTo>
                    <a:pt x="1256156" y="184276"/>
                  </a:lnTo>
                  <a:lnTo>
                    <a:pt x="1256538" y="182625"/>
                  </a:lnTo>
                  <a:lnTo>
                    <a:pt x="1257045" y="181101"/>
                  </a:lnTo>
                  <a:lnTo>
                    <a:pt x="1257300" y="179069"/>
                  </a:lnTo>
                  <a:lnTo>
                    <a:pt x="1257173" y="176656"/>
                  </a:lnTo>
                  <a:lnTo>
                    <a:pt x="1257106" y="176021"/>
                  </a:lnTo>
                  <a:lnTo>
                    <a:pt x="1126743" y="176021"/>
                  </a:lnTo>
                  <a:lnTo>
                    <a:pt x="1103376" y="67690"/>
                  </a:lnTo>
                  <a:lnTo>
                    <a:pt x="1238503" y="38480"/>
                  </a:lnTo>
                  <a:lnTo>
                    <a:pt x="1239901" y="38226"/>
                  </a:lnTo>
                  <a:lnTo>
                    <a:pt x="1241043" y="37591"/>
                  </a:lnTo>
                  <a:lnTo>
                    <a:pt x="1243076" y="35559"/>
                  </a:lnTo>
                  <a:lnTo>
                    <a:pt x="1243838" y="34289"/>
                  </a:lnTo>
                  <a:lnTo>
                    <a:pt x="1244600" y="30987"/>
                  </a:lnTo>
                  <a:lnTo>
                    <a:pt x="1244600" y="23875"/>
                  </a:lnTo>
                  <a:lnTo>
                    <a:pt x="1244218" y="21081"/>
                  </a:lnTo>
                  <a:lnTo>
                    <a:pt x="1243456" y="17779"/>
                  </a:lnTo>
                  <a:lnTo>
                    <a:pt x="1242694" y="14224"/>
                  </a:lnTo>
                  <a:lnTo>
                    <a:pt x="1237868" y="3428"/>
                  </a:lnTo>
                  <a:lnTo>
                    <a:pt x="1236852" y="1904"/>
                  </a:lnTo>
                  <a:lnTo>
                    <a:pt x="1235582" y="1015"/>
                  </a:lnTo>
                  <a:lnTo>
                    <a:pt x="1234313" y="507"/>
                  </a:lnTo>
                  <a:lnTo>
                    <a:pt x="1233042" y="126"/>
                  </a:lnTo>
                  <a:lnTo>
                    <a:pt x="1231645" y="0"/>
                  </a:lnTo>
                  <a:close/>
                </a:path>
                <a:path w="1313814" h="609600">
                  <a:moveTo>
                    <a:pt x="1299844" y="306831"/>
                  </a:moveTo>
                  <a:lnTo>
                    <a:pt x="1298448" y="307213"/>
                  </a:lnTo>
                  <a:lnTo>
                    <a:pt x="1161541" y="336676"/>
                  </a:lnTo>
                  <a:lnTo>
                    <a:pt x="1313275" y="336676"/>
                  </a:lnTo>
                  <a:lnTo>
                    <a:pt x="1313434" y="335406"/>
                  </a:lnTo>
                  <a:lnTo>
                    <a:pt x="1313179" y="332866"/>
                  </a:lnTo>
                  <a:lnTo>
                    <a:pt x="1313052" y="330453"/>
                  </a:lnTo>
                  <a:lnTo>
                    <a:pt x="1312672" y="327532"/>
                  </a:lnTo>
                  <a:lnTo>
                    <a:pt x="1311910" y="324357"/>
                  </a:lnTo>
                  <a:lnTo>
                    <a:pt x="1311148" y="320801"/>
                  </a:lnTo>
                  <a:lnTo>
                    <a:pt x="1310386" y="317880"/>
                  </a:lnTo>
                  <a:lnTo>
                    <a:pt x="1309497" y="315594"/>
                  </a:lnTo>
                  <a:lnTo>
                    <a:pt x="1308607" y="313181"/>
                  </a:lnTo>
                  <a:lnTo>
                    <a:pt x="1301241" y="306958"/>
                  </a:lnTo>
                  <a:lnTo>
                    <a:pt x="1299844" y="306831"/>
                  </a:lnTo>
                  <a:close/>
                </a:path>
                <a:path w="1313814" h="609600">
                  <a:moveTo>
                    <a:pt x="1244091" y="150749"/>
                  </a:moveTo>
                  <a:lnTo>
                    <a:pt x="1242694" y="151002"/>
                  </a:lnTo>
                  <a:lnTo>
                    <a:pt x="1126743" y="176021"/>
                  </a:lnTo>
                  <a:lnTo>
                    <a:pt x="1257106" y="176021"/>
                  </a:lnTo>
                  <a:lnTo>
                    <a:pt x="1246759" y="151383"/>
                  </a:lnTo>
                  <a:lnTo>
                    <a:pt x="1245489" y="150875"/>
                  </a:lnTo>
                  <a:lnTo>
                    <a:pt x="1244091" y="150749"/>
                  </a:lnTo>
                  <a:close/>
                </a:path>
              </a:pathLst>
            </a:custGeom>
            <a:solidFill>
              <a:srgbClr val="FFFFFF"/>
            </a:solidFill>
          </p:spPr>
          <p:txBody>
            <a:bodyPr wrap="square" lIns="0" tIns="0" rIns="0" bIns="0" rtlCol="0"/>
            <a:lstStyle/>
            <a:p>
              <a:endParaRPr sz="1227"/>
            </a:p>
          </p:txBody>
        </p:sp>
      </p:grpSp>
    </p:spTree>
    <p:extLst>
      <p:ext uri="{BB962C8B-B14F-4D97-AF65-F5344CB8AC3E}">
        <p14:creationId xmlns:p14="http://schemas.microsoft.com/office/powerpoint/2010/main" val="10542823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45682" y="4208318"/>
            <a:ext cx="467591" cy="467591"/>
          </a:xfrm>
          <a:custGeom>
            <a:avLst/>
            <a:gdLst/>
            <a:ahLst/>
            <a:cxnLst/>
            <a:rect l="l" t="t" r="r" b="b"/>
            <a:pathLst>
              <a:path w="685800" h="685800">
                <a:moveTo>
                  <a:pt x="0" y="685799"/>
                </a:moveTo>
                <a:lnTo>
                  <a:pt x="685800" y="685799"/>
                </a:lnTo>
                <a:lnTo>
                  <a:pt x="685800" y="0"/>
                </a:lnTo>
                <a:lnTo>
                  <a:pt x="0" y="0"/>
                </a:lnTo>
                <a:lnTo>
                  <a:pt x="0" y="685799"/>
                </a:lnTo>
                <a:close/>
              </a:path>
            </a:pathLst>
          </a:custGeom>
          <a:solidFill>
            <a:srgbClr val="2E5796"/>
          </a:solidFill>
        </p:spPr>
        <p:txBody>
          <a:bodyPr wrap="square" lIns="0" tIns="0" rIns="0" bIns="0" rtlCol="0"/>
          <a:lstStyle/>
          <a:p>
            <a:endParaRPr sz="1227"/>
          </a:p>
        </p:txBody>
      </p:sp>
      <p:grpSp>
        <p:nvGrpSpPr>
          <p:cNvPr id="3" name="object 3"/>
          <p:cNvGrpSpPr/>
          <p:nvPr/>
        </p:nvGrpSpPr>
        <p:grpSpPr>
          <a:xfrm>
            <a:off x="8745682" y="0"/>
            <a:ext cx="467591" cy="4208318"/>
            <a:chOff x="8458200" y="0"/>
            <a:chExt cx="685800" cy="6172200"/>
          </a:xfrm>
        </p:grpSpPr>
        <p:sp>
          <p:nvSpPr>
            <p:cNvPr id="4" name="object 4"/>
            <p:cNvSpPr/>
            <p:nvPr/>
          </p:nvSpPr>
          <p:spPr>
            <a:xfrm>
              <a:off x="8458200" y="0"/>
              <a:ext cx="685800" cy="5486400"/>
            </a:xfrm>
            <a:custGeom>
              <a:avLst/>
              <a:gdLst/>
              <a:ahLst/>
              <a:cxnLst/>
              <a:rect l="l" t="t" r="r" b="b"/>
              <a:pathLst>
                <a:path w="685800" h="5486400">
                  <a:moveTo>
                    <a:pt x="0" y="5486400"/>
                  </a:moveTo>
                  <a:lnTo>
                    <a:pt x="685800" y="5486400"/>
                  </a:lnTo>
                  <a:lnTo>
                    <a:pt x="685800" y="0"/>
                  </a:lnTo>
                  <a:lnTo>
                    <a:pt x="0" y="0"/>
                  </a:lnTo>
                  <a:lnTo>
                    <a:pt x="0" y="5486400"/>
                  </a:lnTo>
                  <a:close/>
                </a:path>
              </a:pathLst>
            </a:custGeom>
            <a:solidFill>
              <a:srgbClr val="2E5796"/>
            </a:solidFill>
          </p:spPr>
          <p:txBody>
            <a:bodyPr wrap="square" lIns="0" tIns="0" rIns="0" bIns="0" rtlCol="0"/>
            <a:lstStyle/>
            <a:p>
              <a:endParaRPr sz="1227"/>
            </a:p>
          </p:txBody>
        </p:sp>
        <p:sp>
          <p:nvSpPr>
            <p:cNvPr id="5" name="object 5"/>
            <p:cNvSpPr/>
            <p:nvPr/>
          </p:nvSpPr>
          <p:spPr>
            <a:xfrm>
              <a:off x="8458200" y="5486400"/>
              <a:ext cx="685800" cy="685800"/>
            </a:xfrm>
            <a:custGeom>
              <a:avLst/>
              <a:gdLst/>
              <a:ahLst/>
              <a:cxnLst/>
              <a:rect l="l" t="t" r="r" b="b"/>
              <a:pathLst>
                <a:path w="685800" h="685800">
                  <a:moveTo>
                    <a:pt x="685800" y="0"/>
                  </a:moveTo>
                  <a:lnTo>
                    <a:pt x="0" y="0"/>
                  </a:lnTo>
                  <a:lnTo>
                    <a:pt x="0" y="685800"/>
                  </a:lnTo>
                  <a:lnTo>
                    <a:pt x="685800" y="685800"/>
                  </a:lnTo>
                  <a:lnTo>
                    <a:pt x="685800" y="0"/>
                  </a:lnTo>
                  <a:close/>
                </a:path>
              </a:pathLst>
            </a:custGeom>
            <a:solidFill>
              <a:srgbClr val="FF66FF"/>
            </a:solidFill>
          </p:spPr>
          <p:txBody>
            <a:bodyPr wrap="square" lIns="0" tIns="0" rIns="0" bIns="0" rtlCol="0"/>
            <a:lstStyle/>
            <a:p>
              <a:endParaRPr sz="1227"/>
            </a:p>
          </p:txBody>
        </p:sp>
      </p:grpSp>
      <p:grpSp>
        <p:nvGrpSpPr>
          <p:cNvPr id="6" name="object 6"/>
          <p:cNvGrpSpPr/>
          <p:nvPr/>
        </p:nvGrpSpPr>
        <p:grpSpPr>
          <a:xfrm>
            <a:off x="3835978" y="126769"/>
            <a:ext cx="4230399" cy="4307032"/>
            <a:chOff x="1257300" y="185928"/>
            <a:chExt cx="6204585" cy="6316980"/>
          </a:xfrm>
        </p:grpSpPr>
        <p:pic>
          <p:nvPicPr>
            <p:cNvPr id="7" name="object 7"/>
            <p:cNvPicPr/>
            <p:nvPr/>
          </p:nvPicPr>
          <p:blipFill>
            <a:blip r:embed="rId2" cstate="print"/>
            <a:stretch>
              <a:fillRect/>
            </a:stretch>
          </p:blipFill>
          <p:spPr>
            <a:xfrm>
              <a:off x="1645429" y="408929"/>
              <a:ext cx="5448584" cy="5860659"/>
            </a:xfrm>
            <a:prstGeom prst="rect">
              <a:avLst/>
            </a:prstGeom>
          </p:spPr>
        </p:pic>
        <p:sp>
          <p:nvSpPr>
            <p:cNvPr id="8" name="object 8"/>
            <p:cNvSpPr/>
            <p:nvPr/>
          </p:nvSpPr>
          <p:spPr>
            <a:xfrm>
              <a:off x="1286255" y="214884"/>
              <a:ext cx="6146800" cy="6259195"/>
            </a:xfrm>
            <a:custGeom>
              <a:avLst/>
              <a:gdLst/>
              <a:ahLst/>
              <a:cxnLst/>
              <a:rect l="l" t="t" r="r" b="b"/>
              <a:pathLst>
                <a:path w="6146800" h="6259195">
                  <a:moveTo>
                    <a:pt x="0" y="6259067"/>
                  </a:moveTo>
                  <a:lnTo>
                    <a:pt x="6146292" y="6259067"/>
                  </a:lnTo>
                  <a:lnTo>
                    <a:pt x="6146292" y="0"/>
                  </a:lnTo>
                  <a:lnTo>
                    <a:pt x="0" y="0"/>
                  </a:lnTo>
                  <a:lnTo>
                    <a:pt x="0" y="6259067"/>
                  </a:lnTo>
                  <a:close/>
                </a:path>
              </a:pathLst>
            </a:custGeom>
            <a:ln w="57912">
              <a:solidFill>
                <a:srgbClr val="000000"/>
              </a:solidFill>
            </a:ln>
          </p:spPr>
          <p:txBody>
            <a:bodyPr wrap="square" lIns="0" tIns="0" rIns="0" bIns="0" rtlCol="0"/>
            <a:lstStyle/>
            <a:p>
              <a:endParaRPr sz="1227"/>
            </a:p>
          </p:txBody>
        </p:sp>
      </p:grpSp>
      <p:sp>
        <p:nvSpPr>
          <p:cNvPr id="9" name="object 9"/>
          <p:cNvSpPr txBox="1"/>
          <p:nvPr/>
        </p:nvSpPr>
        <p:spPr>
          <a:xfrm>
            <a:off x="3100786" y="4480421"/>
            <a:ext cx="2019300" cy="119339"/>
          </a:xfrm>
          <a:prstGeom prst="rect">
            <a:avLst/>
          </a:prstGeom>
        </p:spPr>
        <p:txBody>
          <a:bodyPr vert="horz" wrap="square" lIns="0" tIns="9092" rIns="0" bIns="0" rtlCol="0">
            <a:spAutoFit/>
          </a:bodyPr>
          <a:lstStyle/>
          <a:p>
            <a:pPr marL="8659">
              <a:spcBef>
                <a:spcPts val="72"/>
              </a:spcBef>
            </a:pPr>
            <a:r>
              <a:rPr sz="716" i="1" spc="-7" dirty="0">
                <a:latin typeface="Calibri"/>
                <a:cs typeface="Calibri"/>
              </a:rPr>
              <a:t>Developed</a:t>
            </a:r>
            <a:r>
              <a:rPr sz="716" i="1" spc="-10" dirty="0">
                <a:latin typeface="Calibri"/>
                <a:cs typeface="Calibri"/>
              </a:rPr>
              <a:t> </a:t>
            </a:r>
            <a:r>
              <a:rPr sz="716" i="1" dirty="0">
                <a:latin typeface="Calibri"/>
                <a:cs typeface="Calibri"/>
              </a:rPr>
              <a:t>by HUD –</a:t>
            </a:r>
            <a:r>
              <a:rPr sz="716" i="1" spc="7" dirty="0">
                <a:latin typeface="Calibri"/>
                <a:cs typeface="Calibri"/>
              </a:rPr>
              <a:t> </a:t>
            </a:r>
            <a:r>
              <a:rPr sz="716" i="1" dirty="0">
                <a:latin typeface="Calibri"/>
                <a:cs typeface="Calibri"/>
              </a:rPr>
              <a:t>Equal</a:t>
            </a:r>
            <a:r>
              <a:rPr sz="716" i="1" spc="-14" dirty="0">
                <a:latin typeface="Calibri"/>
                <a:cs typeface="Calibri"/>
              </a:rPr>
              <a:t> </a:t>
            </a:r>
            <a:r>
              <a:rPr sz="716" i="1" dirty="0">
                <a:latin typeface="Calibri"/>
                <a:cs typeface="Calibri"/>
              </a:rPr>
              <a:t>Access</a:t>
            </a:r>
            <a:r>
              <a:rPr sz="716" i="1" spc="10" dirty="0">
                <a:latin typeface="Calibri"/>
                <a:cs typeface="Calibri"/>
              </a:rPr>
              <a:t> </a:t>
            </a:r>
            <a:r>
              <a:rPr sz="716" i="1" spc="-7" dirty="0">
                <a:latin typeface="Calibri"/>
                <a:cs typeface="Calibri"/>
              </a:rPr>
              <a:t>Expectations</a:t>
            </a:r>
            <a:r>
              <a:rPr sz="716" i="1" spc="-20" dirty="0">
                <a:latin typeface="Calibri"/>
                <a:cs typeface="Calibri"/>
              </a:rPr>
              <a:t> </a:t>
            </a:r>
            <a:r>
              <a:rPr sz="716" i="1" spc="-7" dirty="0">
                <a:latin typeface="Calibri"/>
                <a:cs typeface="Calibri"/>
              </a:rPr>
              <a:t>Toolkit</a:t>
            </a:r>
            <a:endParaRPr sz="716">
              <a:latin typeface="Calibri"/>
              <a:cs typeface="Calibri"/>
            </a:endParaRPr>
          </a:p>
        </p:txBody>
      </p:sp>
    </p:spTree>
    <p:extLst>
      <p:ext uri="{BB962C8B-B14F-4D97-AF65-F5344CB8AC3E}">
        <p14:creationId xmlns:p14="http://schemas.microsoft.com/office/powerpoint/2010/main" val="14522976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45682" y="4208318"/>
            <a:ext cx="467591" cy="467591"/>
          </a:xfrm>
          <a:custGeom>
            <a:avLst/>
            <a:gdLst/>
            <a:ahLst/>
            <a:cxnLst/>
            <a:rect l="l" t="t" r="r" b="b"/>
            <a:pathLst>
              <a:path w="685800" h="685800">
                <a:moveTo>
                  <a:pt x="0" y="685799"/>
                </a:moveTo>
                <a:lnTo>
                  <a:pt x="685800" y="685799"/>
                </a:lnTo>
                <a:lnTo>
                  <a:pt x="685800" y="0"/>
                </a:lnTo>
                <a:lnTo>
                  <a:pt x="0" y="0"/>
                </a:lnTo>
                <a:lnTo>
                  <a:pt x="0" y="685799"/>
                </a:lnTo>
                <a:close/>
              </a:path>
            </a:pathLst>
          </a:custGeom>
          <a:solidFill>
            <a:srgbClr val="2E5796"/>
          </a:solidFill>
        </p:spPr>
        <p:txBody>
          <a:bodyPr wrap="square" lIns="0" tIns="0" rIns="0" bIns="0" rtlCol="0"/>
          <a:lstStyle/>
          <a:p>
            <a:endParaRPr sz="1227"/>
          </a:p>
        </p:txBody>
      </p:sp>
      <p:grpSp>
        <p:nvGrpSpPr>
          <p:cNvPr id="3" name="object 3"/>
          <p:cNvGrpSpPr/>
          <p:nvPr/>
        </p:nvGrpSpPr>
        <p:grpSpPr>
          <a:xfrm>
            <a:off x="8745682" y="0"/>
            <a:ext cx="467591" cy="4208318"/>
            <a:chOff x="8458200" y="0"/>
            <a:chExt cx="685800" cy="6172200"/>
          </a:xfrm>
        </p:grpSpPr>
        <p:sp>
          <p:nvSpPr>
            <p:cNvPr id="4" name="object 4"/>
            <p:cNvSpPr/>
            <p:nvPr/>
          </p:nvSpPr>
          <p:spPr>
            <a:xfrm>
              <a:off x="8458200" y="0"/>
              <a:ext cx="685800" cy="5486400"/>
            </a:xfrm>
            <a:custGeom>
              <a:avLst/>
              <a:gdLst/>
              <a:ahLst/>
              <a:cxnLst/>
              <a:rect l="l" t="t" r="r" b="b"/>
              <a:pathLst>
                <a:path w="685800" h="5486400">
                  <a:moveTo>
                    <a:pt x="0" y="5486400"/>
                  </a:moveTo>
                  <a:lnTo>
                    <a:pt x="685800" y="5486400"/>
                  </a:lnTo>
                  <a:lnTo>
                    <a:pt x="685800" y="0"/>
                  </a:lnTo>
                  <a:lnTo>
                    <a:pt x="0" y="0"/>
                  </a:lnTo>
                  <a:lnTo>
                    <a:pt x="0" y="5486400"/>
                  </a:lnTo>
                  <a:close/>
                </a:path>
              </a:pathLst>
            </a:custGeom>
            <a:solidFill>
              <a:srgbClr val="2E5796"/>
            </a:solidFill>
          </p:spPr>
          <p:txBody>
            <a:bodyPr wrap="square" lIns="0" tIns="0" rIns="0" bIns="0" rtlCol="0"/>
            <a:lstStyle/>
            <a:p>
              <a:endParaRPr sz="1227"/>
            </a:p>
          </p:txBody>
        </p:sp>
        <p:sp>
          <p:nvSpPr>
            <p:cNvPr id="5" name="object 5"/>
            <p:cNvSpPr/>
            <p:nvPr/>
          </p:nvSpPr>
          <p:spPr>
            <a:xfrm>
              <a:off x="8458200" y="5486400"/>
              <a:ext cx="685800" cy="685800"/>
            </a:xfrm>
            <a:custGeom>
              <a:avLst/>
              <a:gdLst/>
              <a:ahLst/>
              <a:cxnLst/>
              <a:rect l="l" t="t" r="r" b="b"/>
              <a:pathLst>
                <a:path w="685800" h="685800">
                  <a:moveTo>
                    <a:pt x="685800" y="0"/>
                  </a:moveTo>
                  <a:lnTo>
                    <a:pt x="0" y="0"/>
                  </a:lnTo>
                  <a:lnTo>
                    <a:pt x="0" y="685800"/>
                  </a:lnTo>
                  <a:lnTo>
                    <a:pt x="685800" y="685800"/>
                  </a:lnTo>
                  <a:lnTo>
                    <a:pt x="685800" y="0"/>
                  </a:lnTo>
                  <a:close/>
                </a:path>
              </a:pathLst>
            </a:custGeom>
            <a:solidFill>
              <a:srgbClr val="FF66FF"/>
            </a:solidFill>
          </p:spPr>
          <p:txBody>
            <a:bodyPr wrap="square" lIns="0" tIns="0" rIns="0" bIns="0" rtlCol="0"/>
            <a:lstStyle/>
            <a:p>
              <a:endParaRPr sz="1227"/>
            </a:p>
          </p:txBody>
        </p:sp>
      </p:grpSp>
      <p:grpSp>
        <p:nvGrpSpPr>
          <p:cNvPr id="6" name="object 6"/>
          <p:cNvGrpSpPr/>
          <p:nvPr/>
        </p:nvGrpSpPr>
        <p:grpSpPr>
          <a:xfrm>
            <a:off x="3105271" y="60266"/>
            <a:ext cx="5522768" cy="4552517"/>
            <a:chOff x="185597" y="88390"/>
            <a:chExt cx="8100059" cy="6677025"/>
          </a:xfrm>
        </p:grpSpPr>
        <p:pic>
          <p:nvPicPr>
            <p:cNvPr id="7" name="object 7"/>
            <p:cNvPicPr/>
            <p:nvPr/>
          </p:nvPicPr>
          <p:blipFill>
            <a:blip r:embed="rId2" cstate="print"/>
            <a:stretch>
              <a:fillRect/>
            </a:stretch>
          </p:blipFill>
          <p:spPr>
            <a:xfrm>
              <a:off x="1561951" y="195246"/>
              <a:ext cx="5431408" cy="6531689"/>
            </a:xfrm>
            <a:prstGeom prst="rect">
              <a:avLst/>
            </a:prstGeom>
          </p:spPr>
        </p:pic>
        <p:sp>
          <p:nvSpPr>
            <p:cNvPr id="8" name="object 8"/>
            <p:cNvSpPr/>
            <p:nvPr/>
          </p:nvSpPr>
          <p:spPr>
            <a:xfrm>
              <a:off x="992886" y="107440"/>
              <a:ext cx="6586855" cy="6638925"/>
            </a:xfrm>
            <a:custGeom>
              <a:avLst/>
              <a:gdLst/>
              <a:ahLst/>
              <a:cxnLst/>
              <a:rect l="l" t="t" r="r" b="b"/>
              <a:pathLst>
                <a:path w="6586855" h="6638925">
                  <a:moveTo>
                    <a:pt x="0" y="6638544"/>
                  </a:moveTo>
                  <a:lnTo>
                    <a:pt x="6586727" y="6638544"/>
                  </a:lnTo>
                  <a:lnTo>
                    <a:pt x="6586727" y="0"/>
                  </a:lnTo>
                  <a:lnTo>
                    <a:pt x="0" y="0"/>
                  </a:lnTo>
                  <a:lnTo>
                    <a:pt x="0" y="6638544"/>
                  </a:lnTo>
                  <a:close/>
                </a:path>
              </a:pathLst>
            </a:custGeom>
            <a:ln w="38100">
              <a:solidFill>
                <a:srgbClr val="000000"/>
              </a:solidFill>
            </a:ln>
          </p:spPr>
          <p:txBody>
            <a:bodyPr wrap="square" lIns="0" tIns="0" rIns="0" bIns="0" rtlCol="0"/>
            <a:lstStyle/>
            <a:p>
              <a:endParaRPr sz="1227"/>
            </a:p>
          </p:txBody>
        </p:sp>
        <p:pic>
          <p:nvPicPr>
            <p:cNvPr id="9" name="object 9"/>
            <p:cNvPicPr/>
            <p:nvPr/>
          </p:nvPicPr>
          <p:blipFill>
            <a:blip r:embed="rId3" cstate="print"/>
            <a:stretch>
              <a:fillRect/>
            </a:stretch>
          </p:blipFill>
          <p:spPr>
            <a:xfrm>
              <a:off x="185597" y="707136"/>
              <a:ext cx="7027494" cy="2523743"/>
            </a:xfrm>
            <a:prstGeom prst="rect">
              <a:avLst/>
            </a:prstGeom>
          </p:spPr>
        </p:pic>
        <p:pic>
          <p:nvPicPr>
            <p:cNvPr id="10" name="object 10"/>
            <p:cNvPicPr/>
            <p:nvPr/>
          </p:nvPicPr>
          <p:blipFill>
            <a:blip r:embed="rId4" cstate="print"/>
            <a:stretch>
              <a:fillRect/>
            </a:stretch>
          </p:blipFill>
          <p:spPr>
            <a:xfrm>
              <a:off x="6564630" y="3275964"/>
              <a:ext cx="1720596" cy="1227963"/>
            </a:xfrm>
            <a:prstGeom prst="rect">
              <a:avLst/>
            </a:prstGeom>
          </p:spPr>
        </p:pic>
      </p:grpSp>
    </p:spTree>
    <p:extLst>
      <p:ext uri="{BB962C8B-B14F-4D97-AF65-F5344CB8AC3E}">
        <p14:creationId xmlns:p14="http://schemas.microsoft.com/office/powerpoint/2010/main" val="28082739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22073" y="1100483"/>
            <a:ext cx="4603173" cy="1318718"/>
          </a:xfrm>
          <a:prstGeom prst="rect">
            <a:avLst/>
          </a:prstGeom>
        </p:spPr>
        <p:txBody>
          <a:bodyPr vert="horz" wrap="square" lIns="0" tIns="8659" rIns="0" bIns="0" rtlCol="0">
            <a:spAutoFit/>
          </a:bodyPr>
          <a:lstStyle/>
          <a:p>
            <a:pPr marL="164518" marR="3464" indent="-155859">
              <a:spcBef>
                <a:spcPts val="68"/>
              </a:spcBef>
              <a:buClr>
                <a:srgbClr val="FF66FF"/>
              </a:buClr>
              <a:buFont typeface="Arial"/>
              <a:buChar char="•"/>
              <a:tabLst>
                <a:tab pos="164518" algn="l"/>
              </a:tabLst>
            </a:pPr>
            <a:r>
              <a:rPr sz="1636" dirty="0">
                <a:latin typeface="Calibri"/>
                <a:cs typeface="Calibri"/>
              </a:rPr>
              <a:t>Make</a:t>
            </a:r>
            <a:r>
              <a:rPr sz="1636" spc="-27" dirty="0">
                <a:latin typeface="Calibri"/>
                <a:cs typeface="Calibri"/>
              </a:rPr>
              <a:t> </a:t>
            </a:r>
            <a:r>
              <a:rPr sz="1636" spc="-7" dirty="0">
                <a:latin typeface="Calibri"/>
                <a:cs typeface="Calibri"/>
              </a:rPr>
              <a:t>anti-</a:t>
            </a:r>
            <a:r>
              <a:rPr sz="1636" dirty="0">
                <a:latin typeface="Calibri"/>
                <a:cs typeface="Calibri"/>
              </a:rPr>
              <a:t>discrimination</a:t>
            </a:r>
            <a:r>
              <a:rPr sz="1636" spc="-41" dirty="0">
                <a:latin typeface="Calibri"/>
                <a:cs typeface="Calibri"/>
              </a:rPr>
              <a:t> </a:t>
            </a:r>
            <a:r>
              <a:rPr sz="1636" dirty="0">
                <a:latin typeface="Calibri"/>
                <a:cs typeface="Calibri"/>
              </a:rPr>
              <a:t>policy</a:t>
            </a:r>
            <a:r>
              <a:rPr sz="1636" spc="-24" dirty="0">
                <a:latin typeface="Calibri"/>
                <a:cs typeface="Calibri"/>
              </a:rPr>
              <a:t> </a:t>
            </a:r>
            <a:r>
              <a:rPr sz="1636" dirty="0">
                <a:latin typeface="Calibri"/>
                <a:cs typeface="Calibri"/>
              </a:rPr>
              <a:t>and</a:t>
            </a:r>
            <a:r>
              <a:rPr sz="1636" spc="-20" dirty="0">
                <a:latin typeface="Calibri"/>
                <a:cs typeface="Calibri"/>
              </a:rPr>
              <a:t> </a:t>
            </a:r>
            <a:r>
              <a:rPr sz="1636" dirty="0">
                <a:latin typeface="Calibri"/>
                <a:cs typeface="Calibri"/>
              </a:rPr>
              <a:t>notice</a:t>
            </a:r>
            <a:r>
              <a:rPr sz="1636" spc="-24" dirty="0">
                <a:latin typeface="Calibri"/>
                <a:cs typeface="Calibri"/>
              </a:rPr>
              <a:t> </a:t>
            </a:r>
            <a:r>
              <a:rPr sz="1636" spc="-7" dirty="0">
                <a:latin typeface="Calibri"/>
                <a:cs typeface="Calibri"/>
              </a:rPr>
              <a:t>publically </a:t>
            </a:r>
            <a:r>
              <a:rPr sz="1636" dirty="0">
                <a:latin typeface="Calibri"/>
                <a:cs typeface="Calibri"/>
              </a:rPr>
              <a:t>available</a:t>
            </a:r>
            <a:r>
              <a:rPr sz="1636" spc="-48" dirty="0">
                <a:latin typeface="Calibri"/>
                <a:cs typeface="Calibri"/>
              </a:rPr>
              <a:t> </a:t>
            </a:r>
            <a:r>
              <a:rPr sz="1636" dirty="0">
                <a:latin typeface="Calibri"/>
                <a:cs typeface="Calibri"/>
              </a:rPr>
              <a:t>on</a:t>
            </a:r>
            <a:r>
              <a:rPr sz="1636" spc="-34" dirty="0">
                <a:latin typeface="Calibri"/>
                <a:cs typeface="Calibri"/>
              </a:rPr>
              <a:t> </a:t>
            </a:r>
            <a:r>
              <a:rPr sz="1636" b="1" dirty="0">
                <a:solidFill>
                  <a:srgbClr val="B100B1"/>
                </a:solidFill>
                <a:latin typeface="Calibri"/>
                <a:cs typeface="Calibri"/>
              </a:rPr>
              <a:t>agency’s</a:t>
            </a:r>
            <a:r>
              <a:rPr sz="1636" b="1" spc="-41" dirty="0">
                <a:solidFill>
                  <a:srgbClr val="B100B1"/>
                </a:solidFill>
                <a:latin typeface="Calibri"/>
                <a:cs typeface="Calibri"/>
              </a:rPr>
              <a:t> </a:t>
            </a:r>
            <a:r>
              <a:rPr sz="1636" b="1" dirty="0">
                <a:solidFill>
                  <a:srgbClr val="B100B1"/>
                </a:solidFill>
                <a:latin typeface="Calibri"/>
                <a:cs typeface="Calibri"/>
              </a:rPr>
              <a:t>or</a:t>
            </a:r>
            <a:r>
              <a:rPr sz="1636" b="1" spc="-37" dirty="0">
                <a:solidFill>
                  <a:srgbClr val="B100B1"/>
                </a:solidFill>
                <a:latin typeface="Calibri"/>
                <a:cs typeface="Calibri"/>
              </a:rPr>
              <a:t> </a:t>
            </a:r>
            <a:r>
              <a:rPr sz="1636" b="1" dirty="0">
                <a:solidFill>
                  <a:srgbClr val="B100B1"/>
                </a:solidFill>
                <a:latin typeface="Calibri"/>
                <a:cs typeface="Calibri"/>
              </a:rPr>
              <a:t>CoC’s</a:t>
            </a:r>
            <a:r>
              <a:rPr sz="1636" b="1" spc="-37" dirty="0">
                <a:solidFill>
                  <a:srgbClr val="B100B1"/>
                </a:solidFill>
                <a:latin typeface="Calibri"/>
                <a:cs typeface="Calibri"/>
              </a:rPr>
              <a:t> </a:t>
            </a:r>
            <a:r>
              <a:rPr sz="1636" b="1" spc="-7" dirty="0">
                <a:solidFill>
                  <a:srgbClr val="B100B1"/>
                </a:solidFill>
                <a:latin typeface="Calibri"/>
                <a:cs typeface="Calibri"/>
              </a:rPr>
              <a:t>website</a:t>
            </a:r>
            <a:endParaRPr sz="1636">
              <a:latin typeface="Calibri"/>
              <a:cs typeface="Calibri"/>
            </a:endParaRPr>
          </a:p>
          <a:p>
            <a:pPr marL="164518" marR="145036" indent="-155859">
              <a:spcBef>
                <a:spcPts val="392"/>
              </a:spcBef>
              <a:buClr>
                <a:srgbClr val="FF66FF"/>
              </a:buClr>
              <a:buFont typeface="Arial"/>
              <a:buChar char="•"/>
              <a:tabLst>
                <a:tab pos="164518" algn="l"/>
              </a:tabLst>
            </a:pPr>
            <a:r>
              <a:rPr sz="1636" dirty="0">
                <a:latin typeface="Calibri"/>
                <a:cs typeface="Calibri"/>
              </a:rPr>
              <a:t>Use</a:t>
            </a:r>
            <a:r>
              <a:rPr sz="1636" spc="-24" dirty="0">
                <a:latin typeface="Calibri"/>
                <a:cs typeface="Calibri"/>
              </a:rPr>
              <a:t> </a:t>
            </a:r>
            <a:r>
              <a:rPr sz="1636" dirty="0">
                <a:latin typeface="Calibri"/>
                <a:cs typeface="Calibri"/>
              </a:rPr>
              <a:t>appropriate,</a:t>
            </a:r>
            <a:r>
              <a:rPr sz="1636" spc="-27" dirty="0">
                <a:latin typeface="Calibri"/>
                <a:cs typeface="Calibri"/>
              </a:rPr>
              <a:t> </a:t>
            </a:r>
            <a:r>
              <a:rPr sz="1636" dirty="0">
                <a:latin typeface="Calibri"/>
                <a:cs typeface="Calibri"/>
              </a:rPr>
              <a:t>inclusive</a:t>
            </a:r>
            <a:r>
              <a:rPr sz="1636" spc="-24" dirty="0">
                <a:latin typeface="Calibri"/>
                <a:cs typeface="Calibri"/>
              </a:rPr>
              <a:t> </a:t>
            </a:r>
            <a:r>
              <a:rPr sz="1636" dirty="0">
                <a:latin typeface="Calibri"/>
                <a:cs typeface="Calibri"/>
              </a:rPr>
              <a:t>language</a:t>
            </a:r>
            <a:r>
              <a:rPr sz="1636" spc="-20" dirty="0">
                <a:latin typeface="Calibri"/>
                <a:cs typeface="Calibri"/>
              </a:rPr>
              <a:t> </a:t>
            </a:r>
            <a:r>
              <a:rPr sz="1636" dirty="0">
                <a:latin typeface="Calibri"/>
                <a:cs typeface="Calibri"/>
              </a:rPr>
              <a:t>in</a:t>
            </a:r>
            <a:r>
              <a:rPr sz="1636" spc="-51" dirty="0">
                <a:latin typeface="Calibri"/>
                <a:cs typeface="Calibri"/>
              </a:rPr>
              <a:t> </a:t>
            </a:r>
            <a:r>
              <a:rPr sz="1636" b="1" spc="-17" dirty="0">
                <a:solidFill>
                  <a:srgbClr val="B100B1"/>
                </a:solidFill>
                <a:latin typeface="Calibri"/>
                <a:cs typeface="Calibri"/>
              </a:rPr>
              <a:t>ALL </a:t>
            </a:r>
            <a:r>
              <a:rPr sz="1636" dirty="0">
                <a:latin typeface="Calibri"/>
                <a:cs typeface="Calibri"/>
              </a:rPr>
              <a:t>communications,</a:t>
            </a:r>
            <a:r>
              <a:rPr sz="1636" spc="-78" dirty="0">
                <a:latin typeface="Calibri"/>
                <a:cs typeface="Calibri"/>
              </a:rPr>
              <a:t> </a:t>
            </a:r>
            <a:r>
              <a:rPr sz="1636" dirty="0">
                <a:latin typeface="Calibri"/>
                <a:cs typeface="Calibri"/>
              </a:rPr>
              <a:t>publications,</a:t>
            </a:r>
            <a:r>
              <a:rPr sz="1636" spc="-51" dirty="0">
                <a:latin typeface="Calibri"/>
                <a:cs typeface="Calibri"/>
              </a:rPr>
              <a:t> </a:t>
            </a:r>
            <a:r>
              <a:rPr sz="1636" dirty="0">
                <a:latin typeface="Calibri"/>
                <a:cs typeface="Calibri"/>
              </a:rPr>
              <a:t>trainings,</a:t>
            </a:r>
            <a:r>
              <a:rPr sz="1636" spc="-58" dirty="0">
                <a:latin typeface="Calibri"/>
                <a:cs typeface="Calibri"/>
              </a:rPr>
              <a:t> </a:t>
            </a:r>
            <a:r>
              <a:rPr sz="1636" spc="-7" dirty="0">
                <a:latin typeface="Calibri"/>
                <a:cs typeface="Calibri"/>
              </a:rPr>
              <a:t>personnel </a:t>
            </a:r>
            <a:r>
              <a:rPr sz="1636" dirty="0">
                <a:latin typeface="Calibri"/>
                <a:cs typeface="Calibri"/>
              </a:rPr>
              <a:t>handbooks,</a:t>
            </a:r>
            <a:r>
              <a:rPr sz="1636" spc="-20" dirty="0">
                <a:latin typeface="Calibri"/>
                <a:cs typeface="Calibri"/>
              </a:rPr>
              <a:t> </a:t>
            </a:r>
            <a:r>
              <a:rPr sz="1636" dirty="0">
                <a:latin typeface="Calibri"/>
                <a:cs typeface="Calibri"/>
              </a:rPr>
              <a:t>and</a:t>
            </a:r>
            <a:r>
              <a:rPr sz="1636" spc="-17" dirty="0">
                <a:latin typeface="Calibri"/>
                <a:cs typeface="Calibri"/>
              </a:rPr>
              <a:t> </a:t>
            </a:r>
            <a:r>
              <a:rPr sz="1636" dirty="0">
                <a:latin typeface="Calibri"/>
                <a:cs typeface="Calibri"/>
              </a:rPr>
              <a:t>other</a:t>
            </a:r>
            <a:r>
              <a:rPr sz="1636" spc="-24" dirty="0">
                <a:latin typeface="Calibri"/>
                <a:cs typeface="Calibri"/>
              </a:rPr>
              <a:t> </a:t>
            </a:r>
            <a:r>
              <a:rPr sz="1636" dirty="0">
                <a:latin typeface="Calibri"/>
                <a:cs typeface="Calibri"/>
              </a:rPr>
              <a:t>policy</a:t>
            </a:r>
            <a:r>
              <a:rPr sz="1636" spc="-17" dirty="0">
                <a:latin typeface="Calibri"/>
                <a:cs typeface="Calibri"/>
              </a:rPr>
              <a:t> </a:t>
            </a:r>
            <a:r>
              <a:rPr sz="1636" spc="-7" dirty="0">
                <a:latin typeface="Calibri"/>
                <a:cs typeface="Calibri"/>
              </a:rPr>
              <a:t>documents</a:t>
            </a:r>
            <a:endParaRPr sz="1636">
              <a:latin typeface="Calibri"/>
              <a:cs typeface="Calibri"/>
            </a:endParaRPr>
          </a:p>
        </p:txBody>
      </p:sp>
      <p:pic>
        <p:nvPicPr>
          <p:cNvPr id="3" name="object 3"/>
          <p:cNvPicPr/>
          <p:nvPr/>
        </p:nvPicPr>
        <p:blipFill>
          <a:blip r:embed="rId2" cstate="print"/>
          <a:stretch>
            <a:fillRect/>
          </a:stretch>
        </p:blipFill>
        <p:spPr>
          <a:xfrm>
            <a:off x="5050674" y="2689166"/>
            <a:ext cx="1675015" cy="1675015"/>
          </a:xfrm>
          <a:prstGeom prst="rect">
            <a:avLst/>
          </a:prstGeom>
        </p:spPr>
      </p:pic>
      <p:sp>
        <p:nvSpPr>
          <p:cNvPr id="4" name="object 4"/>
          <p:cNvSpPr txBox="1">
            <a:spLocks noGrp="1"/>
          </p:cNvSpPr>
          <p:nvPr>
            <p:ph type="title"/>
          </p:nvPr>
        </p:nvSpPr>
        <p:spPr>
          <a:xfrm>
            <a:off x="3290454" y="153785"/>
            <a:ext cx="5195455" cy="608937"/>
          </a:xfrm>
          <a:prstGeom prst="rect">
            <a:avLst/>
          </a:prstGeom>
          <a:solidFill>
            <a:srgbClr val="224170"/>
          </a:solidFill>
        </p:spPr>
        <p:txBody>
          <a:bodyPr spcFirstLastPara="1" vert="horz" wrap="square" lIns="0" tIns="114733" rIns="0" bIns="0" rtlCol="0" anchor="t" anchorCtr="0">
            <a:spAutoFit/>
          </a:bodyPr>
          <a:lstStyle/>
          <a:p>
            <a:pPr marL="7793" algn="ctr">
              <a:spcBef>
                <a:spcPts val="903"/>
              </a:spcBef>
            </a:pPr>
            <a:r>
              <a:rPr sz="2454" b="1" spc="-78" dirty="0">
                <a:solidFill>
                  <a:srgbClr val="FFFFFF"/>
                </a:solidFill>
              </a:rPr>
              <a:t>Inclusive</a:t>
            </a:r>
            <a:r>
              <a:rPr sz="2454" b="1" spc="-116" dirty="0">
                <a:solidFill>
                  <a:srgbClr val="FFFFFF"/>
                </a:solidFill>
              </a:rPr>
              <a:t> </a:t>
            </a:r>
            <a:r>
              <a:rPr sz="2454" b="1" spc="-7" dirty="0">
                <a:solidFill>
                  <a:srgbClr val="FFFFFF"/>
                </a:solidFill>
              </a:rPr>
              <a:t>Language</a:t>
            </a:r>
            <a:endParaRPr sz="2454"/>
          </a:p>
        </p:txBody>
      </p:sp>
      <p:grpSp>
        <p:nvGrpSpPr>
          <p:cNvPr id="5" name="object 5"/>
          <p:cNvGrpSpPr/>
          <p:nvPr/>
        </p:nvGrpSpPr>
        <p:grpSpPr>
          <a:xfrm>
            <a:off x="4558838" y="1094769"/>
            <a:ext cx="2166938" cy="957263"/>
            <a:chOff x="2317495" y="1605661"/>
            <a:chExt cx="3178175" cy="1403985"/>
          </a:xfrm>
        </p:grpSpPr>
        <p:sp>
          <p:nvSpPr>
            <p:cNvPr id="6" name="object 6"/>
            <p:cNvSpPr/>
            <p:nvPr/>
          </p:nvSpPr>
          <p:spPr>
            <a:xfrm>
              <a:off x="2317495" y="1605661"/>
              <a:ext cx="3178175" cy="1403985"/>
            </a:xfrm>
            <a:custGeom>
              <a:avLst/>
              <a:gdLst/>
              <a:ahLst/>
              <a:cxnLst/>
              <a:rect l="l" t="t" r="r" b="b"/>
              <a:pathLst>
                <a:path w="3178175" h="1403985">
                  <a:moveTo>
                    <a:pt x="3015742" y="0"/>
                  </a:moveTo>
                  <a:lnTo>
                    <a:pt x="0" y="651383"/>
                  </a:lnTo>
                  <a:lnTo>
                    <a:pt x="162433" y="1403477"/>
                  </a:lnTo>
                  <a:lnTo>
                    <a:pt x="3178175" y="752093"/>
                  </a:lnTo>
                  <a:lnTo>
                    <a:pt x="3015742" y="0"/>
                  </a:lnTo>
                  <a:close/>
                </a:path>
              </a:pathLst>
            </a:custGeom>
            <a:solidFill>
              <a:srgbClr val="FF0000"/>
            </a:solidFill>
          </p:spPr>
          <p:txBody>
            <a:bodyPr wrap="square" lIns="0" tIns="0" rIns="0" bIns="0" rtlCol="0"/>
            <a:lstStyle/>
            <a:p>
              <a:endParaRPr sz="1227"/>
            </a:p>
          </p:txBody>
        </p:sp>
        <p:sp>
          <p:nvSpPr>
            <p:cNvPr id="7" name="object 7"/>
            <p:cNvSpPr/>
            <p:nvPr/>
          </p:nvSpPr>
          <p:spPr>
            <a:xfrm>
              <a:off x="3259200" y="2007743"/>
              <a:ext cx="1313815" cy="609600"/>
            </a:xfrm>
            <a:custGeom>
              <a:avLst/>
              <a:gdLst/>
              <a:ahLst/>
              <a:cxnLst/>
              <a:rect l="l" t="t" r="r" b="b"/>
              <a:pathLst>
                <a:path w="1313814" h="609600">
                  <a:moveTo>
                    <a:pt x="153666" y="239603"/>
                  </a:moveTo>
                  <a:lnTo>
                    <a:pt x="114526" y="241940"/>
                  </a:lnTo>
                  <a:lnTo>
                    <a:pt x="10540" y="263652"/>
                  </a:lnTo>
                  <a:lnTo>
                    <a:pt x="0" y="278257"/>
                  </a:lnTo>
                  <a:lnTo>
                    <a:pt x="68072" y="593217"/>
                  </a:lnTo>
                  <a:lnTo>
                    <a:pt x="69596" y="600202"/>
                  </a:lnTo>
                  <a:lnTo>
                    <a:pt x="72389" y="604647"/>
                  </a:lnTo>
                  <a:lnTo>
                    <a:pt x="76708" y="606552"/>
                  </a:lnTo>
                  <a:lnTo>
                    <a:pt x="80899" y="608584"/>
                  </a:lnTo>
                  <a:lnTo>
                    <a:pt x="162306" y="592455"/>
                  </a:lnTo>
                  <a:lnTo>
                    <a:pt x="202993" y="580834"/>
                  </a:lnTo>
                  <a:lnTo>
                    <a:pt x="238407" y="563626"/>
                  </a:lnTo>
                  <a:lnTo>
                    <a:pt x="109727" y="563626"/>
                  </a:lnTo>
                  <a:lnTo>
                    <a:pt x="51688" y="294767"/>
                  </a:lnTo>
                  <a:lnTo>
                    <a:pt x="98425" y="284607"/>
                  </a:lnTo>
                  <a:lnTo>
                    <a:pt x="115569" y="281582"/>
                  </a:lnTo>
                  <a:lnTo>
                    <a:pt x="131381" y="280130"/>
                  </a:lnTo>
                  <a:lnTo>
                    <a:pt x="250468" y="280130"/>
                  </a:lnTo>
                  <a:lnTo>
                    <a:pt x="242587" y="272631"/>
                  </a:lnTo>
                  <a:lnTo>
                    <a:pt x="202612" y="249174"/>
                  </a:lnTo>
                  <a:lnTo>
                    <a:pt x="171069" y="241173"/>
                  </a:lnTo>
                  <a:lnTo>
                    <a:pt x="153666" y="239603"/>
                  </a:lnTo>
                  <a:close/>
                </a:path>
                <a:path w="1313814" h="609600">
                  <a:moveTo>
                    <a:pt x="250468" y="280130"/>
                  </a:moveTo>
                  <a:lnTo>
                    <a:pt x="131381" y="280130"/>
                  </a:lnTo>
                  <a:lnTo>
                    <a:pt x="145859" y="280249"/>
                  </a:lnTo>
                  <a:lnTo>
                    <a:pt x="159003" y="281940"/>
                  </a:lnTo>
                  <a:lnTo>
                    <a:pt x="202437" y="301371"/>
                  </a:lnTo>
                  <a:lnTo>
                    <a:pt x="233172" y="338328"/>
                  </a:lnTo>
                  <a:lnTo>
                    <a:pt x="248031" y="375386"/>
                  </a:lnTo>
                  <a:lnTo>
                    <a:pt x="256571" y="422386"/>
                  </a:lnTo>
                  <a:lnTo>
                    <a:pt x="257353" y="437544"/>
                  </a:lnTo>
                  <a:lnTo>
                    <a:pt x="256921" y="451739"/>
                  </a:lnTo>
                  <a:lnTo>
                    <a:pt x="243332" y="499491"/>
                  </a:lnTo>
                  <a:lnTo>
                    <a:pt x="210947" y="533019"/>
                  </a:lnTo>
                  <a:lnTo>
                    <a:pt x="172763" y="549413"/>
                  </a:lnTo>
                  <a:lnTo>
                    <a:pt x="109727" y="563626"/>
                  </a:lnTo>
                  <a:lnTo>
                    <a:pt x="238407" y="563626"/>
                  </a:lnTo>
                  <a:lnTo>
                    <a:pt x="273833" y="533179"/>
                  </a:lnTo>
                  <a:lnTo>
                    <a:pt x="297243" y="491283"/>
                  </a:lnTo>
                  <a:lnTo>
                    <a:pt x="306036" y="439031"/>
                  </a:lnTo>
                  <a:lnTo>
                    <a:pt x="305546" y="419385"/>
                  </a:lnTo>
                  <a:lnTo>
                    <a:pt x="299338" y="376809"/>
                  </a:lnTo>
                  <a:lnTo>
                    <a:pt x="281622" y="324123"/>
                  </a:lnTo>
                  <a:lnTo>
                    <a:pt x="253888" y="283384"/>
                  </a:lnTo>
                  <a:lnTo>
                    <a:pt x="250468" y="280130"/>
                  </a:lnTo>
                  <a:close/>
                </a:path>
                <a:path w="1313814" h="609600">
                  <a:moveTo>
                    <a:pt x="507936" y="153924"/>
                  </a:moveTo>
                  <a:lnTo>
                    <a:pt x="452620" y="163701"/>
                  </a:lnTo>
                  <a:lnTo>
                    <a:pt x="405257" y="186436"/>
                  </a:lnTo>
                  <a:lnTo>
                    <a:pt x="371699" y="219779"/>
                  </a:lnTo>
                  <a:lnTo>
                    <a:pt x="351901" y="262667"/>
                  </a:lnTo>
                  <a:lnTo>
                    <a:pt x="345584" y="314342"/>
                  </a:lnTo>
                  <a:lnTo>
                    <a:pt x="346408" y="333073"/>
                  </a:lnTo>
                  <a:lnTo>
                    <a:pt x="352425" y="372618"/>
                  </a:lnTo>
                  <a:lnTo>
                    <a:pt x="363362" y="412337"/>
                  </a:lnTo>
                  <a:lnTo>
                    <a:pt x="386300" y="460793"/>
                  </a:lnTo>
                  <a:lnTo>
                    <a:pt x="417322" y="495173"/>
                  </a:lnTo>
                  <a:lnTo>
                    <a:pt x="456576" y="515246"/>
                  </a:lnTo>
                  <a:lnTo>
                    <a:pt x="504475" y="520811"/>
                  </a:lnTo>
                  <a:lnTo>
                    <a:pt x="522450" y="519205"/>
                  </a:lnTo>
                  <a:lnTo>
                    <a:pt x="560405" y="510940"/>
                  </a:lnTo>
                  <a:lnTo>
                    <a:pt x="607822" y="488188"/>
                  </a:lnTo>
                  <a:lnTo>
                    <a:pt x="619340" y="479028"/>
                  </a:lnTo>
                  <a:lnTo>
                    <a:pt x="506761" y="479028"/>
                  </a:lnTo>
                  <a:lnTo>
                    <a:pt x="494065" y="478418"/>
                  </a:lnTo>
                  <a:lnTo>
                    <a:pt x="452395" y="461658"/>
                  </a:lnTo>
                  <a:lnTo>
                    <a:pt x="423096" y="425578"/>
                  </a:lnTo>
                  <a:lnTo>
                    <a:pt x="407828" y="387873"/>
                  </a:lnTo>
                  <a:lnTo>
                    <a:pt x="397712" y="345203"/>
                  </a:lnTo>
                  <a:lnTo>
                    <a:pt x="394462" y="305181"/>
                  </a:lnTo>
                  <a:lnTo>
                    <a:pt x="395007" y="292419"/>
                  </a:lnTo>
                  <a:lnTo>
                    <a:pt x="407975" y="247354"/>
                  </a:lnTo>
                  <a:lnTo>
                    <a:pt x="439207" y="213487"/>
                  </a:lnTo>
                  <a:lnTo>
                    <a:pt x="477265" y="198628"/>
                  </a:lnTo>
                  <a:lnTo>
                    <a:pt x="505285" y="195294"/>
                  </a:lnTo>
                  <a:lnTo>
                    <a:pt x="611980" y="195294"/>
                  </a:lnTo>
                  <a:lnTo>
                    <a:pt x="606206" y="189007"/>
                  </a:lnTo>
                  <a:lnTo>
                    <a:pt x="569547" y="164433"/>
                  </a:lnTo>
                  <a:lnTo>
                    <a:pt x="524700" y="154070"/>
                  </a:lnTo>
                  <a:lnTo>
                    <a:pt x="507936" y="153924"/>
                  </a:lnTo>
                  <a:close/>
                </a:path>
                <a:path w="1313814" h="609600">
                  <a:moveTo>
                    <a:pt x="611980" y="195294"/>
                  </a:moveTo>
                  <a:lnTo>
                    <a:pt x="505285" y="195294"/>
                  </a:lnTo>
                  <a:lnTo>
                    <a:pt x="517896" y="195984"/>
                  </a:lnTo>
                  <a:lnTo>
                    <a:pt x="529589" y="198247"/>
                  </a:lnTo>
                  <a:lnTo>
                    <a:pt x="568325" y="220218"/>
                  </a:lnTo>
                  <a:lnTo>
                    <a:pt x="595122" y="260223"/>
                  </a:lnTo>
                  <a:lnTo>
                    <a:pt x="608605" y="299352"/>
                  </a:lnTo>
                  <a:lnTo>
                    <a:pt x="616600" y="341280"/>
                  </a:lnTo>
                  <a:lnTo>
                    <a:pt x="618236" y="367919"/>
                  </a:lnTo>
                  <a:lnTo>
                    <a:pt x="617712" y="380779"/>
                  </a:lnTo>
                  <a:lnTo>
                    <a:pt x="605063" y="426529"/>
                  </a:lnTo>
                  <a:lnTo>
                    <a:pt x="573522" y="460702"/>
                  </a:lnTo>
                  <a:lnTo>
                    <a:pt x="535177" y="475615"/>
                  </a:lnTo>
                  <a:lnTo>
                    <a:pt x="506761" y="479028"/>
                  </a:lnTo>
                  <a:lnTo>
                    <a:pt x="619340" y="479028"/>
                  </a:lnTo>
                  <a:lnTo>
                    <a:pt x="649224" y="441325"/>
                  </a:lnTo>
                  <a:lnTo>
                    <a:pt x="664368" y="395104"/>
                  </a:lnTo>
                  <a:lnTo>
                    <a:pt x="666966" y="359410"/>
                  </a:lnTo>
                  <a:lnTo>
                    <a:pt x="666099" y="340360"/>
                  </a:lnTo>
                  <a:lnTo>
                    <a:pt x="660019" y="299974"/>
                  </a:lnTo>
                  <a:lnTo>
                    <a:pt x="649144" y="260921"/>
                  </a:lnTo>
                  <a:lnTo>
                    <a:pt x="626121" y="213201"/>
                  </a:lnTo>
                  <a:lnTo>
                    <a:pt x="616616" y="200342"/>
                  </a:lnTo>
                  <a:lnTo>
                    <a:pt x="611980" y="195294"/>
                  </a:lnTo>
                  <a:close/>
                </a:path>
                <a:path w="1313814" h="609600">
                  <a:moveTo>
                    <a:pt x="747902" y="104902"/>
                  </a:moveTo>
                  <a:lnTo>
                    <a:pt x="706627" y="114935"/>
                  </a:lnTo>
                  <a:lnTo>
                    <a:pt x="703199" y="118872"/>
                  </a:lnTo>
                  <a:lnTo>
                    <a:pt x="699770" y="122682"/>
                  </a:lnTo>
                  <a:lnTo>
                    <a:pt x="769493" y="455295"/>
                  </a:lnTo>
                  <a:lnTo>
                    <a:pt x="777239" y="459613"/>
                  </a:lnTo>
                  <a:lnTo>
                    <a:pt x="779652" y="459613"/>
                  </a:lnTo>
                  <a:lnTo>
                    <a:pt x="815466" y="445389"/>
                  </a:lnTo>
                  <a:lnTo>
                    <a:pt x="815213" y="444119"/>
                  </a:lnTo>
                  <a:lnTo>
                    <a:pt x="767988" y="225804"/>
                  </a:lnTo>
                  <a:lnTo>
                    <a:pt x="758897" y="185801"/>
                  </a:lnTo>
                  <a:lnTo>
                    <a:pt x="751966" y="156845"/>
                  </a:lnTo>
                  <a:lnTo>
                    <a:pt x="809902" y="156845"/>
                  </a:lnTo>
                  <a:lnTo>
                    <a:pt x="779652" y="121158"/>
                  </a:lnTo>
                  <a:lnTo>
                    <a:pt x="755396" y="105156"/>
                  </a:lnTo>
                  <a:lnTo>
                    <a:pt x="747902" y="104902"/>
                  </a:lnTo>
                  <a:close/>
                </a:path>
                <a:path w="1313814" h="609600">
                  <a:moveTo>
                    <a:pt x="809902" y="156845"/>
                  </a:moveTo>
                  <a:lnTo>
                    <a:pt x="752475" y="156845"/>
                  </a:lnTo>
                  <a:lnTo>
                    <a:pt x="757902" y="163941"/>
                  </a:lnTo>
                  <a:lnTo>
                    <a:pt x="787050" y="200342"/>
                  </a:lnTo>
                  <a:lnTo>
                    <a:pt x="946531" y="387858"/>
                  </a:lnTo>
                  <a:lnTo>
                    <a:pt x="951611" y="393954"/>
                  </a:lnTo>
                  <a:lnTo>
                    <a:pt x="956310" y="399034"/>
                  </a:lnTo>
                  <a:lnTo>
                    <a:pt x="960501" y="402717"/>
                  </a:lnTo>
                  <a:lnTo>
                    <a:pt x="964691" y="406527"/>
                  </a:lnTo>
                  <a:lnTo>
                    <a:pt x="968628" y="409321"/>
                  </a:lnTo>
                  <a:lnTo>
                    <a:pt x="972438" y="411226"/>
                  </a:lnTo>
                  <a:lnTo>
                    <a:pt x="976122" y="413131"/>
                  </a:lnTo>
                  <a:lnTo>
                    <a:pt x="979932" y="414147"/>
                  </a:lnTo>
                  <a:lnTo>
                    <a:pt x="983741" y="414274"/>
                  </a:lnTo>
                  <a:lnTo>
                    <a:pt x="987551" y="414528"/>
                  </a:lnTo>
                  <a:lnTo>
                    <a:pt x="1024509" y="402336"/>
                  </a:lnTo>
                  <a:lnTo>
                    <a:pt x="1026160" y="400304"/>
                  </a:lnTo>
                  <a:lnTo>
                    <a:pt x="1027176" y="397891"/>
                  </a:lnTo>
                  <a:lnTo>
                    <a:pt x="1027938" y="395097"/>
                  </a:lnTo>
                  <a:lnTo>
                    <a:pt x="1028573" y="392430"/>
                  </a:lnTo>
                  <a:lnTo>
                    <a:pt x="1028446" y="389255"/>
                  </a:lnTo>
                  <a:lnTo>
                    <a:pt x="1020389" y="351917"/>
                  </a:lnTo>
                  <a:lnTo>
                    <a:pt x="972947" y="351917"/>
                  </a:lnTo>
                  <a:lnTo>
                    <a:pt x="936878" y="307213"/>
                  </a:lnTo>
                  <a:lnTo>
                    <a:pt x="917828" y="284099"/>
                  </a:lnTo>
                  <a:lnTo>
                    <a:pt x="809902" y="156845"/>
                  </a:lnTo>
                  <a:close/>
                </a:path>
                <a:path w="1313814" h="609600">
                  <a:moveTo>
                    <a:pt x="948436" y="61214"/>
                  </a:moveTo>
                  <a:lnTo>
                    <a:pt x="916559" y="69596"/>
                  </a:lnTo>
                  <a:lnTo>
                    <a:pt x="914908" y="70739"/>
                  </a:lnTo>
                  <a:lnTo>
                    <a:pt x="913891" y="71882"/>
                  </a:lnTo>
                  <a:lnTo>
                    <a:pt x="912876" y="74422"/>
                  </a:lnTo>
                  <a:lnTo>
                    <a:pt x="912749" y="75565"/>
                  </a:lnTo>
                  <a:lnTo>
                    <a:pt x="913002" y="76835"/>
                  </a:lnTo>
                  <a:lnTo>
                    <a:pt x="953388" y="264287"/>
                  </a:lnTo>
                  <a:lnTo>
                    <a:pt x="963040" y="308102"/>
                  </a:lnTo>
                  <a:lnTo>
                    <a:pt x="973201" y="351917"/>
                  </a:lnTo>
                  <a:lnTo>
                    <a:pt x="1020389" y="351917"/>
                  </a:lnTo>
                  <a:lnTo>
                    <a:pt x="958596" y="65659"/>
                  </a:lnTo>
                  <a:lnTo>
                    <a:pt x="957961" y="64643"/>
                  </a:lnTo>
                  <a:lnTo>
                    <a:pt x="956945" y="63754"/>
                  </a:lnTo>
                  <a:lnTo>
                    <a:pt x="956056" y="62865"/>
                  </a:lnTo>
                  <a:lnTo>
                    <a:pt x="954659" y="62103"/>
                  </a:lnTo>
                  <a:lnTo>
                    <a:pt x="950849" y="61341"/>
                  </a:lnTo>
                  <a:lnTo>
                    <a:pt x="948436" y="61214"/>
                  </a:lnTo>
                  <a:close/>
                </a:path>
                <a:path w="1313814" h="609600">
                  <a:moveTo>
                    <a:pt x="1232915" y="0"/>
                  </a:moveTo>
                  <a:lnTo>
                    <a:pt x="1231646" y="0"/>
                  </a:lnTo>
                  <a:lnTo>
                    <a:pt x="1230122" y="254"/>
                  </a:lnTo>
                  <a:lnTo>
                    <a:pt x="1062227" y="36576"/>
                  </a:lnTo>
                  <a:lnTo>
                    <a:pt x="1058545" y="38735"/>
                  </a:lnTo>
                  <a:lnTo>
                    <a:pt x="1052449" y="45847"/>
                  </a:lnTo>
                  <a:lnTo>
                    <a:pt x="1051687" y="51054"/>
                  </a:lnTo>
                  <a:lnTo>
                    <a:pt x="1053211" y="58039"/>
                  </a:lnTo>
                  <a:lnTo>
                    <a:pt x="1119759" y="366141"/>
                  </a:lnTo>
                  <a:lnTo>
                    <a:pt x="1136777" y="382016"/>
                  </a:lnTo>
                  <a:lnTo>
                    <a:pt x="1306702" y="345313"/>
                  </a:lnTo>
                  <a:lnTo>
                    <a:pt x="1313224" y="336677"/>
                  </a:lnTo>
                  <a:lnTo>
                    <a:pt x="1161414" y="336677"/>
                  </a:lnTo>
                  <a:lnTo>
                    <a:pt x="1134745" y="213106"/>
                  </a:lnTo>
                  <a:lnTo>
                    <a:pt x="1250569" y="188087"/>
                  </a:lnTo>
                  <a:lnTo>
                    <a:pt x="1257173" y="178943"/>
                  </a:lnTo>
                  <a:lnTo>
                    <a:pt x="1257015" y="176022"/>
                  </a:lnTo>
                  <a:lnTo>
                    <a:pt x="1126744" y="176022"/>
                  </a:lnTo>
                  <a:lnTo>
                    <a:pt x="1103376" y="67564"/>
                  </a:lnTo>
                  <a:lnTo>
                    <a:pt x="1238377" y="38481"/>
                  </a:lnTo>
                  <a:lnTo>
                    <a:pt x="1244727" y="28829"/>
                  </a:lnTo>
                  <a:lnTo>
                    <a:pt x="1244473" y="23876"/>
                  </a:lnTo>
                  <a:lnTo>
                    <a:pt x="1234313" y="508"/>
                  </a:lnTo>
                  <a:lnTo>
                    <a:pt x="1232915" y="0"/>
                  </a:lnTo>
                  <a:close/>
                </a:path>
                <a:path w="1313814" h="609600">
                  <a:moveTo>
                    <a:pt x="1301241" y="306832"/>
                  </a:moveTo>
                  <a:lnTo>
                    <a:pt x="1299845" y="306832"/>
                  </a:lnTo>
                  <a:lnTo>
                    <a:pt x="1298448" y="307086"/>
                  </a:lnTo>
                  <a:lnTo>
                    <a:pt x="1161414" y="336677"/>
                  </a:lnTo>
                  <a:lnTo>
                    <a:pt x="1313224" y="336677"/>
                  </a:lnTo>
                  <a:lnTo>
                    <a:pt x="1313307" y="335280"/>
                  </a:lnTo>
                  <a:lnTo>
                    <a:pt x="1313052" y="330327"/>
                  </a:lnTo>
                  <a:lnTo>
                    <a:pt x="1301241" y="306832"/>
                  </a:lnTo>
                  <a:close/>
                </a:path>
                <a:path w="1313814" h="609600">
                  <a:moveTo>
                    <a:pt x="1244091" y="150622"/>
                  </a:moveTo>
                  <a:lnTo>
                    <a:pt x="1242568" y="151003"/>
                  </a:lnTo>
                  <a:lnTo>
                    <a:pt x="1126744" y="176022"/>
                  </a:lnTo>
                  <a:lnTo>
                    <a:pt x="1257015" y="176022"/>
                  </a:lnTo>
                  <a:lnTo>
                    <a:pt x="1256919" y="174244"/>
                  </a:lnTo>
                  <a:lnTo>
                    <a:pt x="1256538" y="171450"/>
                  </a:lnTo>
                  <a:lnTo>
                    <a:pt x="1255776" y="168275"/>
                  </a:lnTo>
                  <a:lnTo>
                    <a:pt x="1255140" y="164846"/>
                  </a:lnTo>
                  <a:lnTo>
                    <a:pt x="1246759" y="151384"/>
                  </a:lnTo>
                  <a:lnTo>
                    <a:pt x="1245362" y="150749"/>
                  </a:lnTo>
                  <a:lnTo>
                    <a:pt x="1244091" y="150622"/>
                  </a:lnTo>
                  <a:close/>
                </a:path>
              </a:pathLst>
            </a:custGeom>
            <a:solidFill>
              <a:srgbClr val="FFFFFF"/>
            </a:solidFill>
          </p:spPr>
          <p:txBody>
            <a:bodyPr wrap="square" lIns="0" tIns="0" rIns="0" bIns="0" rtlCol="0"/>
            <a:lstStyle/>
            <a:p>
              <a:endParaRPr sz="1227"/>
            </a:p>
          </p:txBody>
        </p:sp>
      </p:grpSp>
    </p:spTree>
    <p:extLst>
      <p:ext uri="{BB962C8B-B14F-4D97-AF65-F5344CB8AC3E}">
        <p14:creationId xmlns:p14="http://schemas.microsoft.com/office/powerpoint/2010/main" val="12131986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67466" y="409488"/>
            <a:ext cx="4783282" cy="693599"/>
          </a:xfrm>
          <a:prstGeom prst="rect">
            <a:avLst/>
          </a:prstGeom>
        </p:spPr>
        <p:txBody>
          <a:bodyPr spcFirstLastPara="1" vert="horz" wrap="square" lIns="0" tIns="9092" rIns="0" bIns="0" rtlCol="0" anchor="t" anchorCtr="0">
            <a:spAutoFit/>
          </a:bodyPr>
          <a:lstStyle/>
          <a:p>
            <a:pPr marL="911345" marR="3464" indent="-903119">
              <a:spcBef>
                <a:spcPts val="72"/>
              </a:spcBef>
            </a:pPr>
            <a:r>
              <a:rPr sz="2182" b="1" spc="-58" dirty="0">
                <a:solidFill>
                  <a:srgbClr val="224170"/>
                </a:solidFill>
              </a:rPr>
              <a:t>Now</a:t>
            </a:r>
            <a:r>
              <a:rPr sz="2182" b="1" spc="-95" dirty="0">
                <a:solidFill>
                  <a:srgbClr val="224170"/>
                </a:solidFill>
              </a:rPr>
              <a:t> </a:t>
            </a:r>
            <a:r>
              <a:rPr sz="2182" b="1" dirty="0">
                <a:solidFill>
                  <a:srgbClr val="224170"/>
                </a:solidFill>
              </a:rPr>
              <a:t>I</a:t>
            </a:r>
            <a:r>
              <a:rPr sz="2182" b="1" spc="-99" dirty="0">
                <a:solidFill>
                  <a:srgbClr val="224170"/>
                </a:solidFill>
              </a:rPr>
              <a:t> </a:t>
            </a:r>
            <a:r>
              <a:rPr sz="2182" b="1" spc="-41" dirty="0">
                <a:solidFill>
                  <a:srgbClr val="224170"/>
                </a:solidFill>
              </a:rPr>
              <a:t>will</a:t>
            </a:r>
            <a:r>
              <a:rPr sz="2182" b="1" spc="-95" dirty="0">
                <a:solidFill>
                  <a:srgbClr val="224170"/>
                </a:solidFill>
              </a:rPr>
              <a:t> </a:t>
            </a:r>
            <a:r>
              <a:rPr sz="2182" b="1" spc="-41" dirty="0">
                <a:solidFill>
                  <a:srgbClr val="224170"/>
                </a:solidFill>
              </a:rPr>
              <a:t>pull</a:t>
            </a:r>
            <a:r>
              <a:rPr sz="2182" b="1" spc="-95" dirty="0">
                <a:solidFill>
                  <a:srgbClr val="224170"/>
                </a:solidFill>
              </a:rPr>
              <a:t> </a:t>
            </a:r>
            <a:r>
              <a:rPr sz="2182" b="1" spc="-27" dirty="0">
                <a:solidFill>
                  <a:srgbClr val="224170"/>
                </a:solidFill>
              </a:rPr>
              <a:t>up</a:t>
            </a:r>
            <a:r>
              <a:rPr sz="2182" b="1" spc="-99" dirty="0">
                <a:solidFill>
                  <a:srgbClr val="224170"/>
                </a:solidFill>
              </a:rPr>
              <a:t> </a:t>
            </a:r>
            <a:r>
              <a:rPr sz="2182" b="1" spc="-37" dirty="0">
                <a:solidFill>
                  <a:srgbClr val="224170"/>
                </a:solidFill>
              </a:rPr>
              <a:t>the</a:t>
            </a:r>
            <a:r>
              <a:rPr sz="2182" b="1" spc="-92" dirty="0">
                <a:solidFill>
                  <a:srgbClr val="224170"/>
                </a:solidFill>
              </a:rPr>
              <a:t> </a:t>
            </a:r>
            <a:r>
              <a:rPr sz="2182" b="1" spc="-37" dirty="0">
                <a:solidFill>
                  <a:srgbClr val="224170"/>
                </a:solidFill>
              </a:rPr>
              <a:t>HUD</a:t>
            </a:r>
            <a:r>
              <a:rPr sz="2182" b="1" spc="-112" dirty="0">
                <a:solidFill>
                  <a:srgbClr val="224170"/>
                </a:solidFill>
              </a:rPr>
              <a:t> </a:t>
            </a:r>
            <a:r>
              <a:rPr sz="2182" b="1" spc="-48" dirty="0">
                <a:solidFill>
                  <a:srgbClr val="224170"/>
                </a:solidFill>
              </a:rPr>
              <a:t>Equal</a:t>
            </a:r>
            <a:r>
              <a:rPr sz="2182" b="1" spc="-112" dirty="0">
                <a:solidFill>
                  <a:srgbClr val="224170"/>
                </a:solidFill>
              </a:rPr>
              <a:t> </a:t>
            </a:r>
            <a:r>
              <a:rPr sz="2182" b="1" spc="-44" dirty="0">
                <a:solidFill>
                  <a:srgbClr val="224170"/>
                </a:solidFill>
              </a:rPr>
              <a:t>Access </a:t>
            </a:r>
            <a:r>
              <a:rPr sz="2182" b="1" spc="-48" dirty="0">
                <a:solidFill>
                  <a:srgbClr val="224170"/>
                </a:solidFill>
              </a:rPr>
              <a:t>Agency</a:t>
            </a:r>
            <a:r>
              <a:rPr sz="2182" b="1" spc="-78" dirty="0">
                <a:solidFill>
                  <a:srgbClr val="224170"/>
                </a:solidFill>
              </a:rPr>
              <a:t> </a:t>
            </a:r>
            <a:r>
              <a:rPr sz="2182" b="1" spc="-51" dirty="0">
                <a:solidFill>
                  <a:srgbClr val="224170"/>
                </a:solidFill>
              </a:rPr>
              <a:t>Assessment</a:t>
            </a:r>
            <a:r>
              <a:rPr sz="2182" b="1" spc="-85" dirty="0">
                <a:solidFill>
                  <a:srgbClr val="224170"/>
                </a:solidFill>
              </a:rPr>
              <a:t> </a:t>
            </a:r>
            <a:r>
              <a:rPr sz="2182" b="1" spc="-14" dirty="0">
                <a:solidFill>
                  <a:srgbClr val="224170"/>
                </a:solidFill>
              </a:rPr>
              <a:t>Tool</a:t>
            </a:r>
            <a:endParaRPr sz="2182"/>
          </a:p>
        </p:txBody>
      </p:sp>
      <p:pic>
        <p:nvPicPr>
          <p:cNvPr id="3" name="object 3"/>
          <p:cNvPicPr/>
          <p:nvPr/>
        </p:nvPicPr>
        <p:blipFill>
          <a:blip r:embed="rId2" cstate="print"/>
          <a:stretch>
            <a:fillRect/>
          </a:stretch>
        </p:blipFill>
        <p:spPr>
          <a:xfrm>
            <a:off x="4585162" y="1602278"/>
            <a:ext cx="3141172" cy="2355619"/>
          </a:xfrm>
          <a:prstGeom prst="rect">
            <a:avLst/>
          </a:prstGeom>
        </p:spPr>
      </p:pic>
    </p:spTree>
    <p:extLst>
      <p:ext uri="{BB962C8B-B14F-4D97-AF65-F5344CB8AC3E}">
        <p14:creationId xmlns:p14="http://schemas.microsoft.com/office/powerpoint/2010/main" val="25840695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65299" y="-110706"/>
            <a:ext cx="4929620" cy="1459613"/>
          </a:xfrm>
          <a:prstGeom prst="rect">
            <a:avLst/>
          </a:prstGeom>
        </p:spPr>
        <p:txBody>
          <a:bodyPr spcFirstLastPara="1" vert="horz" wrap="square" lIns="0" tIns="250681" rIns="0" bIns="0" rtlCol="0" anchor="t" anchorCtr="0">
            <a:spAutoFit/>
          </a:bodyPr>
          <a:lstStyle/>
          <a:p>
            <a:pPr marL="8659">
              <a:spcBef>
                <a:spcPts val="1974"/>
              </a:spcBef>
            </a:pPr>
            <a:r>
              <a:rPr spc="-85" dirty="0"/>
              <a:t>RESOURCES:</a:t>
            </a:r>
            <a:r>
              <a:rPr spc="-109" dirty="0"/>
              <a:t> </a:t>
            </a:r>
            <a:r>
              <a:rPr spc="-72" dirty="0"/>
              <a:t>HUD</a:t>
            </a:r>
            <a:r>
              <a:rPr spc="-136" dirty="0"/>
              <a:t> </a:t>
            </a:r>
            <a:r>
              <a:rPr spc="-7" dirty="0"/>
              <a:t>Exchange</a:t>
            </a:r>
          </a:p>
          <a:p>
            <a:pPr marL="69271" marR="3464">
              <a:spcBef>
                <a:spcPts val="747"/>
              </a:spcBef>
            </a:pPr>
            <a:r>
              <a:rPr sz="1227" u="sng" spc="-7" dirty="0">
                <a:solidFill>
                  <a:srgbClr val="3399FF"/>
                </a:solidFill>
                <a:uFill>
                  <a:solidFill>
                    <a:srgbClr val="3399FF"/>
                  </a:solidFill>
                </a:uFill>
                <a:latin typeface="Calibri"/>
                <a:cs typeface="Calibri"/>
                <a:hlinkClick r:id="rId2"/>
              </a:rPr>
              <a:t>https://www.hudexchange.info/homelessness-assistance/resources-</a:t>
            </a:r>
            <a:r>
              <a:rPr sz="1227" u="sng" spc="-14" dirty="0">
                <a:solidFill>
                  <a:srgbClr val="3399FF"/>
                </a:solidFill>
                <a:uFill>
                  <a:solidFill>
                    <a:srgbClr val="3399FF"/>
                  </a:solidFill>
                </a:uFill>
                <a:latin typeface="Calibri"/>
                <a:cs typeface="Calibri"/>
                <a:hlinkClick r:id="rId2"/>
              </a:rPr>
              <a:t>for-</a:t>
            </a:r>
            <a:r>
              <a:rPr sz="1227" u="sng" spc="-7" dirty="0">
                <a:solidFill>
                  <a:srgbClr val="3399FF"/>
                </a:solidFill>
                <a:uFill>
                  <a:solidFill>
                    <a:srgbClr val="3399FF"/>
                  </a:solidFill>
                </a:uFill>
                <a:latin typeface="Calibri"/>
                <a:cs typeface="Calibri"/>
                <a:hlinkClick r:id="rId2"/>
              </a:rPr>
              <a:t>lgbt-</a:t>
            </a:r>
            <a:r>
              <a:rPr sz="1227" spc="-7" dirty="0">
                <a:solidFill>
                  <a:srgbClr val="3399FF"/>
                </a:solidFill>
                <a:latin typeface="Calibri"/>
                <a:cs typeface="Calibri"/>
                <a:hlinkClick r:id="rId2"/>
              </a:rPr>
              <a:t> </a:t>
            </a:r>
            <a:r>
              <a:rPr sz="1227" u="sng" spc="-7" dirty="0">
                <a:solidFill>
                  <a:srgbClr val="3399FF"/>
                </a:solidFill>
                <a:uFill>
                  <a:solidFill>
                    <a:srgbClr val="3399FF"/>
                  </a:solidFill>
                </a:uFill>
                <a:latin typeface="Calibri"/>
                <a:cs typeface="Calibri"/>
                <a:hlinkClick r:id="rId2"/>
              </a:rPr>
              <a:t>homelessness/#resources-</a:t>
            </a:r>
            <a:r>
              <a:rPr sz="1227" u="sng" spc="-14" dirty="0">
                <a:solidFill>
                  <a:srgbClr val="3399FF"/>
                </a:solidFill>
                <a:uFill>
                  <a:solidFill>
                    <a:srgbClr val="3399FF"/>
                  </a:solidFill>
                </a:uFill>
                <a:latin typeface="Calibri"/>
                <a:cs typeface="Calibri"/>
                <a:hlinkClick r:id="rId2"/>
              </a:rPr>
              <a:t>for-</a:t>
            </a:r>
            <a:r>
              <a:rPr sz="1227" u="sng" spc="-7" dirty="0">
                <a:solidFill>
                  <a:srgbClr val="3399FF"/>
                </a:solidFill>
                <a:uFill>
                  <a:solidFill>
                    <a:srgbClr val="3399FF"/>
                  </a:solidFill>
                </a:uFill>
                <a:latin typeface="Calibri"/>
                <a:cs typeface="Calibri"/>
                <a:hlinkClick r:id="rId2"/>
              </a:rPr>
              <a:t>homeless-lgbtq-individuals-in-crisis</a:t>
            </a:r>
            <a:endParaRPr sz="1227">
              <a:latin typeface="Calibri"/>
              <a:cs typeface="Calibri"/>
            </a:endParaRPr>
          </a:p>
        </p:txBody>
      </p:sp>
      <p:grpSp>
        <p:nvGrpSpPr>
          <p:cNvPr id="3" name="object 3"/>
          <p:cNvGrpSpPr/>
          <p:nvPr/>
        </p:nvGrpSpPr>
        <p:grpSpPr>
          <a:xfrm>
            <a:off x="3253046" y="1188698"/>
            <a:ext cx="5304559" cy="2937597"/>
            <a:chOff x="402334" y="1743424"/>
            <a:chExt cx="7780020" cy="4308475"/>
          </a:xfrm>
        </p:grpSpPr>
        <p:pic>
          <p:nvPicPr>
            <p:cNvPr id="4" name="object 4"/>
            <p:cNvPicPr/>
            <p:nvPr/>
          </p:nvPicPr>
          <p:blipFill>
            <a:blip r:embed="rId3" cstate="print"/>
            <a:stretch>
              <a:fillRect/>
            </a:stretch>
          </p:blipFill>
          <p:spPr>
            <a:xfrm>
              <a:off x="402334" y="1743424"/>
              <a:ext cx="7780023" cy="4308396"/>
            </a:xfrm>
            <a:prstGeom prst="rect">
              <a:avLst/>
            </a:prstGeom>
          </p:spPr>
        </p:pic>
        <p:pic>
          <p:nvPicPr>
            <p:cNvPr id="5" name="object 5"/>
            <p:cNvPicPr/>
            <p:nvPr/>
          </p:nvPicPr>
          <p:blipFill>
            <a:blip r:embed="rId4" cstate="print"/>
            <a:stretch>
              <a:fillRect/>
            </a:stretch>
          </p:blipFill>
          <p:spPr>
            <a:xfrm>
              <a:off x="457200" y="1789176"/>
              <a:ext cx="7620000" cy="4157471"/>
            </a:xfrm>
            <a:prstGeom prst="rect">
              <a:avLst/>
            </a:prstGeom>
          </p:spPr>
        </p:pic>
        <p:sp>
          <p:nvSpPr>
            <p:cNvPr id="6" name="object 6"/>
            <p:cNvSpPr/>
            <p:nvPr/>
          </p:nvSpPr>
          <p:spPr>
            <a:xfrm>
              <a:off x="438149" y="1770126"/>
              <a:ext cx="7658100" cy="4196080"/>
            </a:xfrm>
            <a:custGeom>
              <a:avLst/>
              <a:gdLst/>
              <a:ahLst/>
              <a:cxnLst/>
              <a:rect l="l" t="t" r="r" b="b"/>
              <a:pathLst>
                <a:path w="7658100" h="4196080">
                  <a:moveTo>
                    <a:pt x="0" y="4195572"/>
                  </a:moveTo>
                  <a:lnTo>
                    <a:pt x="7658100" y="4195572"/>
                  </a:lnTo>
                  <a:lnTo>
                    <a:pt x="7658100" y="0"/>
                  </a:lnTo>
                  <a:lnTo>
                    <a:pt x="0" y="0"/>
                  </a:lnTo>
                  <a:lnTo>
                    <a:pt x="0" y="4195572"/>
                  </a:lnTo>
                  <a:close/>
                </a:path>
              </a:pathLst>
            </a:custGeom>
            <a:ln w="38100">
              <a:solidFill>
                <a:srgbClr val="000000"/>
              </a:solidFill>
            </a:ln>
          </p:spPr>
          <p:txBody>
            <a:bodyPr wrap="square" lIns="0" tIns="0" rIns="0" bIns="0" rtlCol="0"/>
            <a:lstStyle/>
            <a:p>
              <a:endParaRPr sz="1227"/>
            </a:p>
          </p:txBody>
        </p:sp>
      </p:grpSp>
      <p:sp>
        <p:nvSpPr>
          <p:cNvPr id="7" name="object 7"/>
          <p:cNvSpPr txBox="1"/>
          <p:nvPr/>
        </p:nvSpPr>
        <p:spPr>
          <a:xfrm>
            <a:off x="3218619" y="4249536"/>
            <a:ext cx="4865976" cy="302670"/>
          </a:xfrm>
          <a:prstGeom prst="rect">
            <a:avLst/>
          </a:prstGeom>
        </p:spPr>
        <p:txBody>
          <a:bodyPr vert="horz" wrap="square" lIns="0" tIns="8659" rIns="0" bIns="0" rtlCol="0">
            <a:spAutoFit/>
          </a:bodyPr>
          <a:lstStyle/>
          <a:p>
            <a:pPr marL="8659">
              <a:spcBef>
                <a:spcPts val="68"/>
              </a:spcBef>
            </a:pPr>
            <a:r>
              <a:rPr sz="955" b="1" dirty="0">
                <a:latin typeface="Calibri"/>
                <a:cs typeface="Calibri"/>
              </a:rPr>
              <a:t>Also</a:t>
            </a:r>
            <a:r>
              <a:rPr sz="955" b="1" spc="-14" dirty="0">
                <a:latin typeface="Calibri"/>
                <a:cs typeface="Calibri"/>
              </a:rPr>
              <a:t> </a:t>
            </a:r>
            <a:r>
              <a:rPr sz="955" b="1" dirty="0">
                <a:latin typeface="Calibri"/>
                <a:cs typeface="Calibri"/>
              </a:rPr>
              <a:t>check</a:t>
            </a:r>
            <a:r>
              <a:rPr sz="955" b="1" spc="-17" dirty="0">
                <a:latin typeface="Calibri"/>
                <a:cs typeface="Calibri"/>
              </a:rPr>
              <a:t> </a:t>
            </a:r>
            <a:r>
              <a:rPr sz="955" b="1" dirty="0">
                <a:latin typeface="Calibri"/>
                <a:cs typeface="Calibri"/>
              </a:rPr>
              <a:t>out</a:t>
            </a:r>
            <a:r>
              <a:rPr sz="955" b="1" spc="-10" dirty="0">
                <a:latin typeface="Calibri"/>
                <a:cs typeface="Calibri"/>
              </a:rPr>
              <a:t> </a:t>
            </a:r>
            <a:r>
              <a:rPr sz="955" b="1" dirty="0">
                <a:latin typeface="Calibri"/>
                <a:cs typeface="Calibri"/>
              </a:rPr>
              <a:t>the</a:t>
            </a:r>
            <a:r>
              <a:rPr sz="955" b="1" spc="-14" dirty="0">
                <a:latin typeface="Calibri"/>
                <a:cs typeface="Calibri"/>
              </a:rPr>
              <a:t> </a:t>
            </a:r>
            <a:r>
              <a:rPr sz="955" b="1" dirty="0">
                <a:latin typeface="Calibri"/>
                <a:cs typeface="Calibri"/>
              </a:rPr>
              <a:t>Fair</a:t>
            </a:r>
            <a:r>
              <a:rPr sz="955" b="1" spc="-24" dirty="0">
                <a:latin typeface="Calibri"/>
                <a:cs typeface="Calibri"/>
              </a:rPr>
              <a:t> </a:t>
            </a:r>
            <a:r>
              <a:rPr sz="955" b="1" dirty="0">
                <a:latin typeface="Calibri"/>
                <a:cs typeface="Calibri"/>
              </a:rPr>
              <a:t>Housing</a:t>
            </a:r>
            <a:r>
              <a:rPr sz="955" b="1" spc="-27" dirty="0">
                <a:latin typeface="Calibri"/>
                <a:cs typeface="Calibri"/>
              </a:rPr>
              <a:t> </a:t>
            </a:r>
            <a:r>
              <a:rPr sz="955" b="1" dirty="0">
                <a:latin typeface="Calibri"/>
                <a:cs typeface="Calibri"/>
              </a:rPr>
              <a:t>and</a:t>
            </a:r>
            <a:r>
              <a:rPr sz="955" b="1" spc="-10" dirty="0">
                <a:latin typeface="Calibri"/>
                <a:cs typeface="Calibri"/>
              </a:rPr>
              <a:t> </a:t>
            </a:r>
            <a:r>
              <a:rPr sz="955" b="1" dirty="0">
                <a:latin typeface="Calibri"/>
                <a:cs typeface="Calibri"/>
              </a:rPr>
              <a:t>Equal</a:t>
            </a:r>
            <a:r>
              <a:rPr sz="955" b="1" spc="-14" dirty="0">
                <a:latin typeface="Calibri"/>
                <a:cs typeface="Calibri"/>
              </a:rPr>
              <a:t> </a:t>
            </a:r>
            <a:r>
              <a:rPr sz="955" b="1" dirty="0">
                <a:latin typeface="Calibri"/>
                <a:cs typeface="Calibri"/>
              </a:rPr>
              <a:t>Opportunity</a:t>
            </a:r>
            <a:r>
              <a:rPr sz="955" b="1" spc="-34" dirty="0">
                <a:latin typeface="Calibri"/>
                <a:cs typeface="Calibri"/>
              </a:rPr>
              <a:t> </a:t>
            </a:r>
            <a:r>
              <a:rPr sz="955" b="1" dirty="0">
                <a:latin typeface="Calibri"/>
                <a:cs typeface="Calibri"/>
              </a:rPr>
              <a:t>(FEHO)</a:t>
            </a:r>
            <a:r>
              <a:rPr sz="955" b="1" spc="-14" dirty="0">
                <a:latin typeface="Calibri"/>
                <a:cs typeface="Calibri"/>
              </a:rPr>
              <a:t> </a:t>
            </a:r>
            <a:r>
              <a:rPr sz="955" b="1" spc="-7" dirty="0">
                <a:latin typeface="Calibri"/>
                <a:cs typeface="Calibri"/>
              </a:rPr>
              <a:t>Resources</a:t>
            </a:r>
            <a:r>
              <a:rPr sz="955" b="1" spc="-20" dirty="0">
                <a:latin typeface="Calibri"/>
                <a:cs typeface="Calibri"/>
              </a:rPr>
              <a:t> </a:t>
            </a:r>
            <a:r>
              <a:rPr sz="955" b="1" dirty="0">
                <a:latin typeface="Calibri"/>
                <a:cs typeface="Calibri"/>
              </a:rPr>
              <a:t>for</a:t>
            </a:r>
            <a:r>
              <a:rPr sz="955" b="1" spc="-14" dirty="0">
                <a:latin typeface="Calibri"/>
                <a:cs typeface="Calibri"/>
              </a:rPr>
              <a:t> LGBTQ+</a:t>
            </a:r>
            <a:r>
              <a:rPr sz="955" b="1" spc="-27" dirty="0">
                <a:latin typeface="Calibri"/>
                <a:cs typeface="Calibri"/>
              </a:rPr>
              <a:t> </a:t>
            </a:r>
            <a:r>
              <a:rPr sz="955" b="1" spc="-7" dirty="0">
                <a:latin typeface="Calibri"/>
                <a:cs typeface="Calibri"/>
              </a:rPr>
              <a:t>individuals:</a:t>
            </a:r>
            <a:endParaRPr sz="955">
              <a:latin typeface="Calibri"/>
              <a:cs typeface="Calibri"/>
            </a:endParaRPr>
          </a:p>
          <a:p>
            <a:pPr marL="8659">
              <a:spcBef>
                <a:spcPts val="3"/>
              </a:spcBef>
            </a:pPr>
            <a:r>
              <a:rPr sz="955" u="sng" dirty="0">
                <a:solidFill>
                  <a:srgbClr val="3399FF"/>
                </a:solidFill>
                <a:uFill>
                  <a:solidFill>
                    <a:srgbClr val="3399FF"/>
                  </a:solidFill>
                </a:uFill>
                <a:latin typeface="Calibri"/>
                <a:cs typeface="Calibri"/>
                <a:hlinkClick r:id="rId5"/>
              </a:rPr>
              <a:t>FEHO</a:t>
            </a:r>
            <a:r>
              <a:rPr sz="955" u="sng" spc="-34" dirty="0">
                <a:solidFill>
                  <a:srgbClr val="3399FF"/>
                </a:solidFill>
                <a:uFill>
                  <a:solidFill>
                    <a:srgbClr val="3399FF"/>
                  </a:solidFill>
                </a:uFill>
                <a:latin typeface="Calibri"/>
                <a:cs typeface="Calibri"/>
                <a:hlinkClick r:id="rId5"/>
              </a:rPr>
              <a:t> </a:t>
            </a:r>
            <a:r>
              <a:rPr sz="955" u="sng" dirty="0">
                <a:solidFill>
                  <a:srgbClr val="3399FF"/>
                </a:solidFill>
                <a:uFill>
                  <a:solidFill>
                    <a:srgbClr val="3399FF"/>
                  </a:solidFill>
                </a:uFill>
                <a:latin typeface="Calibri"/>
                <a:cs typeface="Calibri"/>
                <a:hlinkClick r:id="rId5"/>
              </a:rPr>
              <a:t>Resources</a:t>
            </a:r>
            <a:r>
              <a:rPr sz="955" u="sng" spc="-20" dirty="0">
                <a:solidFill>
                  <a:srgbClr val="3399FF"/>
                </a:solidFill>
                <a:uFill>
                  <a:solidFill>
                    <a:srgbClr val="3399FF"/>
                  </a:solidFill>
                </a:uFill>
                <a:latin typeface="Calibri"/>
                <a:cs typeface="Calibri"/>
                <a:hlinkClick r:id="rId5"/>
              </a:rPr>
              <a:t> </a:t>
            </a:r>
            <a:r>
              <a:rPr sz="955" u="sng" dirty="0">
                <a:solidFill>
                  <a:srgbClr val="3399FF"/>
                </a:solidFill>
                <a:uFill>
                  <a:solidFill>
                    <a:srgbClr val="3399FF"/>
                  </a:solidFill>
                </a:uFill>
                <a:latin typeface="Calibri"/>
                <a:cs typeface="Calibri"/>
                <a:hlinkClick r:id="rId5"/>
              </a:rPr>
              <a:t>on</a:t>
            </a:r>
            <a:r>
              <a:rPr sz="955" u="sng" spc="-24" dirty="0">
                <a:solidFill>
                  <a:srgbClr val="3399FF"/>
                </a:solidFill>
                <a:uFill>
                  <a:solidFill>
                    <a:srgbClr val="3399FF"/>
                  </a:solidFill>
                </a:uFill>
                <a:latin typeface="Calibri"/>
                <a:cs typeface="Calibri"/>
                <a:hlinkClick r:id="rId5"/>
              </a:rPr>
              <a:t> </a:t>
            </a:r>
            <a:r>
              <a:rPr sz="955" u="sng" spc="-7" dirty="0">
                <a:solidFill>
                  <a:srgbClr val="3399FF"/>
                </a:solidFill>
                <a:uFill>
                  <a:solidFill>
                    <a:srgbClr val="3399FF"/>
                  </a:solidFill>
                </a:uFill>
                <a:latin typeface="Calibri"/>
                <a:cs typeface="Calibri"/>
                <a:hlinkClick r:id="rId5"/>
              </a:rPr>
              <a:t>LGBTQ+</a:t>
            </a:r>
            <a:endParaRPr sz="955">
              <a:latin typeface="Calibri"/>
              <a:cs typeface="Calibri"/>
            </a:endParaRPr>
          </a:p>
        </p:txBody>
      </p:sp>
    </p:spTree>
    <p:extLst>
      <p:ext uri="{BB962C8B-B14F-4D97-AF65-F5344CB8AC3E}">
        <p14:creationId xmlns:p14="http://schemas.microsoft.com/office/powerpoint/2010/main" val="32432798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77666" y="104168"/>
            <a:ext cx="2030990" cy="503698"/>
          </a:xfrm>
          <a:prstGeom prst="rect">
            <a:avLst/>
          </a:prstGeom>
        </p:spPr>
        <p:txBody>
          <a:bodyPr spcFirstLastPara="1" vert="horz" wrap="square" lIns="0" tIns="8226" rIns="0" bIns="0" rtlCol="0" anchor="t" anchorCtr="0">
            <a:spAutoFit/>
          </a:bodyPr>
          <a:lstStyle/>
          <a:p>
            <a:pPr marL="8659">
              <a:spcBef>
                <a:spcPts val="65"/>
              </a:spcBef>
            </a:pPr>
            <a:r>
              <a:rPr spc="-68" dirty="0"/>
              <a:t>RESOURCES</a:t>
            </a:r>
          </a:p>
        </p:txBody>
      </p:sp>
      <p:sp>
        <p:nvSpPr>
          <p:cNvPr id="3" name="object 3"/>
          <p:cNvSpPr txBox="1"/>
          <p:nvPr/>
        </p:nvSpPr>
        <p:spPr>
          <a:xfrm>
            <a:off x="3279301" y="844435"/>
            <a:ext cx="5295034" cy="3450274"/>
          </a:xfrm>
          <a:prstGeom prst="rect">
            <a:avLst/>
          </a:prstGeom>
        </p:spPr>
        <p:txBody>
          <a:bodyPr vert="horz" wrap="square" lIns="0" tIns="8226" rIns="0" bIns="0" rtlCol="0">
            <a:spAutoFit/>
          </a:bodyPr>
          <a:lstStyle/>
          <a:p>
            <a:pPr marL="164518" indent="-155859">
              <a:spcBef>
                <a:spcPts val="65"/>
              </a:spcBef>
              <a:buClr>
                <a:srgbClr val="FF66FF"/>
              </a:buClr>
              <a:buFont typeface="Arial"/>
              <a:buChar char="•"/>
              <a:tabLst>
                <a:tab pos="164085" algn="l"/>
                <a:tab pos="164518" algn="l"/>
              </a:tabLst>
            </a:pPr>
            <a:r>
              <a:rPr sz="1500" b="1" dirty="0">
                <a:latin typeface="Calibri"/>
                <a:cs typeface="Calibri"/>
              </a:rPr>
              <a:t>2012</a:t>
            </a:r>
            <a:r>
              <a:rPr sz="1500" b="1" spc="-58" dirty="0">
                <a:latin typeface="Calibri"/>
                <a:cs typeface="Calibri"/>
              </a:rPr>
              <a:t> </a:t>
            </a:r>
            <a:r>
              <a:rPr sz="1500" b="1" dirty="0">
                <a:latin typeface="Calibri"/>
                <a:cs typeface="Calibri"/>
              </a:rPr>
              <a:t>Equal</a:t>
            </a:r>
            <a:r>
              <a:rPr sz="1500" b="1" spc="-41" dirty="0">
                <a:latin typeface="Calibri"/>
                <a:cs typeface="Calibri"/>
              </a:rPr>
              <a:t> </a:t>
            </a:r>
            <a:r>
              <a:rPr sz="1500" b="1" dirty="0">
                <a:latin typeface="Calibri"/>
                <a:cs typeface="Calibri"/>
              </a:rPr>
              <a:t>Access</a:t>
            </a:r>
            <a:r>
              <a:rPr sz="1500" b="1" spc="-37" dirty="0">
                <a:latin typeface="Calibri"/>
                <a:cs typeface="Calibri"/>
              </a:rPr>
              <a:t> </a:t>
            </a:r>
            <a:r>
              <a:rPr sz="1500" b="1" spc="-7" dirty="0">
                <a:latin typeface="Calibri"/>
                <a:cs typeface="Calibri"/>
              </a:rPr>
              <a:t>Rule:</a:t>
            </a:r>
            <a:endParaRPr sz="1500">
              <a:latin typeface="Calibri"/>
              <a:cs typeface="Calibri"/>
            </a:endParaRPr>
          </a:p>
          <a:p>
            <a:pPr marL="164518" marR="105205" indent="-155859">
              <a:lnSpc>
                <a:spcPct val="80000"/>
              </a:lnSpc>
              <a:spcBef>
                <a:spcPts val="358"/>
              </a:spcBef>
              <a:buClr>
                <a:srgbClr val="FF66FF"/>
              </a:buClr>
              <a:buFont typeface="Arial"/>
              <a:buChar char="•"/>
              <a:tabLst>
                <a:tab pos="164085" algn="l"/>
                <a:tab pos="164518" algn="l"/>
              </a:tabLst>
            </a:pPr>
            <a:r>
              <a:rPr sz="1500" u="sng" spc="-17" dirty="0">
                <a:solidFill>
                  <a:srgbClr val="3399FF"/>
                </a:solidFill>
                <a:uFill>
                  <a:solidFill>
                    <a:srgbClr val="3399FF"/>
                  </a:solidFill>
                </a:uFill>
                <a:latin typeface="Calibri"/>
                <a:cs typeface="Calibri"/>
                <a:hlinkClick r:id="rId2"/>
              </a:rPr>
              <a:t>https://www.govinfo.gov/content/pkg/FR-</a:t>
            </a:r>
            <a:r>
              <a:rPr sz="1500" u="sng" spc="-14" dirty="0">
                <a:solidFill>
                  <a:srgbClr val="3399FF"/>
                </a:solidFill>
                <a:uFill>
                  <a:solidFill>
                    <a:srgbClr val="3399FF"/>
                  </a:solidFill>
                </a:uFill>
                <a:latin typeface="Calibri"/>
                <a:cs typeface="Calibri"/>
                <a:hlinkClick r:id="rId2"/>
              </a:rPr>
              <a:t>2012-02-</a:t>
            </a:r>
            <a:r>
              <a:rPr sz="1500" u="sng" spc="-7" dirty="0">
                <a:solidFill>
                  <a:srgbClr val="3399FF"/>
                </a:solidFill>
                <a:uFill>
                  <a:solidFill>
                    <a:srgbClr val="3399FF"/>
                  </a:solidFill>
                </a:uFill>
                <a:latin typeface="Calibri"/>
                <a:cs typeface="Calibri"/>
                <a:hlinkClick r:id="rId2"/>
              </a:rPr>
              <a:t>03/pdf/2012-</a:t>
            </a:r>
            <a:r>
              <a:rPr sz="1500" spc="-7" dirty="0">
                <a:solidFill>
                  <a:srgbClr val="3399FF"/>
                </a:solidFill>
                <a:latin typeface="Calibri"/>
                <a:cs typeface="Calibri"/>
                <a:hlinkClick r:id="rId2"/>
              </a:rPr>
              <a:t> </a:t>
            </a:r>
            <a:r>
              <a:rPr sz="1500" u="sng" spc="-7" dirty="0">
                <a:solidFill>
                  <a:srgbClr val="3399FF"/>
                </a:solidFill>
                <a:uFill>
                  <a:solidFill>
                    <a:srgbClr val="3399FF"/>
                  </a:solidFill>
                </a:uFill>
                <a:latin typeface="Calibri"/>
                <a:cs typeface="Calibri"/>
                <a:hlinkClick r:id="rId2"/>
              </a:rPr>
              <a:t>2343.pdf</a:t>
            </a:r>
            <a:endParaRPr sz="1500">
              <a:latin typeface="Calibri"/>
              <a:cs typeface="Calibri"/>
            </a:endParaRPr>
          </a:p>
          <a:p>
            <a:pPr marL="164518" marR="207813" indent="-155859">
              <a:lnSpc>
                <a:spcPct val="80000"/>
              </a:lnSpc>
              <a:spcBef>
                <a:spcPts val="361"/>
              </a:spcBef>
              <a:buClr>
                <a:srgbClr val="FF66FF"/>
              </a:buClr>
              <a:buFont typeface="Arial"/>
              <a:buChar char="•"/>
              <a:tabLst>
                <a:tab pos="207813" algn="l"/>
                <a:tab pos="208246" algn="l"/>
              </a:tabLst>
            </a:pPr>
            <a:r>
              <a:rPr sz="1227" dirty="0"/>
              <a:t>	</a:t>
            </a:r>
            <a:r>
              <a:rPr sz="1500" b="1" dirty="0">
                <a:latin typeface="Calibri"/>
                <a:cs typeface="Calibri"/>
              </a:rPr>
              <a:t>2016</a:t>
            </a:r>
            <a:r>
              <a:rPr sz="1500" b="1" spc="-61" dirty="0">
                <a:latin typeface="Calibri"/>
                <a:cs typeface="Calibri"/>
              </a:rPr>
              <a:t> </a:t>
            </a:r>
            <a:r>
              <a:rPr sz="1500" b="1" dirty="0">
                <a:latin typeface="Calibri"/>
                <a:cs typeface="Calibri"/>
              </a:rPr>
              <a:t>Equal</a:t>
            </a:r>
            <a:r>
              <a:rPr sz="1500" b="1" spc="-44" dirty="0">
                <a:latin typeface="Calibri"/>
                <a:cs typeface="Calibri"/>
              </a:rPr>
              <a:t> </a:t>
            </a:r>
            <a:r>
              <a:rPr sz="1500" b="1" dirty="0">
                <a:latin typeface="Calibri"/>
                <a:cs typeface="Calibri"/>
              </a:rPr>
              <a:t>Access</a:t>
            </a:r>
            <a:r>
              <a:rPr sz="1500" b="1" spc="-44" dirty="0">
                <a:latin typeface="Calibri"/>
                <a:cs typeface="Calibri"/>
              </a:rPr>
              <a:t> </a:t>
            </a:r>
            <a:r>
              <a:rPr sz="1500" b="1" spc="-14" dirty="0">
                <a:latin typeface="Calibri"/>
                <a:cs typeface="Calibri"/>
              </a:rPr>
              <a:t>Rule: </a:t>
            </a:r>
            <a:r>
              <a:rPr sz="1500" u="sng" spc="-14" dirty="0">
                <a:solidFill>
                  <a:srgbClr val="3399FF"/>
                </a:solidFill>
                <a:uFill>
                  <a:solidFill>
                    <a:srgbClr val="3399FF"/>
                  </a:solidFill>
                </a:uFill>
                <a:latin typeface="Calibri"/>
                <a:cs typeface="Calibri"/>
                <a:hlinkClick r:id="rId3"/>
              </a:rPr>
              <a:t>https://www.federalregister.gov/documents/2016/09/21/2016-</a:t>
            </a:r>
            <a:r>
              <a:rPr sz="1500" spc="-14" dirty="0">
                <a:solidFill>
                  <a:srgbClr val="3399FF"/>
                </a:solidFill>
                <a:latin typeface="Calibri"/>
                <a:cs typeface="Calibri"/>
                <a:hlinkClick r:id="rId3"/>
              </a:rPr>
              <a:t> </a:t>
            </a:r>
            <a:r>
              <a:rPr sz="1500" u="sng" spc="-14" dirty="0">
                <a:solidFill>
                  <a:srgbClr val="3399FF"/>
                </a:solidFill>
                <a:uFill>
                  <a:solidFill>
                    <a:srgbClr val="3399FF"/>
                  </a:solidFill>
                </a:uFill>
                <a:latin typeface="Calibri"/>
                <a:cs typeface="Calibri"/>
                <a:hlinkClick r:id="rId3"/>
              </a:rPr>
              <a:t>22589/equal-access-</a:t>
            </a:r>
            <a:r>
              <a:rPr sz="1500" u="sng" spc="-17" dirty="0">
                <a:solidFill>
                  <a:srgbClr val="3399FF"/>
                </a:solidFill>
                <a:uFill>
                  <a:solidFill>
                    <a:srgbClr val="3399FF"/>
                  </a:solidFill>
                </a:uFill>
                <a:latin typeface="Calibri"/>
                <a:cs typeface="Calibri"/>
                <a:hlinkClick r:id="rId3"/>
              </a:rPr>
              <a:t>inaccordance-</a:t>
            </a:r>
            <a:r>
              <a:rPr sz="1500" u="sng" spc="-14" dirty="0">
                <a:solidFill>
                  <a:srgbClr val="3399FF"/>
                </a:solidFill>
                <a:uFill>
                  <a:solidFill>
                    <a:srgbClr val="3399FF"/>
                  </a:solidFill>
                </a:uFill>
                <a:latin typeface="Calibri"/>
                <a:cs typeface="Calibri"/>
                <a:hlinkClick r:id="rId3"/>
              </a:rPr>
              <a:t>with-an-individuals-</a:t>
            </a:r>
            <a:r>
              <a:rPr sz="1500" u="sng" spc="-7" dirty="0">
                <a:solidFill>
                  <a:srgbClr val="3399FF"/>
                </a:solidFill>
                <a:uFill>
                  <a:solidFill>
                    <a:srgbClr val="3399FF"/>
                  </a:solidFill>
                </a:uFill>
                <a:latin typeface="Calibri"/>
                <a:cs typeface="Calibri"/>
                <a:hlinkClick r:id="rId3"/>
              </a:rPr>
              <a:t>gender-</a:t>
            </a:r>
            <a:r>
              <a:rPr sz="1500" spc="-7" dirty="0">
                <a:solidFill>
                  <a:srgbClr val="3399FF"/>
                </a:solidFill>
                <a:latin typeface="Calibri"/>
                <a:cs typeface="Calibri"/>
                <a:hlinkClick r:id="rId3"/>
              </a:rPr>
              <a:t> </a:t>
            </a:r>
            <a:r>
              <a:rPr sz="1500" u="sng" spc="-14" dirty="0">
                <a:solidFill>
                  <a:srgbClr val="3399FF"/>
                </a:solidFill>
                <a:uFill>
                  <a:solidFill>
                    <a:srgbClr val="3399FF"/>
                  </a:solidFill>
                </a:uFill>
                <a:latin typeface="Calibri"/>
                <a:cs typeface="Calibri"/>
                <a:hlinkClick r:id="rId3"/>
              </a:rPr>
              <a:t>identity-</a:t>
            </a:r>
            <a:r>
              <a:rPr sz="1500" u="sng" spc="-7" dirty="0">
                <a:solidFill>
                  <a:srgbClr val="3399FF"/>
                </a:solidFill>
                <a:uFill>
                  <a:solidFill>
                    <a:srgbClr val="3399FF"/>
                  </a:solidFill>
                </a:uFill>
                <a:latin typeface="Calibri"/>
                <a:cs typeface="Calibri"/>
                <a:hlinkClick r:id="rId3"/>
              </a:rPr>
              <a:t>in-</a:t>
            </a:r>
            <a:r>
              <a:rPr sz="1500" u="sng" spc="-17" dirty="0">
                <a:solidFill>
                  <a:srgbClr val="3399FF"/>
                </a:solidFill>
                <a:uFill>
                  <a:solidFill>
                    <a:srgbClr val="3399FF"/>
                  </a:solidFill>
                </a:uFill>
                <a:latin typeface="Calibri"/>
                <a:cs typeface="Calibri"/>
                <a:hlinkClick r:id="rId3"/>
              </a:rPr>
              <a:t>community-</a:t>
            </a:r>
            <a:r>
              <a:rPr sz="1500" u="sng" spc="-14" dirty="0">
                <a:solidFill>
                  <a:srgbClr val="3399FF"/>
                </a:solidFill>
                <a:uFill>
                  <a:solidFill>
                    <a:srgbClr val="3399FF"/>
                  </a:solidFill>
                </a:uFill>
                <a:latin typeface="Calibri"/>
                <a:cs typeface="Calibri"/>
                <a:hlinkClick r:id="rId3"/>
              </a:rPr>
              <a:t>planning-and-</a:t>
            </a:r>
            <a:r>
              <a:rPr sz="1500" u="sng" spc="-7" dirty="0">
                <a:solidFill>
                  <a:srgbClr val="3399FF"/>
                </a:solidFill>
                <a:uFill>
                  <a:solidFill>
                    <a:srgbClr val="3399FF"/>
                  </a:solidFill>
                </a:uFill>
                <a:latin typeface="Calibri"/>
                <a:cs typeface="Calibri"/>
                <a:hlinkClick r:id="rId3"/>
              </a:rPr>
              <a:t>development</a:t>
            </a:r>
            <a:endParaRPr sz="1500">
              <a:latin typeface="Calibri"/>
              <a:cs typeface="Calibri"/>
            </a:endParaRPr>
          </a:p>
          <a:p>
            <a:pPr marL="164518" marR="37665" indent="-155859">
              <a:lnSpc>
                <a:spcPct val="80100"/>
              </a:lnSpc>
              <a:spcBef>
                <a:spcPts val="358"/>
              </a:spcBef>
              <a:buClr>
                <a:srgbClr val="FF66FF"/>
              </a:buClr>
              <a:buFont typeface="Arial"/>
              <a:buChar char="•"/>
              <a:tabLst>
                <a:tab pos="164085" algn="l"/>
                <a:tab pos="164518" algn="l"/>
              </a:tabLst>
            </a:pPr>
            <a:r>
              <a:rPr sz="1500" b="1" dirty="0">
                <a:latin typeface="Calibri"/>
                <a:cs typeface="Calibri"/>
              </a:rPr>
              <a:t>Agency</a:t>
            </a:r>
            <a:r>
              <a:rPr sz="1500" b="1" spc="-48" dirty="0">
                <a:latin typeface="Calibri"/>
                <a:cs typeface="Calibri"/>
              </a:rPr>
              <a:t> </a:t>
            </a:r>
            <a:r>
              <a:rPr sz="1500" b="1" spc="-7" dirty="0">
                <a:latin typeface="Calibri"/>
                <a:cs typeface="Calibri"/>
              </a:rPr>
              <a:t>Assessment</a:t>
            </a:r>
            <a:r>
              <a:rPr sz="1500" b="1" spc="-37" dirty="0">
                <a:latin typeface="Calibri"/>
                <a:cs typeface="Calibri"/>
              </a:rPr>
              <a:t> </a:t>
            </a:r>
            <a:r>
              <a:rPr sz="1500" b="1" spc="-14" dirty="0">
                <a:latin typeface="Calibri"/>
                <a:cs typeface="Calibri"/>
              </a:rPr>
              <a:t>Tool: </a:t>
            </a:r>
            <a:r>
              <a:rPr sz="1500" u="sng" spc="-20" dirty="0">
                <a:solidFill>
                  <a:srgbClr val="3399FF"/>
                </a:solidFill>
                <a:uFill>
                  <a:solidFill>
                    <a:srgbClr val="3399FF"/>
                  </a:solidFill>
                </a:uFill>
                <a:latin typeface="Calibri"/>
                <a:cs typeface="Calibri"/>
                <a:hlinkClick r:id="rId4"/>
              </a:rPr>
              <a:t>https://www.hudexchange.info/resource/4952/equal-</a:t>
            </a:r>
            <a:r>
              <a:rPr sz="1500" u="sng" spc="-14" dirty="0">
                <a:solidFill>
                  <a:srgbClr val="3399FF"/>
                </a:solidFill>
                <a:uFill>
                  <a:solidFill>
                    <a:srgbClr val="3399FF"/>
                  </a:solidFill>
                </a:uFill>
                <a:latin typeface="Calibri"/>
                <a:cs typeface="Calibri"/>
                <a:hlinkClick r:id="rId4"/>
              </a:rPr>
              <a:t>access-</a:t>
            </a:r>
            <a:r>
              <a:rPr sz="1500" u="sng" spc="-7" dirty="0">
                <a:solidFill>
                  <a:srgbClr val="3399FF"/>
                </a:solidFill>
                <a:uFill>
                  <a:solidFill>
                    <a:srgbClr val="3399FF"/>
                  </a:solidFill>
                </a:uFill>
                <a:latin typeface="Calibri"/>
                <a:cs typeface="Calibri"/>
                <a:hlinkClick r:id="rId4"/>
              </a:rPr>
              <a:t>rule-</a:t>
            </a:r>
            <a:r>
              <a:rPr sz="1500" spc="-7" dirty="0">
                <a:solidFill>
                  <a:srgbClr val="3399FF"/>
                </a:solidFill>
                <a:latin typeface="Calibri"/>
                <a:cs typeface="Calibri"/>
                <a:hlinkClick r:id="rId4"/>
              </a:rPr>
              <a:t> </a:t>
            </a:r>
            <a:r>
              <a:rPr sz="1500" u="sng" spc="-17" dirty="0">
                <a:solidFill>
                  <a:srgbClr val="3399FF"/>
                </a:solidFill>
                <a:uFill>
                  <a:solidFill>
                    <a:srgbClr val="3399FF"/>
                  </a:solidFill>
                </a:uFill>
                <a:latin typeface="Calibri"/>
                <a:cs typeface="Calibri"/>
                <a:hlinkClick r:id="rId4"/>
              </a:rPr>
              <a:t>project-</a:t>
            </a:r>
            <a:r>
              <a:rPr sz="1500" u="sng" spc="-7" dirty="0">
                <a:solidFill>
                  <a:srgbClr val="3399FF"/>
                </a:solidFill>
                <a:uFill>
                  <a:solidFill>
                    <a:srgbClr val="3399FF"/>
                  </a:solidFill>
                </a:uFill>
                <a:latin typeface="Calibri"/>
                <a:cs typeface="Calibri"/>
                <a:hlinkClick r:id="rId4"/>
              </a:rPr>
              <a:t>self-</a:t>
            </a:r>
            <a:r>
              <a:rPr sz="1500" u="sng" spc="-14" dirty="0">
                <a:solidFill>
                  <a:srgbClr val="3399FF"/>
                </a:solidFill>
                <a:uFill>
                  <a:solidFill>
                    <a:srgbClr val="3399FF"/>
                  </a:solidFill>
                </a:uFill>
                <a:latin typeface="Calibri"/>
                <a:cs typeface="Calibri"/>
                <a:hlinkClick r:id="rId4"/>
              </a:rPr>
              <a:t>assessment-tool/</a:t>
            </a:r>
            <a:endParaRPr sz="1500">
              <a:latin typeface="Calibri"/>
              <a:cs typeface="Calibri"/>
            </a:endParaRPr>
          </a:p>
          <a:p>
            <a:pPr marL="164518" marR="120791" indent="-155859">
              <a:lnSpc>
                <a:spcPct val="80000"/>
              </a:lnSpc>
              <a:spcBef>
                <a:spcPts val="361"/>
              </a:spcBef>
              <a:buClr>
                <a:srgbClr val="FF66FF"/>
              </a:buClr>
              <a:buFont typeface="Arial"/>
              <a:buChar char="•"/>
              <a:tabLst>
                <a:tab pos="164085" algn="l"/>
                <a:tab pos="164518" algn="l"/>
              </a:tabLst>
            </a:pPr>
            <a:r>
              <a:rPr sz="1500" b="1" dirty="0">
                <a:latin typeface="Calibri"/>
                <a:cs typeface="Calibri"/>
              </a:rPr>
              <a:t>Equal</a:t>
            </a:r>
            <a:r>
              <a:rPr sz="1500" b="1" spc="-41" dirty="0">
                <a:latin typeface="Calibri"/>
                <a:cs typeface="Calibri"/>
              </a:rPr>
              <a:t> </a:t>
            </a:r>
            <a:r>
              <a:rPr sz="1500" b="1" dirty="0">
                <a:latin typeface="Calibri"/>
                <a:cs typeface="Calibri"/>
              </a:rPr>
              <a:t>Access</a:t>
            </a:r>
            <a:r>
              <a:rPr sz="1500" b="1" spc="-37" dirty="0">
                <a:latin typeface="Calibri"/>
                <a:cs typeface="Calibri"/>
              </a:rPr>
              <a:t> </a:t>
            </a:r>
            <a:r>
              <a:rPr sz="1500" b="1" dirty="0">
                <a:latin typeface="Calibri"/>
                <a:cs typeface="Calibri"/>
              </a:rPr>
              <a:t>for</a:t>
            </a:r>
            <a:r>
              <a:rPr sz="1500" b="1" spc="-44" dirty="0">
                <a:latin typeface="Calibri"/>
                <a:cs typeface="Calibri"/>
              </a:rPr>
              <a:t> </a:t>
            </a:r>
            <a:r>
              <a:rPr sz="1500" b="1" spc="-17" dirty="0">
                <a:latin typeface="Calibri"/>
                <a:cs typeface="Calibri"/>
              </a:rPr>
              <a:t>Transgender</a:t>
            </a:r>
            <a:r>
              <a:rPr sz="1500" b="1" spc="-34" dirty="0">
                <a:latin typeface="Calibri"/>
                <a:cs typeface="Calibri"/>
              </a:rPr>
              <a:t> </a:t>
            </a:r>
            <a:r>
              <a:rPr sz="1500" b="1" dirty="0">
                <a:latin typeface="Calibri"/>
                <a:cs typeface="Calibri"/>
              </a:rPr>
              <a:t>People:</a:t>
            </a:r>
            <a:r>
              <a:rPr sz="1500" b="1" spc="-24" dirty="0">
                <a:latin typeface="Calibri"/>
                <a:cs typeface="Calibri"/>
              </a:rPr>
              <a:t> </a:t>
            </a:r>
            <a:r>
              <a:rPr sz="1500" b="1" spc="-7" dirty="0">
                <a:latin typeface="Calibri"/>
                <a:cs typeface="Calibri"/>
              </a:rPr>
              <a:t>Supporting</a:t>
            </a:r>
            <a:r>
              <a:rPr sz="1500" b="1" spc="-48" dirty="0">
                <a:latin typeface="Calibri"/>
                <a:cs typeface="Calibri"/>
              </a:rPr>
              <a:t> </a:t>
            </a:r>
            <a:r>
              <a:rPr sz="1500" b="1" spc="-7" dirty="0">
                <a:latin typeface="Calibri"/>
                <a:cs typeface="Calibri"/>
              </a:rPr>
              <a:t>Inclusive </a:t>
            </a:r>
            <a:r>
              <a:rPr sz="1500" b="1" dirty="0">
                <a:latin typeface="Calibri"/>
                <a:cs typeface="Calibri"/>
              </a:rPr>
              <a:t>Housing</a:t>
            </a:r>
            <a:r>
              <a:rPr sz="1500" b="1" spc="-48" dirty="0">
                <a:latin typeface="Calibri"/>
                <a:cs typeface="Calibri"/>
              </a:rPr>
              <a:t> </a:t>
            </a:r>
            <a:r>
              <a:rPr sz="1500" b="1" dirty="0">
                <a:latin typeface="Calibri"/>
                <a:cs typeface="Calibri"/>
              </a:rPr>
              <a:t>and</a:t>
            </a:r>
            <a:r>
              <a:rPr sz="1500" b="1" spc="-44" dirty="0">
                <a:latin typeface="Calibri"/>
                <a:cs typeface="Calibri"/>
              </a:rPr>
              <a:t> </a:t>
            </a:r>
            <a:r>
              <a:rPr sz="1500" b="1" spc="-7" dirty="0">
                <a:latin typeface="Calibri"/>
                <a:cs typeface="Calibri"/>
              </a:rPr>
              <a:t>Shelters: </a:t>
            </a:r>
            <a:r>
              <a:rPr sz="1500" u="sng" spc="-20" dirty="0">
                <a:solidFill>
                  <a:srgbClr val="3399FF"/>
                </a:solidFill>
                <a:uFill>
                  <a:solidFill>
                    <a:srgbClr val="3399FF"/>
                  </a:solidFill>
                </a:uFill>
                <a:latin typeface="Calibri"/>
                <a:cs typeface="Calibri"/>
                <a:hlinkClick r:id="rId5"/>
              </a:rPr>
              <a:t>https://www.hudexchange.info/resource/4959/equal-</a:t>
            </a:r>
            <a:r>
              <a:rPr sz="1500" u="sng" spc="-14" dirty="0">
                <a:solidFill>
                  <a:srgbClr val="3399FF"/>
                </a:solidFill>
                <a:uFill>
                  <a:solidFill>
                    <a:srgbClr val="3399FF"/>
                  </a:solidFill>
                </a:uFill>
                <a:latin typeface="Calibri"/>
                <a:cs typeface="Calibri"/>
                <a:hlinkClick r:id="rId5"/>
              </a:rPr>
              <a:t>access-for-</a:t>
            </a:r>
            <a:r>
              <a:rPr sz="1500" spc="-14" dirty="0">
                <a:solidFill>
                  <a:srgbClr val="3399FF"/>
                </a:solidFill>
                <a:latin typeface="Calibri"/>
                <a:cs typeface="Calibri"/>
                <a:hlinkClick r:id="rId5"/>
              </a:rPr>
              <a:t> </a:t>
            </a:r>
            <a:r>
              <a:rPr sz="1500" u="sng" spc="-17" dirty="0">
                <a:solidFill>
                  <a:srgbClr val="3399FF"/>
                </a:solidFill>
                <a:uFill>
                  <a:solidFill>
                    <a:srgbClr val="3399FF"/>
                  </a:solidFill>
                </a:uFill>
                <a:latin typeface="Calibri"/>
                <a:cs typeface="Calibri"/>
                <a:hlinkClick r:id="rId5"/>
              </a:rPr>
              <a:t>transgender-</a:t>
            </a:r>
            <a:r>
              <a:rPr sz="1500" u="sng" spc="-14" dirty="0">
                <a:solidFill>
                  <a:srgbClr val="3399FF"/>
                </a:solidFill>
                <a:uFill>
                  <a:solidFill>
                    <a:srgbClr val="3399FF"/>
                  </a:solidFill>
                </a:uFill>
                <a:latin typeface="Calibri"/>
                <a:cs typeface="Calibri"/>
                <a:hlinkClick r:id="rId5"/>
              </a:rPr>
              <a:t>people-supporting-inclusive-housing-and-</a:t>
            </a:r>
            <a:r>
              <a:rPr sz="1500" u="sng" spc="-7" dirty="0">
                <a:solidFill>
                  <a:srgbClr val="3399FF"/>
                </a:solidFill>
                <a:uFill>
                  <a:solidFill>
                    <a:srgbClr val="3399FF"/>
                  </a:solidFill>
                </a:uFill>
                <a:latin typeface="Calibri"/>
                <a:cs typeface="Calibri"/>
                <a:hlinkClick r:id="rId5"/>
              </a:rPr>
              <a:t>shelters/</a:t>
            </a:r>
            <a:endParaRPr sz="1500">
              <a:latin typeface="Calibri"/>
              <a:cs typeface="Calibri"/>
            </a:endParaRPr>
          </a:p>
          <a:p>
            <a:pPr marL="164518" marR="3464" indent="-155859">
              <a:lnSpc>
                <a:spcPct val="80000"/>
              </a:lnSpc>
              <a:spcBef>
                <a:spcPts val="358"/>
              </a:spcBef>
              <a:buClr>
                <a:srgbClr val="FF66FF"/>
              </a:buClr>
              <a:buFont typeface="Arial"/>
              <a:buChar char="•"/>
              <a:tabLst>
                <a:tab pos="164085" algn="l"/>
                <a:tab pos="164518" algn="l"/>
              </a:tabLst>
            </a:pPr>
            <a:r>
              <a:rPr sz="1500" b="1" dirty="0">
                <a:latin typeface="Calibri"/>
                <a:cs typeface="Calibri"/>
              </a:rPr>
              <a:t>Equal</a:t>
            </a:r>
            <a:r>
              <a:rPr sz="1500" b="1" spc="-44" dirty="0">
                <a:latin typeface="Calibri"/>
                <a:cs typeface="Calibri"/>
              </a:rPr>
              <a:t> </a:t>
            </a:r>
            <a:r>
              <a:rPr sz="1500" b="1" dirty="0">
                <a:latin typeface="Calibri"/>
                <a:cs typeface="Calibri"/>
              </a:rPr>
              <a:t>Access</a:t>
            </a:r>
            <a:r>
              <a:rPr sz="1500" b="1" spc="-41" dirty="0">
                <a:latin typeface="Calibri"/>
                <a:cs typeface="Calibri"/>
              </a:rPr>
              <a:t> </a:t>
            </a:r>
            <a:r>
              <a:rPr sz="1500" b="1" spc="-7" dirty="0">
                <a:latin typeface="Calibri"/>
                <a:cs typeface="Calibri"/>
              </a:rPr>
              <a:t>Expectations:</a:t>
            </a:r>
            <a:r>
              <a:rPr sz="1500" b="1" spc="-20" dirty="0">
                <a:latin typeface="Calibri"/>
                <a:cs typeface="Calibri"/>
              </a:rPr>
              <a:t> </a:t>
            </a:r>
            <a:r>
              <a:rPr sz="1500" b="1" spc="-14" dirty="0">
                <a:latin typeface="Calibri"/>
                <a:cs typeface="Calibri"/>
              </a:rPr>
              <a:t>Training</a:t>
            </a:r>
            <a:r>
              <a:rPr sz="1500" b="1" spc="-51" dirty="0">
                <a:latin typeface="Calibri"/>
                <a:cs typeface="Calibri"/>
              </a:rPr>
              <a:t> </a:t>
            </a:r>
            <a:r>
              <a:rPr sz="1500" b="1" dirty="0">
                <a:latin typeface="Calibri"/>
                <a:cs typeface="Calibri"/>
              </a:rPr>
              <a:t>Scenarios</a:t>
            </a:r>
            <a:r>
              <a:rPr sz="1500" b="1" spc="-41" dirty="0">
                <a:latin typeface="Calibri"/>
                <a:cs typeface="Calibri"/>
              </a:rPr>
              <a:t> </a:t>
            </a:r>
            <a:r>
              <a:rPr sz="1500" b="1" dirty="0">
                <a:latin typeface="Calibri"/>
                <a:cs typeface="Calibri"/>
              </a:rPr>
              <a:t>for</a:t>
            </a:r>
            <a:r>
              <a:rPr sz="1500" b="1" spc="-44" dirty="0">
                <a:latin typeface="Calibri"/>
                <a:cs typeface="Calibri"/>
              </a:rPr>
              <a:t> </a:t>
            </a:r>
            <a:r>
              <a:rPr sz="1500" b="1" dirty="0">
                <a:latin typeface="Calibri"/>
                <a:cs typeface="Calibri"/>
              </a:rPr>
              <a:t>Use</a:t>
            </a:r>
            <a:r>
              <a:rPr sz="1500" b="1" spc="-48" dirty="0">
                <a:latin typeface="Calibri"/>
                <a:cs typeface="Calibri"/>
              </a:rPr>
              <a:t> </a:t>
            </a:r>
            <a:r>
              <a:rPr sz="1500" b="1" spc="-14" dirty="0">
                <a:latin typeface="Calibri"/>
                <a:cs typeface="Calibri"/>
              </a:rPr>
              <a:t>with </a:t>
            </a:r>
            <a:r>
              <a:rPr sz="1500" b="1" dirty="0">
                <a:latin typeface="Calibri"/>
                <a:cs typeface="Calibri"/>
              </a:rPr>
              <a:t>Project</a:t>
            </a:r>
            <a:r>
              <a:rPr sz="1500" b="1" spc="-48" dirty="0">
                <a:latin typeface="Calibri"/>
                <a:cs typeface="Calibri"/>
              </a:rPr>
              <a:t> </a:t>
            </a:r>
            <a:r>
              <a:rPr sz="1500" b="1" spc="-7" dirty="0">
                <a:latin typeface="Calibri"/>
                <a:cs typeface="Calibri"/>
              </a:rPr>
              <a:t>Staff: </a:t>
            </a:r>
            <a:r>
              <a:rPr sz="1500" u="sng" spc="-20" dirty="0">
                <a:solidFill>
                  <a:srgbClr val="3399FF"/>
                </a:solidFill>
                <a:uFill>
                  <a:solidFill>
                    <a:srgbClr val="3399FF"/>
                  </a:solidFill>
                </a:uFill>
                <a:latin typeface="Calibri"/>
                <a:cs typeface="Calibri"/>
                <a:hlinkClick r:id="rId6"/>
              </a:rPr>
              <a:t>https://www.hudexchange.info/resource/4951/equal-</a:t>
            </a:r>
            <a:r>
              <a:rPr sz="1500" u="sng" spc="-14" dirty="0">
                <a:solidFill>
                  <a:srgbClr val="3399FF"/>
                </a:solidFill>
                <a:uFill>
                  <a:solidFill>
                    <a:srgbClr val="3399FF"/>
                  </a:solidFill>
                </a:uFill>
                <a:latin typeface="Calibri"/>
                <a:cs typeface="Calibri"/>
                <a:hlinkClick r:id="rId6"/>
              </a:rPr>
              <a:t>access-</a:t>
            </a:r>
            <a:r>
              <a:rPr sz="1500" u="sng" spc="-7" dirty="0">
                <a:solidFill>
                  <a:srgbClr val="3399FF"/>
                </a:solidFill>
                <a:uFill>
                  <a:solidFill>
                    <a:srgbClr val="3399FF"/>
                  </a:solidFill>
                </a:uFill>
                <a:latin typeface="Calibri"/>
                <a:cs typeface="Calibri"/>
                <a:hlinkClick r:id="rId6"/>
              </a:rPr>
              <a:t>staff-</a:t>
            </a:r>
            <a:r>
              <a:rPr sz="1500" spc="-7" dirty="0">
                <a:solidFill>
                  <a:srgbClr val="3399FF"/>
                </a:solidFill>
                <a:latin typeface="Calibri"/>
                <a:cs typeface="Calibri"/>
                <a:hlinkClick r:id="rId6"/>
              </a:rPr>
              <a:t> </a:t>
            </a:r>
            <a:r>
              <a:rPr sz="1500" u="sng" spc="-17" dirty="0">
                <a:solidFill>
                  <a:srgbClr val="3399FF"/>
                </a:solidFill>
                <a:uFill>
                  <a:solidFill>
                    <a:srgbClr val="3399FF"/>
                  </a:solidFill>
                </a:uFill>
                <a:latin typeface="Calibri"/>
                <a:cs typeface="Calibri"/>
                <a:hlinkClick r:id="rId6"/>
              </a:rPr>
              <a:t>training-</a:t>
            </a:r>
            <a:r>
              <a:rPr sz="1500" u="sng" spc="-7" dirty="0">
                <a:solidFill>
                  <a:srgbClr val="3399FF"/>
                </a:solidFill>
                <a:uFill>
                  <a:solidFill>
                    <a:srgbClr val="3399FF"/>
                  </a:solidFill>
                </a:uFill>
                <a:latin typeface="Calibri"/>
                <a:cs typeface="Calibri"/>
                <a:hlinkClick r:id="rId6"/>
              </a:rPr>
              <a:t>scenarios/</a:t>
            </a:r>
            <a:endParaRPr sz="1500">
              <a:latin typeface="Calibri"/>
              <a:cs typeface="Calibri"/>
            </a:endParaRPr>
          </a:p>
        </p:txBody>
      </p:sp>
    </p:spTree>
    <p:extLst>
      <p:ext uri="{BB962C8B-B14F-4D97-AF65-F5344CB8AC3E}">
        <p14:creationId xmlns:p14="http://schemas.microsoft.com/office/powerpoint/2010/main" val="20325755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31712" y="1065154"/>
            <a:ext cx="5197619" cy="3182695"/>
          </a:xfrm>
          <a:prstGeom prst="rect">
            <a:avLst/>
          </a:prstGeom>
        </p:spPr>
        <p:txBody>
          <a:bodyPr vert="horz" wrap="square" lIns="0" tIns="48924" rIns="0" bIns="0" rtlCol="0">
            <a:spAutoFit/>
          </a:bodyPr>
          <a:lstStyle/>
          <a:p>
            <a:pPr marL="164518" marR="206947" indent="-155859">
              <a:lnSpc>
                <a:spcPts val="1309"/>
              </a:lnSpc>
              <a:spcBef>
                <a:spcPts val="385"/>
              </a:spcBef>
              <a:buClr>
                <a:srgbClr val="FF66FF"/>
              </a:buClr>
              <a:buFont typeface="Arial"/>
              <a:buChar char="•"/>
              <a:tabLst>
                <a:tab pos="164085" algn="l"/>
                <a:tab pos="164518" algn="l"/>
              </a:tabLst>
            </a:pPr>
            <a:r>
              <a:rPr sz="1364" b="1" dirty="0">
                <a:latin typeface="Calibri"/>
                <a:cs typeface="Calibri"/>
              </a:rPr>
              <a:t>June</a:t>
            </a:r>
            <a:r>
              <a:rPr sz="1364" b="1" spc="-31" dirty="0">
                <a:latin typeface="Calibri"/>
                <a:cs typeface="Calibri"/>
              </a:rPr>
              <a:t> </a:t>
            </a:r>
            <a:r>
              <a:rPr sz="1364" b="1" dirty="0">
                <a:latin typeface="Calibri"/>
                <a:cs typeface="Calibri"/>
              </a:rPr>
              <a:t>2020,</a:t>
            </a:r>
            <a:r>
              <a:rPr sz="1364" b="1" spc="-41" dirty="0">
                <a:latin typeface="Calibri"/>
                <a:cs typeface="Calibri"/>
              </a:rPr>
              <a:t> </a:t>
            </a:r>
            <a:r>
              <a:rPr sz="1364" b="1" i="1" dirty="0">
                <a:latin typeface="Calibri"/>
                <a:cs typeface="Calibri"/>
              </a:rPr>
              <a:t>Bostock</a:t>
            </a:r>
            <a:r>
              <a:rPr sz="1364" b="1" i="1" spc="-44" dirty="0">
                <a:latin typeface="Calibri"/>
                <a:cs typeface="Calibri"/>
              </a:rPr>
              <a:t> </a:t>
            </a:r>
            <a:r>
              <a:rPr sz="1364" b="1" i="1" spc="-7" dirty="0">
                <a:latin typeface="Calibri"/>
                <a:cs typeface="Calibri"/>
              </a:rPr>
              <a:t>v.</a:t>
            </a:r>
            <a:r>
              <a:rPr sz="1364" b="1" i="1" spc="-24" dirty="0">
                <a:latin typeface="Calibri"/>
                <a:cs typeface="Calibri"/>
              </a:rPr>
              <a:t> </a:t>
            </a:r>
            <a:r>
              <a:rPr sz="1364" b="1" i="1" dirty="0">
                <a:latin typeface="Calibri"/>
                <a:cs typeface="Calibri"/>
              </a:rPr>
              <a:t>Clayton</a:t>
            </a:r>
            <a:r>
              <a:rPr sz="1364" b="1" i="1" spc="-48" dirty="0">
                <a:latin typeface="Calibri"/>
                <a:cs typeface="Calibri"/>
              </a:rPr>
              <a:t> </a:t>
            </a:r>
            <a:r>
              <a:rPr sz="1364" b="1" i="1" spc="-7" dirty="0">
                <a:latin typeface="Calibri"/>
                <a:cs typeface="Calibri"/>
              </a:rPr>
              <a:t>County,</a:t>
            </a:r>
            <a:r>
              <a:rPr sz="1364" b="1" i="1" spc="-51" dirty="0">
                <a:latin typeface="Calibri"/>
                <a:cs typeface="Calibri"/>
              </a:rPr>
              <a:t> </a:t>
            </a:r>
            <a:r>
              <a:rPr sz="1364" b="1" i="1" dirty="0">
                <a:latin typeface="Calibri"/>
                <a:cs typeface="Calibri"/>
              </a:rPr>
              <a:t>GA</a:t>
            </a:r>
            <a:r>
              <a:rPr sz="1364" b="1" i="1" spc="-27" dirty="0">
                <a:latin typeface="Calibri"/>
                <a:cs typeface="Calibri"/>
              </a:rPr>
              <a:t> </a:t>
            </a:r>
            <a:r>
              <a:rPr sz="1364" b="1" dirty="0">
                <a:latin typeface="Calibri"/>
                <a:cs typeface="Calibri"/>
              </a:rPr>
              <a:t>(Supreme</a:t>
            </a:r>
            <a:r>
              <a:rPr sz="1364" b="1" spc="-27" dirty="0">
                <a:latin typeface="Calibri"/>
                <a:cs typeface="Calibri"/>
              </a:rPr>
              <a:t> </a:t>
            </a:r>
            <a:r>
              <a:rPr sz="1364" b="1" dirty="0">
                <a:latin typeface="Calibri"/>
                <a:cs typeface="Calibri"/>
              </a:rPr>
              <a:t>Court</a:t>
            </a:r>
            <a:r>
              <a:rPr sz="1364" b="1" spc="-31" dirty="0">
                <a:latin typeface="Calibri"/>
                <a:cs typeface="Calibri"/>
              </a:rPr>
              <a:t> </a:t>
            </a:r>
            <a:r>
              <a:rPr sz="1364" b="1" spc="-7" dirty="0">
                <a:latin typeface="Calibri"/>
                <a:cs typeface="Calibri"/>
              </a:rPr>
              <a:t>Opinion </a:t>
            </a:r>
            <a:r>
              <a:rPr sz="1364" b="1" dirty="0">
                <a:latin typeface="Calibri"/>
                <a:cs typeface="Calibri"/>
              </a:rPr>
              <a:t>holding</a:t>
            </a:r>
            <a:r>
              <a:rPr sz="1364" b="1" spc="-20" dirty="0">
                <a:latin typeface="Calibri"/>
                <a:cs typeface="Calibri"/>
              </a:rPr>
              <a:t> </a:t>
            </a:r>
            <a:r>
              <a:rPr sz="1364" b="1" spc="-7" dirty="0">
                <a:latin typeface="Calibri"/>
                <a:cs typeface="Calibri"/>
              </a:rPr>
              <a:t>“discrimination</a:t>
            </a:r>
            <a:r>
              <a:rPr sz="1364" b="1" spc="-27" dirty="0">
                <a:latin typeface="Calibri"/>
                <a:cs typeface="Calibri"/>
              </a:rPr>
              <a:t> </a:t>
            </a:r>
            <a:r>
              <a:rPr sz="1364" b="1" dirty="0">
                <a:latin typeface="Calibri"/>
                <a:cs typeface="Calibri"/>
              </a:rPr>
              <a:t>on</a:t>
            </a:r>
            <a:r>
              <a:rPr sz="1364" b="1" spc="3" dirty="0">
                <a:latin typeface="Calibri"/>
                <a:cs typeface="Calibri"/>
              </a:rPr>
              <a:t> </a:t>
            </a:r>
            <a:r>
              <a:rPr sz="1364" b="1" dirty="0">
                <a:latin typeface="Calibri"/>
                <a:cs typeface="Calibri"/>
              </a:rPr>
              <a:t>the</a:t>
            </a:r>
            <a:r>
              <a:rPr sz="1364" b="1" spc="-7" dirty="0">
                <a:latin typeface="Calibri"/>
                <a:cs typeface="Calibri"/>
              </a:rPr>
              <a:t> </a:t>
            </a:r>
            <a:r>
              <a:rPr sz="1364" b="1" dirty="0">
                <a:latin typeface="Calibri"/>
                <a:cs typeface="Calibri"/>
              </a:rPr>
              <a:t>basis</a:t>
            </a:r>
            <a:r>
              <a:rPr sz="1364" b="1" spc="-7" dirty="0">
                <a:latin typeface="Calibri"/>
                <a:cs typeface="Calibri"/>
              </a:rPr>
              <a:t> </a:t>
            </a:r>
            <a:r>
              <a:rPr sz="1364" b="1" dirty="0">
                <a:latin typeface="Calibri"/>
                <a:cs typeface="Calibri"/>
              </a:rPr>
              <a:t>of</a:t>
            </a:r>
            <a:r>
              <a:rPr sz="1364" b="1" spc="3" dirty="0">
                <a:latin typeface="Calibri"/>
                <a:cs typeface="Calibri"/>
              </a:rPr>
              <a:t> </a:t>
            </a:r>
            <a:r>
              <a:rPr sz="1364" b="1" dirty="0">
                <a:latin typeface="Calibri"/>
                <a:cs typeface="Calibri"/>
              </a:rPr>
              <a:t>sex”</a:t>
            </a:r>
            <a:r>
              <a:rPr sz="1364" b="1" spc="3" dirty="0">
                <a:latin typeface="Calibri"/>
                <a:cs typeface="Calibri"/>
              </a:rPr>
              <a:t> </a:t>
            </a:r>
            <a:r>
              <a:rPr sz="1364" b="1" dirty="0">
                <a:latin typeface="Calibri"/>
                <a:cs typeface="Calibri"/>
              </a:rPr>
              <a:t>includes</a:t>
            </a:r>
            <a:r>
              <a:rPr sz="1364" b="1" spc="-14" dirty="0">
                <a:latin typeface="Calibri"/>
                <a:cs typeface="Calibri"/>
              </a:rPr>
              <a:t> </a:t>
            </a:r>
            <a:r>
              <a:rPr sz="1364" b="1" spc="-7" dirty="0">
                <a:latin typeface="Calibri"/>
                <a:cs typeface="Calibri"/>
              </a:rPr>
              <a:t>discrimination </a:t>
            </a:r>
            <a:r>
              <a:rPr sz="1364" b="1" dirty="0">
                <a:latin typeface="Calibri"/>
                <a:cs typeface="Calibri"/>
              </a:rPr>
              <a:t>on</a:t>
            </a:r>
            <a:r>
              <a:rPr sz="1364" b="1" spc="-24" dirty="0">
                <a:latin typeface="Calibri"/>
                <a:cs typeface="Calibri"/>
              </a:rPr>
              <a:t> </a:t>
            </a:r>
            <a:r>
              <a:rPr sz="1364" b="1" dirty="0">
                <a:latin typeface="Calibri"/>
                <a:cs typeface="Calibri"/>
              </a:rPr>
              <a:t>the</a:t>
            </a:r>
            <a:r>
              <a:rPr sz="1364" b="1" spc="-27" dirty="0">
                <a:latin typeface="Calibri"/>
                <a:cs typeface="Calibri"/>
              </a:rPr>
              <a:t> </a:t>
            </a:r>
            <a:r>
              <a:rPr sz="1364" b="1" dirty="0">
                <a:latin typeface="Calibri"/>
                <a:cs typeface="Calibri"/>
              </a:rPr>
              <a:t>basis</a:t>
            </a:r>
            <a:r>
              <a:rPr sz="1364" b="1" spc="-17" dirty="0">
                <a:latin typeface="Calibri"/>
                <a:cs typeface="Calibri"/>
              </a:rPr>
              <a:t> </a:t>
            </a:r>
            <a:r>
              <a:rPr sz="1364" b="1" dirty="0">
                <a:latin typeface="Calibri"/>
                <a:cs typeface="Calibri"/>
              </a:rPr>
              <a:t>of</a:t>
            </a:r>
            <a:r>
              <a:rPr sz="1364" b="1" spc="-20" dirty="0">
                <a:latin typeface="Calibri"/>
                <a:cs typeface="Calibri"/>
              </a:rPr>
              <a:t> </a:t>
            </a:r>
            <a:r>
              <a:rPr sz="1364" b="1" dirty="0">
                <a:latin typeface="Calibri"/>
                <a:cs typeface="Calibri"/>
              </a:rPr>
              <a:t>sexual</a:t>
            </a:r>
            <a:r>
              <a:rPr sz="1364" b="1" spc="-17" dirty="0">
                <a:latin typeface="Calibri"/>
                <a:cs typeface="Calibri"/>
              </a:rPr>
              <a:t> </a:t>
            </a:r>
            <a:r>
              <a:rPr sz="1364" b="1" dirty="0">
                <a:latin typeface="Calibri"/>
                <a:cs typeface="Calibri"/>
              </a:rPr>
              <a:t>orientation</a:t>
            </a:r>
            <a:r>
              <a:rPr sz="1364" b="1" spc="-24" dirty="0">
                <a:latin typeface="Calibri"/>
                <a:cs typeface="Calibri"/>
              </a:rPr>
              <a:t> </a:t>
            </a:r>
            <a:r>
              <a:rPr sz="1364" b="1" dirty="0">
                <a:latin typeface="Calibri"/>
                <a:cs typeface="Calibri"/>
              </a:rPr>
              <a:t>and</a:t>
            </a:r>
            <a:r>
              <a:rPr sz="1364" b="1" spc="-24" dirty="0">
                <a:latin typeface="Calibri"/>
                <a:cs typeface="Calibri"/>
              </a:rPr>
              <a:t> </a:t>
            </a:r>
            <a:r>
              <a:rPr sz="1364" b="1" dirty="0">
                <a:latin typeface="Calibri"/>
                <a:cs typeface="Calibri"/>
              </a:rPr>
              <a:t>gender</a:t>
            </a:r>
            <a:r>
              <a:rPr sz="1364" b="1" spc="-17" dirty="0">
                <a:latin typeface="Calibri"/>
                <a:cs typeface="Calibri"/>
              </a:rPr>
              <a:t> </a:t>
            </a:r>
            <a:r>
              <a:rPr sz="1364" b="1" spc="-7" dirty="0">
                <a:latin typeface="Calibri"/>
                <a:cs typeface="Calibri"/>
              </a:rPr>
              <a:t>identity): </a:t>
            </a:r>
            <a:r>
              <a:rPr sz="1364" u="sng" spc="-7" dirty="0">
                <a:solidFill>
                  <a:srgbClr val="3399FF"/>
                </a:solidFill>
                <a:uFill>
                  <a:solidFill>
                    <a:srgbClr val="3399FF"/>
                  </a:solidFill>
                </a:uFill>
                <a:latin typeface="Calibri"/>
                <a:cs typeface="Calibri"/>
                <a:hlinkClick r:id="rId2"/>
              </a:rPr>
              <a:t>https://www.supremecourt.gov/opinions/19pdf/17-1618_hfci.pdf</a:t>
            </a:r>
            <a:endParaRPr sz="1364">
              <a:latin typeface="Calibri"/>
              <a:cs typeface="Calibri"/>
            </a:endParaRPr>
          </a:p>
          <a:p>
            <a:pPr marL="164518" marR="96979" indent="-155859">
              <a:lnSpc>
                <a:spcPct val="80000"/>
              </a:lnSpc>
              <a:spcBef>
                <a:spcPts val="341"/>
              </a:spcBef>
              <a:buClr>
                <a:srgbClr val="FF66FF"/>
              </a:buClr>
              <a:buFont typeface="Arial"/>
              <a:buChar char="•"/>
              <a:tabLst>
                <a:tab pos="164085" algn="l"/>
                <a:tab pos="164518" algn="l"/>
              </a:tabLst>
            </a:pPr>
            <a:r>
              <a:rPr sz="1364" b="1" dirty="0">
                <a:latin typeface="Calibri"/>
                <a:cs typeface="Calibri"/>
              </a:rPr>
              <a:t>January</a:t>
            </a:r>
            <a:r>
              <a:rPr sz="1364" b="1" spc="-24" dirty="0">
                <a:latin typeface="Calibri"/>
                <a:cs typeface="Calibri"/>
              </a:rPr>
              <a:t> </a:t>
            </a:r>
            <a:r>
              <a:rPr sz="1364" b="1" dirty="0">
                <a:latin typeface="Calibri"/>
                <a:cs typeface="Calibri"/>
              </a:rPr>
              <a:t>20,</a:t>
            </a:r>
            <a:r>
              <a:rPr sz="1364" b="1" spc="-27" dirty="0">
                <a:latin typeface="Calibri"/>
                <a:cs typeface="Calibri"/>
              </a:rPr>
              <a:t> </a:t>
            </a:r>
            <a:r>
              <a:rPr sz="1364" b="1" dirty="0">
                <a:latin typeface="Calibri"/>
                <a:cs typeface="Calibri"/>
              </a:rPr>
              <a:t>2021</a:t>
            </a:r>
            <a:r>
              <a:rPr sz="1364" b="1" spc="-34" dirty="0">
                <a:latin typeface="Calibri"/>
                <a:cs typeface="Calibri"/>
              </a:rPr>
              <a:t> </a:t>
            </a:r>
            <a:r>
              <a:rPr sz="1364" b="1" spc="-7" dirty="0">
                <a:latin typeface="Calibri"/>
                <a:cs typeface="Calibri"/>
              </a:rPr>
              <a:t>Executive</a:t>
            </a:r>
            <a:r>
              <a:rPr sz="1364" b="1" spc="-24" dirty="0">
                <a:latin typeface="Calibri"/>
                <a:cs typeface="Calibri"/>
              </a:rPr>
              <a:t> </a:t>
            </a:r>
            <a:r>
              <a:rPr sz="1364" b="1" dirty="0">
                <a:latin typeface="Calibri"/>
                <a:cs typeface="Calibri"/>
              </a:rPr>
              <a:t>Order</a:t>
            </a:r>
            <a:r>
              <a:rPr sz="1364" b="1" spc="-14" dirty="0">
                <a:latin typeface="Calibri"/>
                <a:cs typeface="Calibri"/>
              </a:rPr>
              <a:t> </a:t>
            </a:r>
            <a:r>
              <a:rPr sz="1364" b="1" dirty="0">
                <a:latin typeface="Calibri"/>
                <a:cs typeface="Calibri"/>
              </a:rPr>
              <a:t>on</a:t>
            </a:r>
            <a:r>
              <a:rPr sz="1364" b="1" spc="-17" dirty="0">
                <a:latin typeface="Calibri"/>
                <a:cs typeface="Calibri"/>
              </a:rPr>
              <a:t> </a:t>
            </a:r>
            <a:r>
              <a:rPr sz="1364" b="1" dirty="0">
                <a:latin typeface="Calibri"/>
                <a:cs typeface="Calibri"/>
              </a:rPr>
              <a:t>Preventing</a:t>
            </a:r>
            <a:r>
              <a:rPr sz="1364" b="1" spc="-20" dirty="0">
                <a:latin typeface="Calibri"/>
                <a:cs typeface="Calibri"/>
              </a:rPr>
              <a:t> </a:t>
            </a:r>
            <a:r>
              <a:rPr sz="1364" b="1" dirty="0">
                <a:latin typeface="Calibri"/>
                <a:cs typeface="Calibri"/>
              </a:rPr>
              <a:t>and</a:t>
            </a:r>
            <a:r>
              <a:rPr sz="1364" b="1" spc="-14" dirty="0">
                <a:latin typeface="Calibri"/>
                <a:cs typeface="Calibri"/>
              </a:rPr>
              <a:t> </a:t>
            </a:r>
            <a:r>
              <a:rPr sz="1364" b="1" spc="-7" dirty="0">
                <a:latin typeface="Calibri"/>
                <a:cs typeface="Calibri"/>
              </a:rPr>
              <a:t>Combating Discrimination</a:t>
            </a:r>
            <a:r>
              <a:rPr sz="1364" b="1" spc="-31" dirty="0">
                <a:latin typeface="Calibri"/>
                <a:cs typeface="Calibri"/>
              </a:rPr>
              <a:t> </a:t>
            </a:r>
            <a:r>
              <a:rPr sz="1364" b="1" dirty="0">
                <a:latin typeface="Calibri"/>
                <a:cs typeface="Calibri"/>
              </a:rPr>
              <a:t>on</a:t>
            </a:r>
            <a:r>
              <a:rPr sz="1364" b="1" spc="-3" dirty="0">
                <a:latin typeface="Calibri"/>
                <a:cs typeface="Calibri"/>
              </a:rPr>
              <a:t> </a:t>
            </a:r>
            <a:r>
              <a:rPr sz="1364" b="1" dirty="0">
                <a:latin typeface="Calibri"/>
                <a:cs typeface="Calibri"/>
              </a:rPr>
              <a:t>the</a:t>
            </a:r>
            <a:r>
              <a:rPr sz="1364" b="1" spc="-10" dirty="0">
                <a:latin typeface="Calibri"/>
                <a:cs typeface="Calibri"/>
              </a:rPr>
              <a:t> </a:t>
            </a:r>
            <a:r>
              <a:rPr sz="1364" b="1" dirty="0">
                <a:latin typeface="Calibri"/>
                <a:cs typeface="Calibri"/>
              </a:rPr>
              <a:t>Basis</a:t>
            </a:r>
            <a:r>
              <a:rPr sz="1364" b="1" spc="-14" dirty="0">
                <a:latin typeface="Calibri"/>
                <a:cs typeface="Calibri"/>
              </a:rPr>
              <a:t> </a:t>
            </a:r>
            <a:r>
              <a:rPr sz="1364" b="1" dirty="0">
                <a:latin typeface="Calibri"/>
                <a:cs typeface="Calibri"/>
              </a:rPr>
              <a:t>of</a:t>
            </a:r>
            <a:r>
              <a:rPr sz="1364" b="1" spc="-3" dirty="0">
                <a:latin typeface="Calibri"/>
                <a:cs typeface="Calibri"/>
              </a:rPr>
              <a:t> </a:t>
            </a:r>
            <a:r>
              <a:rPr sz="1364" b="1" dirty="0">
                <a:latin typeface="Calibri"/>
                <a:cs typeface="Calibri"/>
              </a:rPr>
              <a:t>Gender</a:t>
            </a:r>
            <a:r>
              <a:rPr sz="1364" b="1" spc="-7" dirty="0">
                <a:latin typeface="Calibri"/>
                <a:cs typeface="Calibri"/>
              </a:rPr>
              <a:t> </a:t>
            </a:r>
            <a:r>
              <a:rPr sz="1364" b="1" dirty="0">
                <a:latin typeface="Calibri"/>
                <a:cs typeface="Calibri"/>
              </a:rPr>
              <a:t>Identity</a:t>
            </a:r>
            <a:r>
              <a:rPr sz="1364" b="1" spc="-17" dirty="0">
                <a:latin typeface="Calibri"/>
                <a:cs typeface="Calibri"/>
              </a:rPr>
              <a:t> </a:t>
            </a:r>
            <a:r>
              <a:rPr sz="1364" b="1" dirty="0">
                <a:latin typeface="Calibri"/>
                <a:cs typeface="Calibri"/>
              </a:rPr>
              <a:t>or</a:t>
            </a:r>
            <a:r>
              <a:rPr sz="1364" b="1" spc="-3" dirty="0">
                <a:latin typeface="Calibri"/>
                <a:cs typeface="Calibri"/>
              </a:rPr>
              <a:t> </a:t>
            </a:r>
            <a:r>
              <a:rPr sz="1364" b="1" dirty="0">
                <a:latin typeface="Calibri"/>
                <a:cs typeface="Calibri"/>
              </a:rPr>
              <a:t>Sexual </a:t>
            </a:r>
            <a:r>
              <a:rPr sz="1364" b="1" spc="-7" dirty="0">
                <a:latin typeface="Calibri"/>
                <a:cs typeface="Calibri"/>
              </a:rPr>
              <a:t>Orientation: </a:t>
            </a:r>
            <a:r>
              <a:rPr sz="1364" u="sng" spc="-14" dirty="0">
                <a:solidFill>
                  <a:srgbClr val="3399FF"/>
                </a:solidFill>
                <a:uFill>
                  <a:solidFill>
                    <a:srgbClr val="3399FF"/>
                  </a:solidFill>
                </a:uFill>
                <a:latin typeface="Calibri"/>
                <a:cs typeface="Calibri"/>
                <a:hlinkClick r:id="rId3"/>
              </a:rPr>
              <a:t>https://www.whitehouse.gov/briefing-</a:t>
            </a:r>
            <a:r>
              <a:rPr sz="1364" u="sng" spc="-7" dirty="0">
                <a:solidFill>
                  <a:srgbClr val="3399FF"/>
                </a:solidFill>
                <a:uFill>
                  <a:solidFill>
                    <a:srgbClr val="3399FF"/>
                  </a:solidFill>
                </a:uFill>
                <a:latin typeface="Calibri"/>
                <a:cs typeface="Calibri"/>
                <a:hlinkClick r:id="rId3"/>
              </a:rPr>
              <a:t>room/presidential-</a:t>
            </a:r>
            <a:r>
              <a:rPr sz="1364" spc="-7" dirty="0">
                <a:solidFill>
                  <a:srgbClr val="3399FF"/>
                </a:solidFill>
                <a:latin typeface="Calibri"/>
                <a:cs typeface="Calibri"/>
                <a:hlinkClick r:id="rId3"/>
              </a:rPr>
              <a:t> </a:t>
            </a:r>
            <a:r>
              <a:rPr sz="1364" u="sng" spc="-7" dirty="0">
                <a:solidFill>
                  <a:srgbClr val="3399FF"/>
                </a:solidFill>
                <a:uFill>
                  <a:solidFill>
                    <a:srgbClr val="3399FF"/>
                  </a:solidFill>
                </a:uFill>
                <a:latin typeface="Calibri"/>
                <a:cs typeface="Calibri"/>
                <a:hlinkClick r:id="rId3"/>
              </a:rPr>
              <a:t>actions/2021/01/20/executive-order-preventing-</a:t>
            </a:r>
            <a:r>
              <a:rPr sz="1364" u="sng" dirty="0">
                <a:solidFill>
                  <a:srgbClr val="3399FF"/>
                </a:solidFill>
                <a:uFill>
                  <a:solidFill>
                    <a:srgbClr val="3399FF"/>
                  </a:solidFill>
                </a:uFill>
                <a:latin typeface="Calibri"/>
                <a:cs typeface="Calibri"/>
                <a:hlinkClick r:id="rId3"/>
              </a:rPr>
              <a:t>and-</a:t>
            </a:r>
            <a:r>
              <a:rPr sz="1364" u="sng" spc="-7" dirty="0">
                <a:solidFill>
                  <a:srgbClr val="3399FF"/>
                </a:solidFill>
                <a:uFill>
                  <a:solidFill>
                    <a:srgbClr val="3399FF"/>
                  </a:solidFill>
                </a:uFill>
                <a:latin typeface="Calibri"/>
                <a:cs typeface="Calibri"/>
                <a:hlinkClick r:id="rId3"/>
              </a:rPr>
              <a:t>combating-</a:t>
            </a:r>
            <a:r>
              <a:rPr sz="1364" spc="-7" dirty="0">
                <a:solidFill>
                  <a:srgbClr val="3399FF"/>
                </a:solidFill>
                <a:latin typeface="Calibri"/>
                <a:cs typeface="Calibri"/>
                <a:hlinkClick r:id="rId3"/>
              </a:rPr>
              <a:t> </a:t>
            </a:r>
            <a:r>
              <a:rPr sz="1364" u="sng" spc="-7" dirty="0">
                <a:solidFill>
                  <a:srgbClr val="3399FF"/>
                </a:solidFill>
                <a:uFill>
                  <a:solidFill>
                    <a:srgbClr val="3399FF"/>
                  </a:solidFill>
                </a:uFill>
                <a:latin typeface="Calibri"/>
                <a:cs typeface="Calibri"/>
                <a:hlinkClick r:id="rId3"/>
              </a:rPr>
              <a:t>discrimination-on-basis-of-gender-identity-or-</a:t>
            </a:r>
            <a:r>
              <a:rPr sz="1364" u="sng" spc="-14" dirty="0">
                <a:solidFill>
                  <a:srgbClr val="3399FF"/>
                </a:solidFill>
                <a:uFill>
                  <a:solidFill>
                    <a:srgbClr val="3399FF"/>
                  </a:solidFill>
                </a:uFill>
                <a:latin typeface="Calibri"/>
                <a:cs typeface="Calibri"/>
                <a:hlinkClick r:id="rId3"/>
              </a:rPr>
              <a:t>sexual-</a:t>
            </a:r>
            <a:r>
              <a:rPr sz="1364" u="sng" spc="-7" dirty="0">
                <a:solidFill>
                  <a:srgbClr val="3399FF"/>
                </a:solidFill>
                <a:uFill>
                  <a:solidFill>
                    <a:srgbClr val="3399FF"/>
                  </a:solidFill>
                </a:uFill>
                <a:latin typeface="Calibri"/>
                <a:cs typeface="Calibri"/>
                <a:hlinkClick r:id="rId3"/>
              </a:rPr>
              <a:t>orientation/</a:t>
            </a:r>
            <a:endParaRPr sz="1364">
              <a:latin typeface="Calibri"/>
              <a:cs typeface="Calibri"/>
            </a:endParaRPr>
          </a:p>
          <a:p>
            <a:pPr marL="164518" marR="3464" indent="-155859">
              <a:lnSpc>
                <a:spcPct val="80000"/>
              </a:lnSpc>
              <a:spcBef>
                <a:spcPts val="327"/>
              </a:spcBef>
              <a:buClr>
                <a:srgbClr val="FF66FF"/>
              </a:buClr>
              <a:buFont typeface="Arial"/>
              <a:buChar char="•"/>
              <a:tabLst>
                <a:tab pos="164085" algn="l"/>
                <a:tab pos="164518" algn="l"/>
              </a:tabLst>
            </a:pPr>
            <a:r>
              <a:rPr sz="1364" b="1" dirty="0">
                <a:latin typeface="Calibri"/>
                <a:cs typeface="Calibri"/>
              </a:rPr>
              <a:t>February</a:t>
            </a:r>
            <a:r>
              <a:rPr sz="1364" b="1" spc="-24" dirty="0">
                <a:latin typeface="Calibri"/>
                <a:cs typeface="Calibri"/>
              </a:rPr>
              <a:t> </a:t>
            </a:r>
            <a:r>
              <a:rPr sz="1364" b="1" dirty="0">
                <a:latin typeface="Calibri"/>
                <a:cs typeface="Calibri"/>
              </a:rPr>
              <a:t>9,</a:t>
            </a:r>
            <a:r>
              <a:rPr sz="1364" b="1" spc="-31" dirty="0">
                <a:latin typeface="Calibri"/>
                <a:cs typeface="Calibri"/>
              </a:rPr>
              <a:t> </a:t>
            </a:r>
            <a:r>
              <a:rPr sz="1364" b="1" dirty="0">
                <a:latin typeface="Calibri"/>
                <a:cs typeface="Calibri"/>
              </a:rPr>
              <a:t>2021</a:t>
            </a:r>
            <a:r>
              <a:rPr sz="1364" b="1" spc="-37" dirty="0">
                <a:latin typeface="Calibri"/>
                <a:cs typeface="Calibri"/>
              </a:rPr>
              <a:t> </a:t>
            </a:r>
            <a:r>
              <a:rPr sz="1364" b="1" dirty="0">
                <a:latin typeface="Calibri"/>
                <a:cs typeface="Calibri"/>
              </a:rPr>
              <a:t>HUD</a:t>
            </a:r>
            <a:r>
              <a:rPr sz="1364" b="1" spc="-24" dirty="0">
                <a:latin typeface="Calibri"/>
                <a:cs typeface="Calibri"/>
              </a:rPr>
              <a:t> </a:t>
            </a:r>
            <a:r>
              <a:rPr sz="1364" b="1" dirty="0">
                <a:latin typeface="Calibri"/>
                <a:cs typeface="Calibri"/>
              </a:rPr>
              <a:t>Memorandum</a:t>
            </a:r>
            <a:r>
              <a:rPr sz="1364" b="1" spc="-27" dirty="0">
                <a:latin typeface="Calibri"/>
                <a:cs typeface="Calibri"/>
              </a:rPr>
              <a:t> </a:t>
            </a:r>
            <a:r>
              <a:rPr sz="1364" b="1" dirty="0">
                <a:latin typeface="Calibri"/>
                <a:cs typeface="Calibri"/>
              </a:rPr>
              <a:t>re</a:t>
            </a:r>
            <a:r>
              <a:rPr sz="1364" b="1" spc="-10" dirty="0">
                <a:latin typeface="Calibri"/>
                <a:cs typeface="Calibri"/>
              </a:rPr>
              <a:t> </a:t>
            </a:r>
            <a:r>
              <a:rPr sz="1364" b="1" dirty="0">
                <a:latin typeface="Calibri"/>
                <a:cs typeface="Calibri"/>
              </a:rPr>
              <a:t>Application</a:t>
            </a:r>
            <a:r>
              <a:rPr sz="1364" b="1" spc="-48" dirty="0">
                <a:latin typeface="Calibri"/>
                <a:cs typeface="Calibri"/>
              </a:rPr>
              <a:t> </a:t>
            </a:r>
            <a:r>
              <a:rPr sz="1364" b="1" dirty="0">
                <a:latin typeface="Calibri"/>
                <a:cs typeface="Calibri"/>
              </a:rPr>
              <a:t>to</a:t>
            </a:r>
            <a:r>
              <a:rPr sz="1364" b="1" spc="-24" dirty="0">
                <a:latin typeface="Calibri"/>
                <a:cs typeface="Calibri"/>
              </a:rPr>
              <a:t> </a:t>
            </a:r>
            <a:r>
              <a:rPr sz="1364" b="1" dirty="0">
                <a:latin typeface="Calibri"/>
                <a:cs typeface="Calibri"/>
              </a:rPr>
              <a:t>the</a:t>
            </a:r>
            <a:r>
              <a:rPr sz="1364" b="1" spc="-20" dirty="0">
                <a:latin typeface="Calibri"/>
                <a:cs typeface="Calibri"/>
              </a:rPr>
              <a:t> </a:t>
            </a:r>
            <a:r>
              <a:rPr sz="1364" b="1" spc="-14" dirty="0">
                <a:latin typeface="Calibri"/>
                <a:cs typeface="Calibri"/>
              </a:rPr>
              <a:t>Fair </a:t>
            </a:r>
            <a:r>
              <a:rPr sz="1364" b="1" dirty="0">
                <a:latin typeface="Calibri"/>
                <a:cs typeface="Calibri"/>
              </a:rPr>
              <a:t>Housing</a:t>
            </a:r>
            <a:r>
              <a:rPr sz="1364" b="1" spc="-31" dirty="0">
                <a:latin typeface="Calibri"/>
                <a:cs typeface="Calibri"/>
              </a:rPr>
              <a:t> </a:t>
            </a:r>
            <a:r>
              <a:rPr sz="1364" b="1" dirty="0">
                <a:latin typeface="Calibri"/>
                <a:cs typeface="Calibri"/>
              </a:rPr>
              <a:t>Act</a:t>
            </a:r>
            <a:r>
              <a:rPr sz="1364" b="1" spc="-17" dirty="0">
                <a:latin typeface="Calibri"/>
                <a:cs typeface="Calibri"/>
              </a:rPr>
              <a:t> </a:t>
            </a:r>
            <a:r>
              <a:rPr sz="1364" b="1" dirty="0">
                <a:latin typeface="Calibri"/>
                <a:cs typeface="Calibri"/>
              </a:rPr>
              <a:t>of</a:t>
            </a:r>
            <a:r>
              <a:rPr sz="1364" b="1" spc="-14" dirty="0">
                <a:latin typeface="Calibri"/>
                <a:cs typeface="Calibri"/>
              </a:rPr>
              <a:t> </a:t>
            </a:r>
            <a:r>
              <a:rPr sz="1364" b="1" dirty="0">
                <a:latin typeface="Calibri"/>
                <a:cs typeface="Calibri"/>
              </a:rPr>
              <a:t>the</a:t>
            </a:r>
            <a:r>
              <a:rPr sz="1364" b="1" spc="-17" dirty="0">
                <a:latin typeface="Calibri"/>
                <a:cs typeface="Calibri"/>
              </a:rPr>
              <a:t> </a:t>
            </a:r>
            <a:r>
              <a:rPr sz="1364" b="1" dirty="0">
                <a:latin typeface="Calibri"/>
                <a:cs typeface="Calibri"/>
              </a:rPr>
              <a:t>Supreme</a:t>
            </a:r>
            <a:r>
              <a:rPr sz="1364" b="1" spc="-20" dirty="0">
                <a:latin typeface="Calibri"/>
                <a:cs typeface="Calibri"/>
              </a:rPr>
              <a:t> </a:t>
            </a:r>
            <a:r>
              <a:rPr sz="1364" b="1" dirty="0">
                <a:latin typeface="Calibri"/>
                <a:cs typeface="Calibri"/>
              </a:rPr>
              <a:t>Court's</a:t>
            </a:r>
            <a:r>
              <a:rPr sz="1364" b="1" spc="-24" dirty="0">
                <a:latin typeface="Calibri"/>
                <a:cs typeface="Calibri"/>
              </a:rPr>
              <a:t> </a:t>
            </a:r>
            <a:r>
              <a:rPr sz="1364" b="1" dirty="0">
                <a:latin typeface="Calibri"/>
                <a:cs typeface="Calibri"/>
              </a:rPr>
              <a:t>decision</a:t>
            </a:r>
            <a:r>
              <a:rPr sz="1364" b="1" spc="-27" dirty="0">
                <a:latin typeface="Calibri"/>
                <a:cs typeface="Calibri"/>
              </a:rPr>
              <a:t> </a:t>
            </a:r>
            <a:r>
              <a:rPr sz="1364" b="1" dirty="0">
                <a:latin typeface="Calibri"/>
                <a:cs typeface="Calibri"/>
              </a:rPr>
              <a:t>in</a:t>
            </a:r>
            <a:r>
              <a:rPr sz="1364" b="1" spc="-10" dirty="0">
                <a:latin typeface="Calibri"/>
                <a:cs typeface="Calibri"/>
              </a:rPr>
              <a:t> </a:t>
            </a:r>
            <a:r>
              <a:rPr sz="1364" b="1" i="1" dirty="0">
                <a:latin typeface="Calibri"/>
                <a:cs typeface="Calibri"/>
              </a:rPr>
              <a:t>Bostock</a:t>
            </a:r>
            <a:r>
              <a:rPr sz="1364" b="1" i="1" spc="-24" dirty="0">
                <a:latin typeface="Calibri"/>
                <a:cs typeface="Calibri"/>
              </a:rPr>
              <a:t> </a:t>
            </a:r>
            <a:r>
              <a:rPr sz="1364" b="1" i="1" spc="-20" dirty="0">
                <a:latin typeface="Calibri"/>
                <a:cs typeface="Calibri"/>
              </a:rPr>
              <a:t>v.</a:t>
            </a:r>
            <a:r>
              <a:rPr sz="1364" b="1" i="1" spc="-24" dirty="0">
                <a:latin typeface="Calibri"/>
                <a:cs typeface="Calibri"/>
              </a:rPr>
              <a:t> </a:t>
            </a:r>
            <a:r>
              <a:rPr sz="1364" b="1" i="1" spc="-7" dirty="0">
                <a:latin typeface="Calibri"/>
                <a:cs typeface="Calibri"/>
              </a:rPr>
              <a:t>Clayton County,</a:t>
            </a:r>
            <a:r>
              <a:rPr sz="1364" b="1" i="1" spc="-61" dirty="0">
                <a:latin typeface="Calibri"/>
                <a:cs typeface="Calibri"/>
              </a:rPr>
              <a:t> </a:t>
            </a:r>
            <a:r>
              <a:rPr sz="1364" b="1" i="1" spc="-17" dirty="0">
                <a:latin typeface="Calibri"/>
                <a:cs typeface="Calibri"/>
              </a:rPr>
              <a:t>GA</a:t>
            </a:r>
            <a:r>
              <a:rPr sz="1364" b="1" spc="-17" dirty="0">
                <a:latin typeface="Calibri"/>
                <a:cs typeface="Calibri"/>
              </a:rPr>
              <a:t>: </a:t>
            </a:r>
            <a:r>
              <a:rPr sz="1364" u="sng" spc="-7" dirty="0">
                <a:solidFill>
                  <a:srgbClr val="3399FF"/>
                </a:solidFill>
                <a:uFill>
                  <a:solidFill>
                    <a:srgbClr val="3399FF"/>
                  </a:solidFill>
                </a:uFill>
                <a:latin typeface="Calibri"/>
                <a:cs typeface="Calibri"/>
                <a:hlinkClick r:id="rId4"/>
              </a:rPr>
              <a:t>https://www.hud.gov/sites/dfiles/ENF/documents/Bostock%20Legal%2</a:t>
            </a:r>
            <a:r>
              <a:rPr sz="1364" spc="-7" dirty="0">
                <a:solidFill>
                  <a:srgbClr val="3399FF"/>
                </a:solidFill>
                <a:latin typeface="Calibri"/>
                <a:cs typeface="Calibri"/>
                <a:hlinkClick r:id="rId4"/>
              </a:rPr>
              <a:t> </a:t>
            </a:r>
            <a:r>
              <a:rPr sz="1364" u="sng" spc="-7" dirty="0">
                <a:solidFill>
                  <a:srgbClr val="3399FF"/>
                </a:solidFill>
                <a:uFill>
                  <a:solidFill>
                    <a:srgbClr val="3399FF"/>
                  </a:solidFill>
                </a:uFill>
                <a:latin typeface="Calibri"/>
                <a:cs typeface="Calibri"/>
                <a:hlinkClick r:id="rId4"/>
              </a:rPr>
              <a:t>0Memorandum%2002-09-2021.pdf</a:t>
            </a:r>
            <a:endParaRPr sz="1364">
              <a:latin typeface="Calibri"/>
              <a:cs typeface="Calibri"/>
            </a:endParaRPr>
          </a:p>
          <a:p>
            <a:pPr marL="164518" marR="6061" indent="-155859">
              <a:lnSpc>
                <a:spcPct val="80000"/>
              </a:lnSpc>
              <a:spcBef>
                <a:spcPts val="327"/>
              </a:spcBef>
              <a:buClr>
                <a:srgbClr val="FF66FF"/>
              </a:buClr>
              <a:buFont typeface="Arial"/>
              <a:buChar char="•"/>
              <a:tabLst>
                <a:tab pos="164085" algn="l"/>
                <a:tab pos="164518" algn="l"/>
              </a:tabLst>
            </a:pPr>
            <a:r>
              <a:rPr sz="1364" b="1" dirty="0">
                <a:latin typeface="Calibri"/>
                <a:cs typeface="Calibri"/>
              </a:rPr>
              <a:t>February</a:t>
            </a:r>
            <a:r>
              <a:rPr sz="1364" b="1" spc="-14" dirty="0">
                <a:latin typeface="Calibri"/>
                <a:cs typeface="Calibri"/>
              </a:rPr>
              <a:t> </a:t>
            </a:r>
            <a:r>
              <a:rPr sz="1364" b="1" dirty="0">
                <a:latin typeface="Calibri"/>
                <a:cs typeface="Calibri"/>
              </a:rPr>
              <a:t>11,</a:t>
            </a:r>
            <a:r>
              <a:rPr sz="1364" b="1" spc="-17" dirty="0">
                <a:latin typeface="Calibri"/>
                <a:cs typeface="Calibri"/>
              </a:rPr>
              <a:t> </a:t>
            </a:r>
            <a:r>
              <a:rPr sz="1364" b="1" dirty="0">
                <a:latin typeface="Calibri"/>
                <a:cs typeface="Calibri"/>
              </a:rPr>
              <a:t>2021</a:t>
            </a:r>
            <a:r>
              <a:rPr sz="1364" b="1" spc="-24" dirty="0">
                <a:latin typeface="Calibri"/>
                <a:cs typeface="Calibri"/>
              </a:rPr>
              <a:t> </a:t>
            </a:r>
            <a:r>
              <a:rPr sz="1364" b="1" dirty="0">
                <a:latin typeface="Calibri"/>
                <a:cs typeface="Calibri"/>
              </a:rPr>
              <a:t>HUD</a:t>
            </a:r>
            <a:r>
              <a:rPr sz="1364" b="1" spc="-17" dirty="0">
                <a:latin typeface="Calibri"/>
                <a:cs typeface="Calibri"/>
              </a:rPr>
              <a:t> </a:t>
            </a:r>
            <a:r>
              <a:rPr sz="1364" b="1" dirty="0">
                <a:latin typeface="Calibri"/>
                <a:cs typeface="Calibri"/>
              </a:rPr>
              <a:t>Memo</a:t>
            </a:r>
            <a:r>
              <a:rPr sz="1364" b="1" spc="-10" dirty="0">
                <a:latin typeface="Calibri"/>
                <a:cs typeface="Calibri"/>
              </a:rPr>
              <a:t> </a:t>
            </a:r>
            <a:r>
              <a:rPr sz="1364" b="1" dirty="0">
                <a:latin typeface="Calibri"/>
                <a:cs typeface="Calibri"/>
              </a:rPr>
              <a:t>re</a:t>
            </a:r>
            <a:r>
              <a:rPr sz="1364" b="1" spc="-10" dirty="0">
                <a:latin typeface="Calibri"/>
                <a:cs typeface="Calibri"/>
              </a:rPr>
              <a:t> </a:t>
            </a:r>
            <a:r>
              <a:rPr sz="1364" b="1" spc="-7" dirty="0">
                <a:latin typeface="Calibri"/>
                <a:cs typeface="Calibri"/>
              </a:rPr>
              <a:t>Implementation</a:t>
            </a:r>
            <a:r>
              <a:rPr sz="1364" b="1" spc="-24" dirty="0">
                <a:latin typeface="Calibri"/>
                <a:cs typeface="Calibri"/>
              </a:rPr>
              <a:t> </a:t>
            </a:r>
            <a:r>
              <a:rPr sz="1364" b="1" dirty="0">
                <a:latin typeface="Calibri"/>
                <a:cs typeface="Calibri"/>
              </a:rPr>
              <a:t>of</a:t>
            </a:r>
            <a:r>
              <a:rPr sz="1364" b="1" spc="-7" dirty="0">
                <a:latin typeface="Calibri"/>
                <a:cs typeface="Calibri"/>
              </a:rPr>
              <a:t> Executive</a:t>
            </a:r>
            <a:r>
              <a:rPr sz="1364" b="1" spc="-14" dirty="0">
                <a:latin typeface="Calibri"/>
                <a:cs typeface="Calibri"/>
              </a:rPr>
              <a:t> </a:t>
            </a:r>
            <a:r>
              <a:rPr sz="1364" b="1" spc="-7" dirty="0">
                <a:latin typeface="Calibri"/>
                <a:cs typeface="Calibri"/>
              </a:rPr>
              <a:t>Order </a:t>
            </a:r>
            <a:r>
              <a:rPr sz="1364" b="1" dirty="0">
                <a:latin typeface="Calibri"/>
                <a:cs typeface="Calibri"/>
              </a:rPr>
              <a:t>13988</a:t>
            </a:r>
            <a:r>
              <a:rPr sz="1364" b="1" spc="-41" dirty="0">
                <a:latin typeface="Calibri"/>
                <a:cs typeface="Calibri"/>
              </a:rPr>
              <a:t> </a:t>
            </a:r>
            <a:r>
              <a:rPr sz="1364" b="1" dirty="0">
                <a:latin typeface="Calibri"/>
                <a:cs typeface="Calibri"/>
              </a:rPr>
              <a:t>on</a:t>
            </a:r>
            <a:r>
              <a:rPr sz="1364" b="1" spc="-7" dirty="0">
                <a:latin typeface="Calibri"/>
                <a:cs typeface="Calibri"/>
              </a:rPr>
              <a:t> </a:t>
            </a:r>
            <a:r>
              <a:rPr sz="1364" b="1" dirty="0">
                <a:latin typeface="Calibri"/>
                <a:cs typeface="Calibri"/>
              </a:rPr>
              <a:t>the</a:t>
            </a:r>
            <a:r>
              <a:rPr sz="1364" b="1" spc="-10" dirty="0">
                <a:latin typeface="Calibri"/>
                <a:cs typeface="Calibri"/>
              </a:rPr>
              <a:t> </a:t>
            </a:r>
            <a:r>
              <a:rPr sz="1364" b="1" spc="-7" dirty="0">
                <a:latin typeface="Calibri"/>
                <a:cs typeface="Calibri"/>
              </a:rPr>
              <a:t>Enforcement</a:t>
            </a:r>
            <a:r>
              <a:rPr sz="1364" b="1" spc="-14" dirty="0">
                <a:latin typeface="Calibri"/>
                <a:cs typeface="Calibri"/>
              </a:rPr>
              <a:t> </a:t>
            </a:r>
            <a:r>
              <a:rPr sz="1364" b="1" dirty="0">
                <a:latin typeface="Calibri"/>
                <a:cs typeface="Calibri"/>
              </a:rPr>
              <a:t>of</a:t>
            </a:r>
            <a:r>
              <a:rPr sz="1364" b="1" spc="-7" dirty="0">
                <a:latin typeface="Calibri"/>
                <a:cs typeface="Calibri"/>
              </a:rPr>
              <a:t> </a:t>
            </a:r>
            <a:r>
              <a:rPr sz="1364" b="1" dirty="0">
                <a:latin typeface="Calibri"/>
                <a:cs typeface="Calibri"/>
              </a:rPr>
              <a:t>the</a:t>
            </a:r>
            <a:r>
              <a:rPr sz="1364" b="1" spc="-10" dirty="0">
                <a:latin typeface="Calibri"/>
                <a:cs typeface="Calibri"/>
              </a:rPr>
              <a:t> </a:t>
            </a:r>
            <a:r>
              <a:rPr sz="1364" b="1" dirty="0">
                <a:latin typeface="Calibri"/>
                <a:cs typeface="Calibri"/>
              </a:rPr>
              <a:t>Fair</a:t>
            </a:r>
            <a:r>
              <a:rPr sz="1364" b="1" spc="-17" dirty="0">
                <a:latin typeface="Calibri"/>
                <a:cs typeface="Calibri"/>
              </a:rPr>
              <a:t> </a:t>
            </a:r>
            <a:r>
              <a:rPr sz="1364" b="1" dirty="0">
                <a:latin typeface="Calibri"/>
                <a:cs typeface="Calibri"/>
              </a:rPr>
              <a:t>Housing</a:t>
            </a:r>
            <a:r>
              <a:rPr sz="1364" b="1" spc="-20" dirty="0">
                <a:latin typeface="Calibri"/>
                <a:cs typeface="Calibri"/>
              </a:rPr>
              <a:t> </a:t>
            </a:r>
            <a:r>
              <a:rPr sz="1364" b="1" spc="-14" dirty="0">
                <a:latin typeface="Calibri"/>
                <a:cs typeface="Calibri"/>
              </a:rPr>
              <a:t>Act: </a:t>
            </a:r>
            <a:r>
              <a:rPr sz="1364" u="sng" spc="-7" dirty="0">
                <a:solidFill>
                  <a:srgbClr val="3399FF"/>
                </a:solidFill>
                <a:uFill>
                  <a:solidFill>
                    <a:srgbClr val="3399FF"/>
                  </a:solidFill>
                </a:uFill>
                <a:latin typeface="Calibri"/>
                <a:cs typeface="Calibri"/>
                <a:hlinkClick r:id="rId5"/>
              </a:rPr>
              <a:t>https://www.hud.gov/sites/dfiles/PA/documents/HUD_Memo_EO1398</a:t>
            </a:r>
            <a:r>
              <a:rPr sz="1364" spc="-7" dirty="0">
                <a:solidFill>
                  <a:srgbClr val="3399FF"/>
                </a:solidFill>
                <a:latin typeface="Calibri"/>
                <a:cs typeface="Calibri"/>
                <a:hlinkClick r:id="rId5"/>
              </a:rPr>
              <a:t> </a:t>
            </a:r>
            <a:r>
              <a:rPr sz="1364" u="sng" spc="-14" dirty="0">
                <a:solidFill>
                  <a:srgbClr val="3399FF"/>
                </a:solidFill>
                <a:uFill>
                  <a:solidFill>
                    <a:srgbClr val="3399FF"/>
                  </a:solidFill>
                </a:uFill>
                <a:latin typeface="Calibri"/>
                <a:cs typeface="Calibri"/>
                <a:hlinkClick r:id="rId5"/>
              </a:rPr>
              <a:t>8.pdf</a:t>
            </a:r>
            <a:endParaRPr sz="1364">
              <a:latin typeface="Calibri"/>
              <a:cs typeface="Calibri"/>
            </a:endParaRPr>
          </a:p>
        </p:txBody>
      </p:sp>
      <p:sp>
        <p:nvSpPr>
          <p:cNvPr id="3" name="object 3"/>
          <p:cNvSpPr txBox="1">
            <a:spLocks noGrp="1"/>
          </p:cNvSpPr>
          <p:nvPr>
            <p:ph type="title"/>
          </p:nvPr>
        </p:nvSpPr>
        <p:spPr>
          <a:xfrm>
            <a:off x="3262091" y="338842"/>
            <a:ext cx="7746000" cy="636514"/>
          </a:xfrm>
          <a:prstGeom prst="rect">
            <a:avLst/>
          </a:prstGeom>
        </p:spPr>
        <p:txBody>
          <a:bodyPr spcFirstLastPara="1" vert="horz" wrap="square" lIns="0" tIns="139757" rIns="0" bIns="0" rtlCol="0" anchor="t" anchorCtr="0">
            <a:spAutoFit/>
          </a:bodyPr>
          <a:lstStyle/>
          <a:p>
            <a:pPr marL="1594962">
              <a:spcBef>
                <a:spcPts val="65"/>
              </a:spcBef>
            </a:pPr>
            <a:r>
              <a:rPr spc="-68" dirty="0"/>
              <a:t>RESOURCES</a:t>
            </a:r>
          </a:p>
        </p:txBody>
      </p:sp>
    </p:spTree>
    <p:extLst>
      <p:ext uri="{BB962C8B-B14F-4D97-AF65-F5344CB8AC3E}">
        <p14:creationId xmlns:p14="http://schemas.microsoft.com/office/powerpoint/2010/main" val="4544625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978728" y="0"/>
            <a:ext cx="6234545" cy="4675909"/>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4" name="object 4"/>
            <p:cNvSpPr/>
            <p:nvPr/>
          </p:nvSpPr>
          <p:spPr>
            <a:xfrm>
              <a:off x="8458200" y="0"/>
              <a:ext cx="685800" cy="6858000"/>
            </a:xfrm>
            <a:custGeom>
              <a:avLst/>
              <a:gdLst/>
              <a:ahLst/>
              <a:cxnLst/>
              <a:rect l="l" t="t" r="r" b="b"/>
              <a:pathLst>
                <a:path w="685800" h="6858000">
                  <a:moveTo>
                    <a:pt x="685800" y="6172200"/>
                  </a:moveTo>
                  <a:lnTo>
                    <a:pt x="0" y="6172200"/>
                  </a:lnTo>
                  <a:lnTo>
                    <a:pt x="0" y="6858000"/>
                  </a:lnTo>
                  <a:lnTo>
                    <a:pt x="685800" y="6858000"/>
                  </a:lnTo>
                  <a:lnTo>
                    <a:pt x="685800" y="6172200"/>
                  </a:lnTo>
                  <a:close/>
                </a:path>
                <a:path w="685800" h="6858000">
                  <a:moveTo>
                    <a:pt x="685800" y="0"/>
                  </a:moveTo>
                  <a:lnTo>
                    <a:pt x="0" y="0"/>
                  </a:lnTo>
                  <a:lnTo>
                    <a:pt x="0" y="5486400"/>
                  </a:lnTo>
                  <a:lnTo>
                    <a:pt x="685800" y="5486400"/>
                  </a:lnTo>
                  <a:lnTo>
                    <a:pt x="685800" y="0"/>
                  </a:lnTo>
                  <a:close/>
                </a:path>
              </a:pathLst>
            </a:custGeom>
            <a:solidFill>
              <a:srgbClr val="2E5796"/>
            </a:solidFill>
          </p:spPr>
          <p:txBody>
            <a:bodyPr wrap="square" lIns="0" tIns="0" rIns="0" bIns="0" rtlCol="0"/>
            <a:lstStyle/>
            <a:p>
              <a:endParaRPr sz="1227"/>
            </a:p>
          </p:txBody>
        </p:sp>
        <p:sp>
          <p:nvSpPr>
            <p:cNvPr id="5" name="object 5"/>
            <p:cNvSpPr/>
            <p:nvPr/>
          </p:nvSpPr>
          <p:spPr>
            <a:xfrm>
              <a:off x="8458200" y="5486400"/>
              <a:ext cx="685800" cy="685800"/>
            </a:xfrm>
            <a:custGeom>
              <a:avLst/>
              <a:gdLst/>
              <a:ahLst/>
              <a:cxnLst/>
              <a:rect l="l" t="t" r="r" b="b"/>
              <a:pathLst>
                <a:path w="685800" h="685800">
                  <a:moveTo>
                    <a:pt x="685800" y="0"/>
                  </a:moveTo>
                  <a:lnTo>
                    <a:pt x="0" y="0"/>
                  </a:lnTo>
                  <a:lnTo>
                    <a:pt x="0" y="685800"/>
                  </a:lnTo>
                  <a:lnTo>
                    <a:pt x="685800" y="685800"/>
                  </a:lnTo>
                  <a:lnTo>
                    <a:pt x="685800" y="0"/>
                  </a:lnTo>
                  <a:close/>
                </a:path>
              </a:pathLst>
            </a:custGeom>
            <a:solidFill>
              <a:srgbClr val="FF66FF"/>
            </a:solidFill>
          </p:spPr>
          <p:txBody>
            <a:bodyPr wrap="square" lIns="0" tIns="0" rIns="0" bIns="0" rtlCol="0"/>
            <a:lstStyle/>
            <a:p>
              <a:endParaRPr sz="1227"/>
            </a:p>
          </p:txBody>
        </p:sp>
        <p:pic>
          <p:nvPicPr>
            <p:cNvPr id="6" name="object 6"/>
            <p:cNvPicPr/>
            <p:nvPr/>
          </p:nvPicPr>
          <p:blipFill>
            <a:blip r:embed="rId3" cstate="print"/>
            <a:stretch>
              <a:fillRect/>
            </a:stretch>
          </p:blipFill>
          <p:spPr>
            <a:xfrm>
              <a:off x="448055" y="143255"/>
              <a:ext cx="7636002" cy="6569202"/>
            </a:xfrm>
            <a:prstGeom prst="rect">
              <a:avLst/>
            </a:prstGeom>
          </p:spPr>
        </p:pic>
      </p:grpSp>
      <p:sp>
        <p:nvSpPr>
          <p:cNvPr id="7" name="object 7"/>
          <p:cNvSpPr txBox="1">
            <a:spLocks noGrp="1"/>
          </p:cNvSpPr>
          <p:nvPr>
            <p:ph type="title"/>
          </p:nvPr>
        </p:nvSpPr>
        <p:spPr>
          <a:xfrm>
            <a:off x="4427479" y="414217"/>
            <a:ext cx="3000375" cy="714065"/>
          </a:xfrm>
          <a:prstGeom prst="rect">
            <a:avLst/>
          </a:prstGeom>
        </p:spPr>
        <p:txBody>
          <a:bodyPr spcFirstLastPara="1" vert="horz" wrap="square" lIns="0" tIns="8659" rIns="0" bIns="0" rtlCol="0" anchor="t" anchorCtr="0">
            <a:spAutoFit/>
          </a:bodyPr>
          <a:lstStyle/>
          <a:p>
            <a:pPr marL="8659">
              <a:spcBef>
                <a:spcPts val="68"/>
              </a:spcBef>
            </a:pPr>
            <a:r>
              <a:rPr sz="4500" spc="-7" dirty="0">
                <a:solidFill>
                  <a:srgbClr val="FFFFFF"/>
                </a:solidFill>
                <a:latin typeface="Calibri"/>
                <a:cs typeface="Calibri"/>
              </a:rPr>
              <a:t>QUESTIONS?</a:t>
            </a:r>
            <a:endParaRPr sz="4500">
              <a:latin typeface="Calibri"/>
              <a:cs typeface="Calibri"/>
            </a:endParaRPr>
          </a:p>
        </p:txBody>
      </p:sp>
      <p:pic>
        <p:nvPicPr>
          <p:cNvPr id="8" name="object 8"/>
          <p:cNvPicPr/>
          <p:nvPr/>
        </p:nvPicPr>
        <p:blipFill>
          <a:blip r:embed="rId4" cstate="print"/>
          <a:stretch>
            <a:fillRect/>
          </a:stretch>
        </p:blipFill>
        <p:spPr>
          <a:xfrm>
            <a:off x="4452158" y="1672936"/>
            <a:ext cx="2929197" cy="1953491"/>
          </a:xfrm>
          <a:prstGeom prst="rect">
            <a:avLst/>
          </a:prstGeom>
        </p:spPr>
      </p:pic>
    </p:spTree>
    <p:extLst>
      <p:ext uri="{BB962C8B-B14F-4D97-AF65-F5344CB8AC3E}">
        <p14:creationId xmlns:p14="http://schemas.microsoft.com/office/powerpoint/2010/main" val="1122777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978728" y="0"/>
            <a:ext cx="6234545" cy="4675909"/>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4" name="object 4"/>
            <p:cNvSpPr/>
            <p:nvPr/>
          </p:nvSpPr>
          <p:spPr>
            <a:xfrm>
              <a:off x="8458200" y="0"/>
              <a:ext cx="685800" cy="6858000"/>
            </a:xfrm>
            <a:custGeom>
              <a:avLst/>
              <a:gdLst/>
              <a:ahLst/>
              <a:cxnLst/>
              <a:rect l="l" t="t" r="r" b="b"/>
              <a:pathLst>
                <a:path w="685800" h="6858000">
                  <a:moveTo>
                    <a:pt x="685800" y="6172200"/>
                  </a:moveTo>
                  <a:lnTo>
                    <a:pt x="0" y="6172200"/>
                  </a:lnTo>
                  <a:lnTo>
                    <a:pt x="0" y="6858000"/>
                  </a:lnTo>
                  <a:lnTo>
                    <a:pt x="685800" y="6858000"/>
                  </a:lnTo>
                  <a:lnTo>
                    <a:pt x="685800" y="6172200"/>
                  </a:lnTo>
                  <a:close/>
                </a:path>
                <a:path w="685800" h="6858000">
                  <a:moveTo>
                    <a:pt x="685800" y="0"/>
                  </a:moveTo>
                  <a:lnTo>
                    <a:pt x="0" y="0"/>
                  </a:lnTo>
                  <a:lnTo>
                    <a:pt x="0" y="5486400"/>
                  </a:lnTo>
                  <a:lnTo>
                    <a:pt x="685800" y="5486400"/>
                  </a:lnTo>
                  <a:lnTo>
                    <a:pt x="685800" y="0"/>
                  </a:lnTo>
                  <a:close/>
                </a:path>
              </a:pathLst>
            </a:custGeom>
            <a:solidFill>
              <a:srgbClr val="2E5796"/>
            </a:solidFill>
          </p:spPr>
          <p:txBody>
            <a:bodyPr wrap="square" lIns="0" tIns="0" rIns="0" bIns="0" rtlCol="0"/>
            <a:lstStyle/>
            <a:p>
              <a:endParaRPr sz="1227"/>
            </a:p>
          </p:txBody>
        </p:sp>
        <p:sp>
          <p:nvSpPr>
            <p:cNvPr id="5" name="object 5"/>
            <p:cNvSpPr/>
            <p:nvPr/>
          </p:nvSpPr>
          <p:spPr>
            <a:xfrm>
              <a:off x="8458200" y="5486400"/>
              <a:ext cx="685800" cy="685800"/>
            </a:xfrm>
            <a:custGeom>
              <a:avLst/>
              <a:gdLst/>
              <a:ahLst/>
              <a:cxnLst/>
              <a:rect l="l" t="t" r="r" b="b"/>
              <a:pathLst>
                <a:path w="685800" h="685800">
                  <a:moveTo>
                    <a:pt x="685800" y="0"/>
                  </a:moveTo>
                  <a:lnTo>
                    <a:pt x="0" y="0"/>
                  </a:lnTo>
                  <a:lnTo>
                    <a:pt x="0" y="685800"/>
                  </a:lnTo>
                  <a:lnTo>
                    <a:pt x="685800" y="685800"/>
                  </a:lnTo>
                  <a:lnTo>
                    <a:pt x="685800" y="0"/>
                  </a:lnTo>
                  <a:close/>
                </a:path>
              </a:pathLst>
            </a:custGeom>
            <a:solidFill>
              <a:srgbClr val="FF66FF"/>
            </a:solidFill>
          </p:spPr>
          <p:txBody>
            <a:bodyPr wrap="square" lIns="0" tIns="0" rIns="0" bIns="0" rtlCol="0"/>
            <a:lstStyle/>
            <a:p>
              <a:endParaRPr sz="1227"/>
            </a:p>
          </p:txBody>
        </p:sp>
      </p:grpSp>
      <p:sp>
        <p:nvSpPr>
          <p:cNvPr id="6" name="object 6"/>
          <p:cNvSpPr txBox="1">
            <a:spLocks noGrp="1"/>
          </p:cNvSpPr>
          <p:nvPr>
            <p:ph type="title"/>
          </p:nvPr>
        </p:nvSpPr>
        <p:spPr>
          <a:xfrm>
            <a:off x="4376564" y="72390"/>
            <a:ext cx="3029383" cy="383963"/>
          </a:xfrm>
          <a:prstGeom prst="rect">
            <a:avLst/>
          </a:prstGeom>
        </p:spPr>
        <p:txBody>
          <a:bodyPr spcFirstLastPara="1" vert="horz" wrap="square" lIns="0" tIns="9092" rIns="0" bIns="0" rtlCol="0" anchor="t" anchorCtr="0">
            <a:spAutoFit/>
          </a:bodyPr>
          <a:lstStyle/>
          <a:p>
            <a:pPr marL="8659">
              <a:spcBef>
                <a:spcPts val="72"/>
              </a:spcBef>
            </a:pPr>
            <a:r>
              <a:rPr sz="2352" spc="-44" dirty="0"/>
              <a:t>Let’s</a:t>
            </a:r>
            <a:r>
              <a:rPr sz="2352" spc="-109" dirty="0"/>
              <a:t> </a:t>
            </a:r>
            <a:r>
              <a:rPr sz="2352" spc="-82" dirty="0"/>
              <a:t>Talk</a:t>
            </a:r>
            <a:r>
              <a:rPr sz="2352" spc="-99" dirty="0"/>
              <a:t> </a:t>
            </a:r>
            <a:r>
              <a:rPr sz="2352" spc="-51" dirty="0"/>
              <a:t>About</a:t>
            </a:r>
            <a:r>
              <a:rPr sz="2352" spc="-112" dirty="0"/>
              <a:t> </a:t>
            </a:r>
            <a:r>
              <a:rPr sz="2352" spc="-37" dirty="0"/>
              <a:t>Barriers</a:t>
            </a:r>
            <a:endParaRPr sz="2352"/>
          </a:p>
        </p:txBody>
      </p:sp>
      <p:grpSp>
        <p:nvGrpSpPr>
          <p:cNvPr id="7" name="object 7"/>
          <p:cNvGrpSpPr/>
          <p:nvPr/>
        </p:nvGrpSpPr>
        <p:grpSpPr>
          <a:xfrm>
            <a:off x="3014056" y="547601"/>
            <a:ext cx="6166139" cy="2602923"/>
            <a:chOff x="51815" y="803148"/>
            <a:chExt cx="9043670" cy="3817620"/>
          </a:xfrm>
        </p:grpSpPr>
        <p:pic>
          <p:nvPicPr>
            <p:cNvPr id="8" name="object 8"/>
            <p:cNvPicPr/>
            <p:nvPr/>
          </p:nvPicPr>
          <p:blipFill>
            <a:blip r:embed="rId3" cstate="print"/>
            <a:stretch>
              <a:fillRect/>
            </a:stretch>
          </p:blipFill>
          <p:spPr>
            <a:xfrm>
              <a:off x="51815" y="803148"/>
              <a:ext cx="9043416" cy="3817620"/>
            </a:xfrm>
            <a:prstGeom prst="rect">
              <a:avLst/>
            </a:prstGeom>
          </p:spPr>
        </p:pic>
        <p:pic>
          <p:nvPicPr>
            <p:cNvPr id="9" name="object 9"/>
            <p:cNvPicPr/>
            <p:nvPr/>
          </p:nvPicPr>
          <p:blipFill>
            <a:blip r:embed="rId4" cstate="print"/>
            <a:stretch>
              <a:fillRect/>
            </a:stretch>
          </p:blipFill>
          <p:spPr>
            <a:xfrm>
              <a:off x="153923" y="905256"/>
              <a:ext cx="8788908" cy="3563112"/>
            </a:xfrm>
            <a:prstGeom prst="rect">
              <a:avLst/>
            </a:prstGeom>
          </p:spPr>
        </p:pic>
        <p:sp>
          <p:nvSpPr>
            <p:cNvPr id="10" name="object 10"/>
            <p:cNvSpPr/>
            <p:nvPr/>
          </p:nvSpPr>
          <p:spPr>
            <a:xfrm>
              <a:off x="115823" y="867156"/>
              <a:ext cx="8865235" cy="3639820"/>
            </a:xfrm>
            <a:custGeom>
              <a:avLst/>
              <a:gdLst/>
              <a:ahLst/>
              <a:cxnLst/>
              <a:rect l="l" t="t" r="r" b="b"/>
              <a:pathLst>
                <a:path w="8865235" h="3639820">
                  <a:moveTo>
                    <a:pt x="0" y="3639312"/>
                  </a:moveTo>
                  <a:lnTo>
                    <a:pt x="8865108" y="3639312"/>
                  </a:lnTo>
                  <a:lnTo>
                    <a:pt x="8865108" y="0"/>
                  </a:lnTo>
                  <a:lnTo>
                    <a:pt x="0" y="0"/>
                  </a:lnTo>
                  <a:lnTo>
                    <a:pt x="0" y="3639312"/>
                  </a:lnTo>
                  <a:close/>
                </a:path>
              </a:pathLst>
            </a:custGeom>
            <a:ln w="76200">
              <a:solidFill>
                <a:srgbClr val="000000"/>
              </a:solidFill>
            </a:ln>
          </p:spPr>
          <p:txBody>
            <a:bodyPr wrap="square" lIns="0" tIns="0" rIns="0" bIns="0" rtlCol="0"/>
            <a:lstStyle/>
            <a:p>
              <a:endParaRPr sz="1227"/>
            </a:p>
          </p:txBody>
        </p:sp>
      </p:grpSp>
      <p:sp>
        <p:nvSpPr>
          <p:cNvPr id="11" name="object 11"/>
          <p:cNvSpPr txBox="1"/>
          <p:nvPr/>
        </p:nvSpPr>
        <p:spPr>
          <a:xfrm>
            <a:off x="3149207" y="2726055"/>
            <a:ext cx="5702444" cy="1825470"/>
          </a:xfrm>
          <a:prstGeom prst="rect">
            <a:avLst/>
          </a:prstGeom>
        </p:spPr>
        <p:txBody>
          <a:bodyPr vert="horz" wrap="square" lIns="0" tIns="8226" rIns="0" bIns="0" rtlCol="0">
            <a:spAutoFit/>
          </a:bodyPr>
          <a:lstStyle/>
          <a:p>
            <a:pPr marR="3464" algn="r">
              <a:spcBef>
                <a:spcPts val="65"/>
              </a:spcBef>
            </a:pPr>
            <a:r>
              <a:rPr sz="1091" i="1" dirty="0">
                <a:latin typeface="Calibri"/>
                <a:cs typeface="Calibri"/>
              </a:rPr>
              <a:t>Source:</a:t>
            </a:r>
            <a:r>
              <a:rPr sz="1091" i="1" spc="-51" dirty="0">
                <a:latin typeface="Calibri"/>
                <a:cs typeface="Calibri"/>
              </a:rPr>
              <a:t> </a:t>
            </a:r>
            <a:r>
              <a:rPr sz="1091" i="1" spc="-7" dirty="0">
                <a:latin typeface="Calibri"/>
                <a:cs typeface="Calibri"/>
                <a:hlinkClick r:id="rId5"/>
              </a:rPr>
              <a:t>www.dictionary.com</a:t>
            </a:r>
            <a:endParaRPr sz="1091">
              <a:latin typeface="Calibri"/>
              <a:cs typeface="Calibri"/>
            </a:endParaRPr>
          </a:p>
          <a:p>
            <a:pPr>
              <a:lnSpc>
                <a:spcPct val="100000"/>
              </a:lnSpc>
            </a:pPr>
            <a:endParaRPr sz="1091">
              <a:latin typeface="Calibri"/>
              <a:cs typeface="Calibri"/>
            </a:endParaRPr>
          </a:p>
          <a:p>
            <a:pPr marL="396143" marR="616511" indent="433" algn="ctr">
              <a:spcBef>
                <a:spcPts val="883"/>
              </a:spcBef>
            </a:pPr>
            <a:r>
              <a:rPr sz="1636" b="1" dirty="0">
                <a:solidFill>
                  <a:srgbClr val="B100B1"/>
                </a:solidFill>
                <a:latin typeface="Calibri"/>
                <a:cs typeface="Calibri"/>
              </a:rPr>
              <a:t>Some</a:t>
            </a:r>
            <a:r>
              <a:rPr sz="1636" b="1" spc="-51" dirty="0">
                <a:solidFill>
                  <a:srgbClr val="B100B1"/>
                </a:solidFill>
                <a:latin typeface="Calibri"/>
                <a:cs typeface="Calibri"/>
              </a:rPr>
              <a:t> </a:t>
            </a:r>
            <a:r>
              <a:rPr sz="1636" b="1" dirty="0">
                <a:solidFill>
                  <a:srgbClr val="B100B1"/>
                </a:solidFill>
                <a:latin typeface="Calibri"/>
                <a:cs typeface="Calibri"/>
              </a:rPr>
              <a:t>barriers</a:t>
            </a:r>
            <a:r>
              <a:rPr sz="1636" b="1" spc="-27" dirty="0">
                <a:solidFill>
                  <a:srgbClr val="B100B1"/>
                </a:solidFill>
                <a:latin typeface="Calibri"/>
                <a:cs typeface="Calibri"/>
              </a:rPr>
              <a:t> </a:t>
            </a:r>
            <a:r>
              <a:rPr sz="1636" b="1" dirty="0">
                <a:solidFill>
                  <a:srgbClr val="B100B1"/>
                </a:solidFill>
                <a:latin typeface="Calibri"/>
                <a:cs typeface="Calibri"/>
              </a:rPr>
              <a:t>are</a:t>
            </a:r>
            <a:r>
              <a:rPr sz="1636" b="1" spc="-37" dirty="0">
                <a:solidFill>
                  <a:srgbClr val="B100B1"/>
                </a:solidFill>
                <a:latin typeface="Calibri"/>
                <a:cs typeface="Calibri"/>
              </a:rPr>
              <a:t> </a:t>
            </a:r>
            <a:r>
              <a:rPr sz="1636" b="1" dirty="0">
                <a:solidFill>
                  <a:srgbClr val="B100B1"/>
                </a:solidFill>
                <a:latin typeface="Calibri"/>
                <a:cs typeface="Calibri"/>
              </a:rPr>
              <a:t>erected</a:t>
            </a:r>
            <a:r>
              <a:rPr sz="1636" b="1" spc="-27" dirty="0">
                <a:solidFill>
                  <a:srgbClr val="B100B1"/>
                </a:solidFill>
                <a:latin typeface="Calibri"/>
                <a:cs typeface="Calibri"/>
              </a:rPr>
              <a:t> </a:t>
            </a:r>
            <a:r>
              <a:rPr sz="1636" b="1" spc="-7" dirty="0">
                <a:solidFill>
                  <a:srgbClr val="B100B1"/>
                </a:solidFill>
                <a:latin typeface="Calibri"/>
                <a:cs typeface="Calibri"/>
              </a:rPr>
              <a:t>intentionally,</a:t>
            </a:r>
            <a:r>
              <a:rPr sz="1636" b="1" spc="-31" dirty="0">
                <a:solidFill>
                  <a:srgbClr val="B100B1"/>
                </a:solidFill>
                <a:latin typeface="Calibri"/>
                <a:cs typeface="Calibri"/>
              </a:rPr>
              <a:t> </a:t>
            </a:r>
            <a:r>
              <a:rPr sz="1636" b="1" dirty="0">
                <a:solidFill>
                  <a:srgbClr val="B100B1"/>
                </a:solidFill>
                <a:latin typeface="Calibri"/>
                <a:cs typeface="Calibri"/>
              </a:rPr>
              <a:t>or</a:t>
            </a:r>
            <a:r>
              <a:rPr sz="1636" b="1" spc="-37" dirty="0">
                <a:solidFill>
                  <a:srgbClr val="B100B1"/>
                </a:solidFill>
                <a:latin typeface="Calibri"/>
                <a:cs typeface="Calibri"/>
              </a:rPr>
              <a:t> </a:t>
            </a:r>
            <a:r>
              <a:rPr sz="1636" b="1" spc="-14" dirty="0">
                <a:solidFill>
                  <a:srgbClr val="B100B1"/>
                </a:solidFill>
                <a:latin typeface="Calibri"/>
                <a:cs typeface="Calibri"/>
              </a:rPr>
              <a:t>even </a:t>
            </a:r>
            <a:r>
              <a:rPr sz="1636" b="1" spc="-7" dirty="0">
                <a:solidFill>
                  <a:srgbClr val="B100B1"/>
                </a:solidFill>
                <a:latin typeface="Calibri"/>
                <a:cs typeface="Calibri"/>
              </a:rPr>
              <a:t>maliciously,</a:t>
            </a:r>
            <a:r>
              <a:rPr sz="1636" b="1" spc="-51" dirty="0">
                <a:solidFill>
                  <a:srgbClr val="B100B1"/>
                </a:solidFill>
                <a:latin typeface="Calibri"/>
                <a:cs typeface="Calibri"/>
              </a:rPr>
              <a:t> </a:t>
            </a:r>
            <a:r>
              <a:rPr sz="1636" b="1" dirty="0">
                <a:solidFill>
                  <a:srgbClr val="B100B1"/>
                </a:solidFill>
                <a:latin typeface="Calibri"/>
                <a:cs typeface="Calibri"/>
              </a:rPr>
              <a:t>while</a:t>
            </a:r>
            <a:r>
              <a:rPr sz="1636" b="1" spc="-31" dirty="0">
                <a:solidFill>
                  <a:srgbClr val="B100B1"/>
                </a:solidFill>
                <a:latin typeface="Calibri"/>
                <a:cs typeface="Calibri"/>
              </a:rPr>
              <a:t> </a:t>
            </a:r>
            <a:r>
              <a:rPr sz="1636" b="1" dirty="0">
                <a:solidFill>
                  <a:srgbClr val="B100B1"/>
                </a:solidFill>
                <a:latin typeface="Calibri"/>
                <a:cs typeface="Calibri"/>
              </a:rPr>
              <a:t>others</a:t>
            </a:r>
            <a:r>
              <a:rPr sz="1636" b="1" spc="-27" dirty="0">
                <a:solidFill>
                  <a:srgbClr val="B100B1"/>
                </a:solidFill>
                <a:latin typeface="Calibri"/>
                <a:cs typeface="Calibri"/>
              </a:rPr>
              <a:t> </a:t>
            </a:r>
            <a:r>
              <a:rPr sz="1636" b="1" dirty="0">
                <a:solidFill>
                  <a:srgbClr val="B100B1"/>
                </a:solidFill>
                <a:latin typeface="Calibri"/>
                <a:cs typeface="Calibri"/>
              </a:rPr>
              <a:t>are</a:t>
            </a:r>
            <a:r>
              <a:rPr sz="1636" b="1" spc="-34" dirty="0">
                <a:solidFill>
                  <a:srgbClr val="B100B1"/>
                </a:solidFill>
                <a:latin typeface="Calibri"/>
                <a:cs typeface="Calibri"/>
              </a:rPr>
              <a:t> </a:t>
            </a:r>
            <a:r>
              <a:rPr sz="1636" b="1" dirty="0">
                <a:solidFill>
                  <a:srgbClr val="B100B1"/>
                </a:solidFill>
                <a:latin typeface="Calibri"/>
                <a:cs typeface="Calibri"/>
              </a:rPr>
              <a:t>unintentional</a:t>
            </a:r>
            <a:r>
              <a:rPr sz="1636" b="1" spc="-17" dirty="0">
                <a:solidFill>
                  <a:srgbClr val="B100B1"/>
                </a:solidFill>
                <a:latin typeface="Calibri"/>
                <a:cs typeface="Calibri"/>
              </a:rPr>
              <a:t> </a:t>
            </a:r>
            <a:r>
              <a:rPr sz="1636" b="1" dirty="0">
                <a:solidFill>
                  <a:srgbClr val="B100B1"/>
                </a:solidFill>
                <a:latin typeface="Calibri"/>
                <a:cs typeface="Calibri"/>
              </a:rPr>
              <a:t>but</a:t>
            </a:r>
            <a:r>
              <a:rPr sz="1636" b="1" spc="-24" dirty="0">
                <a:solidFill>
                  <a:srgbClr val="B100B1"/>
                </a:solidFill>
                <a:latin typeface="Calibri"/>
                <a:cs typeface="Calibri"/>
              </a:rPr>
              <a:t> </a:t>
            </a:r>
            <a:r>
              <a:rPr sz="1636" b="1" spc="-7" dirty="0">
                <a:solidFill>
                  <a:srgbClr val="B100B1"/>
                </a:solidFill>
                <a:latin typeface="Calibri"/>
                <a:cs typeface="Calibri"/>
              </a:rPr>
              <a:t>require </a:t>
            </a:r>
            <a:r>
              <a:rPr sz="1636" b="1" dirty="0">
                <a:solidFill>
                  <a:srgbClr val="B100B1"/>
                </a:solidFill>
                <a:latin typeface="Calibri"/>
                <a:cs typeface="Calibri"/>
              </a:rPr>
              <a:t>conscious</a:t>
            </a:r>
            <a:r>
              <a:rPr sz="1636" b="1" spc="-48" dirty="0">
                <a:solidFill>
                  <a:srgbClr val="B100B1"/>
                </a:solidFill>
                <a:latin typeface="Calibri"/>
                <a:cs typeface="Calibri"/>
              </a:rPr>
              <a:t> </a:t>
            </a:r>
            <a:r>
              <a:rPr sz="1636" b="1" dirty="0">
                <a:solidFill>
                  <a:srgbClr val="B100B1"/>
                </a:solidFill>
                <a:latin typeface="Calibri"/>
                <a:cs typeface="Calibri"/>
              </a:rPr>
              <a:t>intent</a:t>
            </a:r>
            <a:r>
              <a:rPr sz="1636" b="1" spc="-20" dirty="0">
                <a:solidFill>
                  <a:srgbClr val="B100B1"/>
                </a:solidFill>
                <a:latin typeface="Calibri"/>
                <a:cs typeface="Calibri"/>
              </a:rPr>
              <a:t> </a:t>
            </a:r>
            <a:r>
              <a:rPr sz="1636" b="1" dirty="0">
                <a:solidFill>
                  <a:srgbClr val="B100B1"/>
                </a:solidFill>
                <a:latin typeface="Calibri"/>
                <a:cs typeface="Calibri"/>
              </a:rPr>
              <a:t>to</a:t>
            </a:r>
            <a:r>
              <a:rPr sz="1636" b="1" spc="-31" dirty="0">
                <a:solidFill>
                  <a:srgbClr val="B100B1"/>
                </a:solidFill>
                <a:latin typeface="Calibri"/>
                <a:cs typeface="Calibri"/>
              </a:rPr>
              <a:t> </a:t>
            </a:r>
            <a:r>
              <a:rPr sz="1636" b="1" spc="-7" dirty="0">
                <a:solidFill>
                  <a:srgbClr val="B100B1"/>
                </a:solidFill>
                <a:latin typeface="Calibri"/>
                <a:cs typeface="Calibri"/>
              </a:rPr>
              <a:t>change.</a:t>
            </a:r>
            <a:endParaRPr sz="1636">
              <a:latin typeface="Calibri"/>
              <a:cs typeface="Calibri"/>
            </a:endParaRPr>
          </a:p>
          <a:p>
            <a:pPr marL="8226" marR="247210" algn="ctr">
              <a:spcBef>
                <a:spcPts val="965"/>
              </a:spcBef>
            </a:pPr>
            <a:r>
              <a:rPr sz="1568" b="1" i="1" dirty="0">
                <a:solidFill>
                  <a:srgbClr val="224170"/>
                </a:solidFill>
                <a:latin typeface="Calibri"/>
                <a:cs typeface="Calibri"/>
              </a:rPr>
              <a:t>How</a:t>
            </a:r>
            <a:r>
              <a:rPr sz="1568" b="1" i="1" spc="-17" dirty="0">
                <a:solidFill>
                  <a:srgbClr val="224170"/>
                </a:solidFill>
                <a:latin typeface="Calibri"/>
                <a:cs typeface="Calibri"/>
              </a:rPr>
              <a:t> </a:t>
            </a:r>
            <a:r>
              <a:rPr sz="1568" b="1" i="1" dirty="0">
                <a:solidFill>
                  <a:srgbClr val="224170"/>
                </a:solidFill>
                <a:latin typeface="Calibri"/>
                <a:cs typeface="Calibri"/>
              </a:rPr>
              <a:t>can</a:t>
            </a:r>
            <a:r>
              <a:rPr sz="1568" b="1" i="1" spc="-17" dirty="0">
                <a:solidFill>
                  <a:srgbClr val="224170"/>
                </a:solidFill>
                <a:latin typeface="Calibri"/>
                <a:cs typeface="Calibri"/>
              </a:rPr>
              <a:t> </a:t>
            </a:r>
            <a:r>
              <a:rPr sz="1568" b="1" i="1" dirty="0">
                <a:solidFill>
                  <a:srgbClr val="224170"/>
                </a:solidFill>
                <a:latin typeface="Calibri"/>
                <a:cs typeface="Calibri"/>
              </a:rPr>
              <a:t>we</a:t>
            </a:r>
            <a:r>
              <a:rPr sz="1568" b="1" i="1" spc="-24" dirty="0">
                <a:solidFill>
                  <a:srgbClr val="224170"/>
                </a:solidFill>
                <a:latin typeface="Calibri"/>
                <a:cs typeface="Calibri"/>
              </a:rPr>
              <a:t> </a:t>
            </a:r>
            <a:r>
              <a:rPr sz="1568" b="1" i="1" dirty="0">
                <a:solidFill>
                  <a:srgbClr val="224170"/>
                </a:solidFill>
                <a:latin typeface="Calibri"/>
                <a:cs typeface="Calibri"/>
              </a:rPr>
              <a:t>remove</a:t>
            </a:r>
            <a:r>
              <a:rPr sz="1568" b="1" i="1" spc="-20" dirty="0">
                <a:solidFill>
                  <a:srgbClr val="224170"/>
                </a:solidFill>
                <a:latin typeface="Calibri"/>
                <a:cs typeface="Calibri"/>
              </a:rPr>
              <a:t> </a:t>
            </a:r>
            <a:r>
              <a:rPr sz="1568" b="1" i="1" dirty="0">
                <a:solidFill>
                  <a:srgbClr val="224170"/>
                </a:solidFill>
                <a:latin typeface="Calibri"/>
                <a:cs typeface="Calibri"/>
              </a:rPr>
              <a:t>barriers</a:t>
            </a:r>
            <a:r>
              <a:rPr sz="1568" b="1" i="1" spc="-17" dirty="0">
                <a:solidFill>
                  <a:srgbClr val="224170"/>
                </a:solidFill>
                <a:latin typeface="Calibri"/>
                <a:cs typeface="Calibri"/>
              </a:rPr>
              <a:t> </a:t>
            </a:r>
            <a:r>
              <a:rPr sz="1568" b="1" i="1" dirty="0">
                <a:solidFill>
                  <a:srgbClr val="224170"/>
                </a:solidFill>
                <a:latin typeface="Calibri"/>
                <a:cs typeface="Calibri"/>
              </a:rPr>
              <a:t>to</a:t>
            </a:r>
            <a:r>
              <a:rPr sz="1568" b="1" i="1" spc="-24" dirty="0">
                <a:solidFill>
                  <a:srgbClr val="224170"/>
                </a:solidFill>
                <a:latin typeface="Calibri"/>
                <a:cs typeface="Calibri"/>
              </a:rPr>
              <a:t> </a:t>
            </a:r>
            <a:r>
              <a:rPr sz="1568" b="1" i="1" dirty="0">
                <a:solidFill>
                  <a:srgbClr val="224170"/>
                </a:solidFill>
                <a:latin typeface="Calibri"/>
                <a:cs typeface="Calibri"/>
              </a:rPr>
              <a:t>accessing</a:t>
            </a:r>
            <a:r>
              <a:rPr sz="1568" b="1" i="1" spc="-20" dirty="0">
                <a:solidFill>
                  <a:srgbClr val="224170"/>
                </a:solidFill>
                <a:latin typeface="Calibri"/>
                <a:cs typeface="Calibri"/>
              </a:rPr>
              <a:t> </a:t>
            </a:r>
            <a:r>
              <a:rPr sz="1568" b="1" i="1" dirty="0">
                <a:solidFill>
                  <a:srgbClr val="224170"/>
                </a:solidFill>
                <a:latin typeface="Calibri"/>
                <a:cs typeface="Calibri"/>
              </a:rPr>
              <a:t>housing</a:t>
            </a:r>
            <a:r>
              <a:rPr sz="1568" b="1" i="1" spc="-17" dirty="0">
                <a:solidFill>
                  <a:srgbClr val="224170"/>
                </a:solidFill>
                <a:latin typeface="Calibri"/>
                <a:cs typeface="Calibri"/>
              </a:rPr>
              <a:t> </a:t>
            </a:r>
            <a:r>
              <a:rPr sz="1568" b="1" i="1" dirty="0">
                <a:solidFill>
                  <a:srgbClr val="224170"/>
                </a:solidFill>
                <a:latin typeface="Calibri"/>
                <a:cs typeface="Calibri"/>
              </a:rPr>
              <a:t>and</a:t>
            </a:r>
            <a:r>
              <a:rPr sz="1568" b="1" i="1" spc="-24" dirty="0">
                <a:solidFill>
                  <a:srgbClr val="224170"/>
                </a:solidFill>
                <a:latin typeface="Calibri"/>
                <a:cs typeface="Calibri"/>
              </a:rPr>
              <a:t> </a:t>
            </a:r>
            <a:r>
              <a:rPr sz="1568" b="1" i="1" dirty="0">
                <a:solidFill>
                  <a:srgbClr val="224170"/>
                </a:solidFill>
                <a:latin typeface="Calibri"/>
                <a:cs typeface="Calibri"/>
              </a:rPr>
              <a:t>services</a:t>
            </a:r>
            <a:r>
              <a:rPr sz="1568" b="1" i="1" spc="-34" dirty="0">
                <a:solidFill>
                  <a:srgbClr val="224170"/>
                </a:solidFill>
                <a:latin typeface="Calibri"/>
                <a:cs typeface="Calibri"/>
              </a:rPr>
              <a:t> </a:t>
            </a:r>
            <a:r>
              <a:rPr sz="1568" b="1" i="1" spc="-17" dirty="0">
                <a:solidFill>
                  <a:srgbClr val="224170"/>
                </a:solidFill>
                <a:latin typeface="Calibri"/>
                <a:cs typeface="Calibri"/>
              </a:rPr>
              <a:t>for </a:t>
            </a:r>
            <a:r>
              <a:rPr sz="1568" b="1" i="1" spc="-14" dirty="0">
                <a:solidFill>
                  <a:srgbClr val="224170"/>
                </a:solidFill>
                <a:latin typeface="Calibri"/>
                <a:cs typeface="Calibri"/>
              </a:rPr>
              <a:t>LGBTQ+</a:t>
            </a:r>
            <a:r>
              <a:rPr sz="1568" b="1" i="1" spc="-48" dirty="0">
                <a:solidFill>
                  <a:srgbClr val="224170"/>
                </a:solidFill>
                <a:latin typeface="Calibri"/>
                <a:cs typeface="Calibri"/>
              </a:rPr>
              <a:t> </a:t>
            </a:r>
            <a:r>
              <a:rPr sz="1568" b="1" i="1" spc="-7" dirty="0">
                <a:solidFill>
                  <a:srgbClr val="224170"/>
                </a:solidFill>
                <a:latin typeface="Calibri"/>
                <a:cs typeface="Calibri"/>
              </a:rPr>
              <a:t>people?</a:t>
            </a:r>
            <a:endParaRPr sz="1568">
              <a:latin typeface="Calibri"/>
              <a:cs typeface="Calibri"/>
            </a:endParaRPr>
          </a:p>
        </p:txBody>
      </p:sp>
    </p:spTree>
    <p:extLst>
      <p:ext uri="{BB962C8B-B14F-4D97-AF65-F5344CB8AC3E}">
        <p14:creationId xmlns:p14="http://schemas.microsoft.com/office/powerpoint/2010/main" val="17165634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978728" y="0"/>
            <a:ext cx="6234545" cy="4675909"/>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4" name="object 4"/>
            <p:cNvSpPr/>
            <p:nvPr/>
          </p:nvSpPr>
          <p:spPr>
            <a:xfrm>
              <a:off x="8458200" y="0"/>
              <a:ext cx="685800" cy="6858000"/>
            </a:xfrm>
            <a:custGeom>
              <a:avLst/>
              <a:gdLst/>
              <a:ahLst/>
              <a:cxnLst/>
              <a:rect l="l" t="t" r="r" b="b"/>
              <a:pathLst>
                <a:path w="685800" h="6858000">
                  <a:moveTo>
                    <a:pt x="685800" y="6172200"/>
                  </a:moveTo>
                  <a:lnTo>
                    <a:pt x="0" y="6172200"/>
                  </a:lnTo>
                  <a:lnTo>
                    <a:pt x="0" y="6858000"/>
                  </a:lnTo>
                  <a:lnTo>
                    <a:pt x="685800" y="6858000"/>
                  </a:lnTo>
                  <a:lnTo>
                    <a:pt x="685800" y="6172200"/>
                  </a:lnTo>
                  <a:close/>
                </a:path>
                <a:path w="685800" h="6858000">
                  <a:moveTo>
                    <a:pt x="685800" y="0"/>
                  </a:moveTo>
                  <a:lnTo>
                    <a:pt x="0" y="0"/>
                  </a:lnTo>
                  <a:lnTo>
                    <a:pt x="0" y="5486400"/>
                  </a:lnTo>
                  <a:lnTo>
                    <a:pt x="685800" y="5486400"/>
                  </a:lnTo>
                  <a:lnTo>
                    <a:pt x="685800" y="0"/>
                  </a:lnTo>
                  <a:close/>
                </a:path>
              </a:pathLst>
            </a:custGeom>
            <a:solidFill>
              <a:srgbClr val="2E5796"/>
            </a:solidFill>
          </p:spPr>
          <p:txBody>
            <a:bodyPr wrap="square" lIns="0" tIns="0" rIns="0" bIns="0" rtlCol="0"/>
            <a:lstStyle/>
            <a:p>
              <a:endParaRPr sz="1227"/>
            </a:p>
          </p:txBody>
        </p:sp>
        <p:sp>
          <p:nvSpPr>
            <p:cNvPr id="5" name="object 5"/>
            <p:cNvSpPr/>
            <p:nvPr/>
          </p:nvSpPr>
          <p:spPr>
            <a:xfrm>
              <a:off x="8458200" y="5486400"/>
              <a:ext cx="685800" cy="685800"/>
            </a:xfrm>
            <a:custGeom>
              <a:avLst/>
              <a:gdLst/>
              <a:ahLst/>
              <a:cxnLst/>
              <a:rect l="l" t="t" r="r" b="b"/>
              <a:pathLst>
                <a:path w="685800" h="685800">
                  <a:moveTo>
                    <a:pt x="685800" y="0"/>
                  </a:moveTo>
                  <a:lnTo>
                    <a:pt x="0" y="0"/>
                  </a:lnTo>
                  <a:lnTo>
                    <a:pt x="0" y="685800"/>
                  </a:lnTo>
                  <a:lnTo>
                    <a:pt x="685800" y="685800"/>
                  </a:lnTo>
                  <a:lnTo>
                    <a:pt x="685800" y="0"/>
                  </a:lnTo>
                  <a:close/>
                </a:path>
              </a:pathLst>
            </a:custGeom>
            <a:solidFill>
              <a:srgbClr val="FF66FF"/>
            </a:solidFill>
          </p:spPr>
          <p:txBody>
            <a:bodyPr wrap="square" lIns="0" tIns="0" rIns="0" bIns="0" rtlCol="0"/>
            <a:lstStyle/>
            <a:p>
              <a:endParaRPr sz="1227"/>
            </a:p>
          </p:txBody>
        </p:sp>
        <p:sp>
          <p:nvSpPr>
            <p:cNvPr id="6" name="object 6"/>
            <p:cNvSpPr/>
            <p:nvPr/>
          </p:nvSpPr>
          <p:spPr>
            <a:xfrm>
              <a:off x="609600" y="2330195"/>
              <a:ext cx="7315200" cy="4156075"/>
            </a:xfrm>
            <a:custGeom>
              <a:avLst/>
              <a:gdLst/>
              <a:ahLst/>
              <a:cxnLst/>
              <a:rect l="l" t="t" r="r" b="b"/>
              <a:pathLst>
                <a:path w="7315200" h="4156075">
                  <a:moveTo>
                    <a:pt x="0" y="4155948"/>
                  </a:moveTo>
                  <a:lnTo>
                    <a:pt x="7315200" y="4155948"/>
                  </a:lnTo>
                  <a:lnTo>
                    <a:pt x="7315200" y="0"/>
                  </a:lnTo>
                  <a:lnTo>
                    <a:pt x="0" y="0"/>
                  </a:lnTo>
                  <a:lnTo>
                    <a:pt x="0" y="4155948"/>
                  </a:lnTo>
                  <a:close/>
                </a:path>
              </a:pathLst>
            </a:custGeom>
            <a:ln w="57911">
              <a:solidFill>
                <a:srgbClr val="224170"/>
              </a:solidFill>
            </a:ln>
          </p:spPr>
          <p:txBody>
            <a:bodyPr wrap="square" lIns="0" tIns="0" rIns="0" bIns="0" rtlCol="0"/>
            <a:lstStyle/>
            <a:p>
              <a:endParaRPr sz="1227"/>
            </a:p>
          </p:txBody>
        </p:sp>
      </p:grpSp>
      <p:sp>
        <p:nvSpPr>
          <p:cNvPr id="7" name="object 7"/>
          <p:cNvSpPr txBox="1">
            <a:spLocks noGrp="1"/>
          </p:cNvSpPr>
          <p:nvPr>
            <p:ph type="title"/>
          </p:nvPr>
        </p:nvSpPr>
        <p:spPr>
          <a:xfrm>
            <a:off x="3496472" y="1816816"/>
            <a:ext cx="4781983" cy="651793"/>
          </a:xfrm>
          <a:prstGeom prst="rect">
            <a:avLst/>
          </a:prstGeom>
        </p:spPr>
        <p:txBody>
          <a:bodyPr spcFirstLastPara="1" vert="horz" wrap="square" lIns="0" tIns="9092" rIns="0" bIns="0" rtlCol="0" anchor="t" anchorCtr="0">
            <a:spAutoFit/>
          </a:bodyPr>
          <a:lstStyle/>
          <a:p>
            <a:pPr marL="8659" marR="3464" indent="3031" algn="ctr">
              <a:spcBef>
                <a:spcPts val="72"/>
              </a:spcBef>
            </a:pPr>
            <a:r>
              <a:rPr sz="1364" dirty="0">
                <a:solidFill>
                  <a:srgbClr val="000000"/>
                </a:solidFill>
                <a:latin typeface="Times New Roman"/>
                <a:cs typeface="Times New Roman"/>
              </a:rPr>
              <a:t>SLC</a:t>
            </a:r>
            <a:r>
              <a:rPr sz="1364" spc="-17" dirty="0">
                <a:solidFill>
                  <a:srgbClr val="000000"/>
                </a:solidFill>
                <a:latin typeface="Times New Roman"/>
                <a:cs typeface="Times New Roman"/>
              </a:rPr>
              <a:t> </a:t>
            </a:r>
            <a:r>
              <a:rPr sz="1364" dirty="0">
                <a:solidFill>
                  <a:srgbClr val="000000"/>
                </a:solidFill>
                <a:latin typeface="Times New Roman"/>
                <a:cs typeface="Times New Roman"/>
              </a:rPr>
              <a:t>is</a:t>
            </a:r>
            <a:r>
              <a:rPr sz="1364" spc="-10" dirty="0">
                <a:solidFill>
                  <a:srgbClr val="000000"/>
                </a:solidFill>
                <a:latin typeface="Times New Roman"/>
                <a:cs typeface="Times New Roman"/>
              </a:rPr>
              <a:t> </a:t>
            </a:r>
            <a:r>
              <a:rPr sz="1364" dirty="0">
                <a:solidFill>
                  <a:srgbClr val="000000"/>
                </a:solidFill>
                <a:latin typeface="Times New Roman"/>
                <a:cs typeface="Times New Roman"/>
              </a:rPr>
              <a:t>a</a:t>
            </a:r>
            <a:r>
              <a:rPr sz="1364" spc="-3" dirty="0">
                <a:solidFill>
                  <a:srgbClr val="000000"/>
                </a:solidFill>
                <a:latin typeface="Times New Roman"/>
                <a:cs typeface="Times New Roman"/>
              </a:rPr>
              <a:t> </a:t>
            </a:r>
            <a:r>
              <a:rPr sz="1364" dirty="0">
                <a:solidFill>
                  <a:srgbClr val="000000"/>
                </a:solidFill>
                <a:latin typeface="Times New Roman"/>
                <a:cs typeface="Times New Roman"/>
              </a:rPr>
              <a:t>Florida</a:t>
            </a:r>
            <a:r>
              <a:rPr sz="1364" spc="-24" dirty="0">
                <a:solidFill>
                  <a:srgbClr val="000000"/>
                </a:solidFill>
                <a:latin typeface="Times New Roman"/>
                <a:cs typeface="Times New Roman"/>
              </a:rPr>
              <a:t> </a:t>
            </a:r>
            <a:r>
              <a:rPr sz="1364" dirty="0">
                <a:solidFill>
                  <a:srgbClr val="000000"/>
                </a:solidFill>
                <a:latin typeface="Times New Roman"/>
                <a:cs typeface="Times New Roman"/>
              </a:rPr>
              <a:t>statewide</a:t>
            </a:r>
            <a:r>
              <a:rPr sz="1364" spc="-27" dirty="0">
                <a:solidFill>
                  <a:srgbClr val="000000"/>
                </a:solidFill>
                <a:latin typeface="Times New Roman"/>
                <a:cs typeface="Times New Roman"/>
              </a:rPr>
              <a:t> </a:t>
            </a:r>
            <a:r>
              <a:rPr sz="1364" dirty="0">
                <a:solidFill>
                  <a:srgbClr val="000000"/>
                </a:solidFill>
                <a:latin typeface="Times New Roman"/>
                <a:cs typeface="Times New Roman"/>
              </a:rPr>
              <a:t>not-</a:t>
            </a:r>
            <a:r>
              <a:rPr sz="1364" spc="-14" dirty="0">
                <a:solidFill>
                  <a:srgbClr val="000000"/>
                </a:solidFill>
                <a:latin typeface="Times New Roman"/>
                <a:cs typeface="Times New Roman"/>
              </a:rPr>
              <a:t>for-</a:t>
            </a:r>
            <a:r>
              <a:rPr sz="1364" dirty="0">
                <a:solidFill>
                  <a:srgbClr val="000000"/>
                </a:solidFill>
                <a:latin typeface="Times New Roman"/>
                <a:cs typeface="Times New Roman"/>
              </a:rPr>
              <a:t>profit</a:t>
            </a:r>
            <a:r>
              <a:rPr sz="1364" spc="-41" dirty="0">
                <a:solidFill>
                  <a:srgbClr val="000000"/>
                </a:solidFill>
                <a:latin typeface="Times New Roman"/>
                <a:cs typeface="Times New Roman"/>
              </a:rPr>
              <a:t> </a:t>
            </a:r>
            <a:r>
              <a:rPr sz="1364" dirty="0">
                <a:solidFill>
                  <a:srgbClr val="000000"/>
                </a:solidFill>
                <a:latin typeface="Times New Roman"/>
                <a:cs typeface="Times New Roman"/>
              </a:rPr>
              <a:t>legal</a:t>
            </a:r>
            <a:r>
              <a:rPr sz="1364" spc="-17" dirty="0">
                <a:solidFill>
                  <a:srgbClr val="000000"/>
                </a:solidFill>
                <a:latin typeface="Times New Roman"/>
                <a:cs typeface="Times New Roman"/>
              </a:rPr>
              <a:t> </a:t>
            </a:r>
            <a:r>
              <a:rPr sz="1364" dirty="0">
                <a:solidFill>
                  <a:srgbClr val="000000"/>
                </a:solidFill>
                <a:latin typeface="Times New Roman"/>
                <a:cs typeface="Times New Roman"/>
              </a:rPr>
              <a:t>and</a:t>
            </a:r>
            <a:r>
              <a:rPr sz="1364" spc="-10" dirty="0">
                <a:solidFill>
                  <a:srgbClr val="000000"/>
                </a:solidFill>
                <a:latin typeface="Times New Roman"/>
                <a:cs typeface="Times New Roman"/>
              </a:rPr>
              <a:t> </a:t>
            </a:r>
            <a:r>
              <a:rPr sz="1364" dirty="0">
                <a:solidFill>
                  <a:srgbClr val="000000"/>
                </a:solidFill>
                <a:latin typeface="Times New Roman"/>
                <a:cs typeface="Times New Roman"/>
              </a:rPr>
              <a:t>policy</a:t>
            </a:r>
            <a:r>
              <a:rPr sz="1364" spc="-20" dirty="0">
                <a:solidFill>
                  <a:srgbClr val="000000"/>
                </a:solidFill>
                <a:latin typeface="Times New Roman"/>
                <a:cs typeface="Times New Roman"/>
              </a:rPr>
              <a:t> </a:t>
            </a:r>
            <a:r>
              <a:rPr sz="1364" spc="-7" dirty="0">
                <a:solidFill>
                  <a:srgbClr val="000000"/>
                </a:solidFill>
                <a:latin typeface="Times New Roman"/>
                <a:cs typeface="Times New Roman"/>
              </a:rPr>
              <a:t>advocacy </a:t>
            </a:r>
            <a:r>
              <a:rPr sz="1364" dirty="0">
                <a:solidFill>
                  <a:srgbClr val="000000"/>
                </a:solidFill>
                <a:latin typeface="Times New Roman"/>
                <a:cs typeface="Times New Roman"/>
              </a:rPr>
              <a:t>organization</a:t>
            </a:r>
            <a:r>
              <a:rPr sz="1364" spc="-37" dirty="0">
                <a:solidFill>
                  <a:srgbClr val="000000"/>
                </a:solidFill>
                <a:latin typeface="Times New Roman"/>
                <a:cs typeface="Times New Roman"/>
              </a:rPr>
              <a:t> </a:t>
            </a:r>
            <a:r>
              <a:rPr sz="1364" dirty="0">
                <a:solidFill>
                  <a:srgbClr val="000000"/>
                </a:solidFill>
                <a:latin typeface="Times New Roman"/>
                <a:cs typeface="Times New Roman"/>
              </a:rPr>
              <a:t>that</a:t>
            </a:r>
            <a:r>
              <a:rPr sz="1364" spc="-17" dirty="0">
                <a:solidFill>
                  <a:srgbClr val="000000"/>
                </a:solidFill>
                <a:latin typeface="Times New Roman"/>
                <a:cs typeface="Times New Roman"/>
              </a:rPr>
              <a:t> </a:t>
            </a:r>
            <a:r>
              <a:rPr sz="1364" dirty="0">
                <a:solidFill>
                  <a:srgbClr val="000000"/>
                </a:solidFill>
                <a:latin typeface="Times New Roman"/>
                <a:cs typeface="Times New Roman"/>
              </a:rPr>
              <a:t>is</a:t>
            </a:r>
            <a:r>
              <a:rPr sz="1364" spc="-17" dirty="0">
                <a:solidFill>
                  <a:srgbClr val="000000"/>
                </a:solidFill>
                <a:latin typeface="Times New Roman"/>
                <a:cs typeface="Times New Roman"/>
              </a:rPr>
              <a:t> </a:t>
            </a:r>
            <a:r>
              <a:rPr sz="1364" dirty="0">
                <a:solidFill>
                  <a:srgbClr val="000000"/>
                </a:solidFill>
                <a:latin typeface="Times New Roman"/>
                <a:cs typeface="Times New Roman"/>
              </a:rPr>
              <a:t>committed</a:t>
            </a:r>
            <a:r>
              <a:rPr sz="1364" spc="-7" dirty="0">
                <a:solidFill>
                  <a:srgbClr val="000000"/>
                </a:solidFill>
                <a:latin typeface="Times New Roman"/>
                <a:cs typeface="Times New Roman"/>
              </a:rPr>
              <a:t> </a:t>
            </a:r>
            <a:r>
              <a:rPr sz="1364" dirty="0">
                <a:solidFill>
                  <a:srgbClr val="000000"/>
                </a:solidFill>
                <a:latin typeface="Times New Roman"/>
                <a:cs typeface="Times New Roman"/>
              </a:rPr>
              <a:t>to</a:t>
            </a:r>
            <a:r>
              <a:rPr sz="1364" spc="-14" dirty="0">
                <a:solidFill>
                  <a:srgbClr val="000000"/>
                </a:solidFill>
                <a:latin typeface="Times New Roman"/>
                <a:cs typeface="Times New Roman"/>
              </a:rPr>
              <a:t> </a:t>
            </a:r>
            <a:r>
              <a:rPr sz="1364" dirty="0">
                <a:solidFill>
                  <a:srgbClr val="000000"/>
                </a:solidFill>
                <a:latin typeface="Times New Roman"/>
                <a:cs typeface="Times New Roman"/>
              </a:rPr>
              <a:t>the</a:t>
            </a:r>
            <a:r>
              <a:rPr sz="1364" spc="-24" dirty="0">
                <a:solidFill>
                  <a:srgbClr val="000000"/>
                </a:solidFill>
                <a:latin typeface="Times New Roman"/>
                <a:cs typeface="Times New Roman"/>
              </a:rPr>
              <a:t> </a:t>
            </a:r>
            <a:r>
              <a:rPr sz="1364" dirty="0">
                <a:solidFill>
                  <a:srgbClr val="000000"/>
                </a:solidFill>
                <a:latin typeface="Times New Roman"/>
                <a:cs typeface="Times New Roman"/>
              </a:rPr>
              <a:t>ideal</a:t>
            </a:r>
            <a:r>
              <a:rPr sz="1364" spc="-17" dirty="0">
                <a:solidFill>
                  <a:srgbClr val="000000"/>
                </a:solidFill>
                <a:latin typeface="Times New Roman"/>
                <a:cs typeface="Times New Roman"/>
              </a:rPr>
              <a:t> </a:t>
            </a:r>
            <a:r>
              <a:rPr sz="1364" dirty="0">
                <a:solidFill>
                  <a:srgbClr val="000000"/>
                </a:solidFill>
                <a:latin typeface="Times New Roman"/>
                <a:cs typeface="Times New Roman"/>
              </a:rPr>
              <a:t>of</a:t>
            </a:r>
            <a:r>
              <a:rPr sz="1364" spc="-20" dirty="0">
                <a:solidFill>
                  <a:srgbClr val="000000"/>
                </a:solidFill>
                <a:latin typeface="Times New Roman"/>
                <a:cs typeface="Times New Roman"/>
              </a:rPr>
              <a:t> </a:t>
            </a:r>
            <a:r>
              <a:rPr sz="1364" dirty="0">
                <a:solidFill>
                  <a:srgbClr val="000000"/>
                </a:solidFill>
                <a:latin typeface="Times New Roman"/>
                <a:cs typeface="Times New Roman"/>
              </a:rPr>
              <a:t>equal</a:t>
            </a:r>
            <a:r>
              <a:rPr sz="1364" spc="-24" dirty="0">
                <a:solidFill>
                  <a:srgbClr val="000000"/>
                </a:solidFill>
                <a:latin typeface="Times New Roman"/>
                <a:cs typeface="Times New Roman"/>
              </a:rPr>
              <a:t> </a:t>
            </a:r>
            <a:r>
              <a:rPr sz="1364" dirty="0">
                <a:solidFill>
                  <a:srgbClr val="000000"/>
                </a:solidFill>
                <a:latin typeface="Times New Roman"/>
                <a:cs typeface="Times New Roman"/>
              </a:rPr>
              <a:t>justice</a:t>
            </a:r>
            <a:r>
              <a:rPr sz="1364" spc="-31" dirty="0">
                <a:solidFill>
                  <a:srgbClr val="000000"/>
                </a:solidFill>
                <a:latin typeface="Times New Roman"/>
                <a:cs typeface="Times New Roman"/>
              </a:rPr>
              <a:t> </a:t>
            </a:r>
            <a:r>
              <a:rPr sz="1364" dirty="0">
                <a:solidFill>
                  <a:srgbClr val="000000"/>
                </a:solidFill>
                <a:latin typeface="Times New Roman"/>
                <a:cs typeface="Times New Roman"/>
              </a:rPr>
              <a:t>for</a:t>
            </a:r>
            <a:r>
              <a:rPr sz="1364" spc="-17" dirty="0">
                <a:solidFill>
                  <a:srgbClr val="000000"/>
                </a:solidFill>
                <a:latin typeface="Times New Roman"/>
                <a:cs typeface="Times New Roman"/>
              </a:rPr>
              <a:t> </a:t>
            </a:r>
            <a:r>
              <a:rPr sz="1364" dirty="0">
                <a:solidFill>
                  <a:srgbClr val="000000"/>
                </a:solidFill>
                <a:latin typeface="Times New Roman"/>
                <a:cs typeface="Times New Roman"/>
              </a:rPr>
              <a:t>all</a:t>
            </a:r>
            <a:r>
              <a:rPr sz="1364" spc="-17" dirty="0">
                <a:solidFill>
                  <a:srgbClr val="000000"/>
                </a:solidFill>
                <a:latin typeface="Times New Roman"/>
                <a:cs typeface="Times New Roman"/>
              </a:rPr>
              <a:t> and </a:t>
            </a:r>
            <a:r>
              <a:rPr sz="1364" dirty="0">
                <a:solidFill>
                  <a:srgbClr val="000000"/>
                </a:solidFill>
                <a:latin typeface="Times New Roman"/>
                <a:cs typeface="Times New Roman"/>
              </a:rPr>
              <a:t>the</a:t>
            </a:r>
            <a:r>
              <a:rPr sz="1364" spc="-24" dirty="0">
                <a:solidFill>
                  <a:srgbClr val="000000"/>
                </a:solidFill>
                <a:latin typeface="Times New Roman"/>
                <a:cs typeface="Times New Roman"/>
              </a:rPr>
              <a:t> </a:t>
            </a:r>
            <a:r>
              <a:rPr sz="1364" dirty="0">
                <a:solidFill>
                  <a:srgbClr val="000000"/>
                </a:solidFill>
                <a:latin typeface="Times New Roman"/>
                <a:cs typeface="Times New Roman"/>
              </a:rPr>
              <a:t>attainment</a:t>
            </a:r>
            <a:r>
              <a:rPr sz="1364" spc="-24" dirty="0">
                <a:solidFill>
                  <a:srgbClr val="000000"/>
                </a:solidFill>
                <a:latin typeface="Times New Roman"/>
                <a:cs typeface="Times New Roman"/>
              </a:rPr>
              <a:t> </a:t>
            </a:r>
            <a:r>
              <a:rPr sz="1364" dirty="0">
                <a:solidFill>
                  <a:srgbClr val="000000"/>
                </a:solidFill>
                <a:latin typeface="Times New Roman"/>
                <a:cs typeface="Times New Roman"/>
              </a:rPr>
              <a:t>of</a:t>
            </a:r>
            <a:r>
              <a:rPr sz="1364" spc="-7" dirty="0">
                <a:solidFill>
                  <a:srgbClr val="000000"/>
                </a:solidFill>
                <a:latin typeface="Times New Roman"/>
                <a:cs typeface="Times New Roman"/>
              </a:rPr>
              <a:t> </a:t>
            </a:r>
            <a:r>
              <a:rPr sz="1364" dirty="0">
                <a:solidFill>
                  <a:srgbClr val="000000"/>
                </a:solidFill>
                <a:latin typeface="Times New Roman"/>
                <a:cs typeface="Times New Roman"/>
              </a:rPr>
              <a:t>basic</a:t>
            </a:r>
            <a:r>
              <a:rPr sz="1364" spc="-27" dirty="0">
                <a:solidFill>
                  <a:srgbClr val="000000"/>
                </a:solidFill>
                <a:latin typeface="Times New Roman"/>
                <a:cs typeface="Times New Roman"/>
              </a:rPr>
              <a:t> </a:t>
            </a:r>
            <a:r>
              <a:rPr sz="1364" dirty="0">
                <a:solidFill>
                  <a:srgbClr val="000000"/>
                </a:solidFill>
                <a:latin typeface="Times New Roman"/>
                <a:cs typeface="Times New Roman"/>
              </a:rPr>
              <a:t>human</a:t>
            </a:r>
            <a:r>
              <a:rPr sz="1364" spc="-7" dirty="0">
                <a:solidFill>
                  <a:srgbClr val="000000"/>
                </a:solidFill>
                <a:latin typeface="Times New Roman"/>
                <a:cs typeface="Times New Roman"/>
              </a:rPr>
              <a:t> </a:t>
            </a:r>
            <a:r>
              <a:rPr sz="1364" dirty="0">
                <a:solidFill>
                  <a:srgbClr val="000000"/>
                </a:solidFill>
                <a:latin typeface="Times New Roman"/>
                <a:cs typeface="Times New Roman"/>
              </a:rPr>
              <a:t>and</a:t>
            </a:r>
            <a:r>
              <a:rPr sz="1364" spc="-14" dirty="0">
                <a:solidFill>
                  <a:srgbClr val="000000"/>
                </a:solidFill>
                <a:latin typeface="Times New Roman"/>
                <a:cs typeface="Times New Roman"/>
              </a:rPr>
              <a:t> </a:t>
            </a:r>
            <a:r>
              <a:rPr sz="1364" dirty="0">
                <a:solidFill>
                  <a:srgbClr val="000000"/>
                </a:solidFill>
                <a:latin typeface="Times New Roman"/>
                <a:cs typeface="Times New Roman"/>
              </a:rPr>
              <a:t>civil</a:t>
            </a:r>
            <a:r>
              <a:rPr sz="1364" spc="-17" dirty="0">
                <a:solidFill>
                  <a:srgbClr val="000000"/>
                </a:solidFill>
                <a:latin typeface="Times New Roman"/>
                <a:cs typeface="Times New Roman"/>
              </a:rPr>
              <a:t> </a:t>
            </a:r>
            <a:r>
              <a:rPr sz="1364" spc="-7" dirty="0">
                <a:solidFill>
                  <a:srgbClr val="000000"/>
                </a:solidFill>
                <a:latin typeface="Times New Roman"/>
                <a:cs typeface="Times New Roman"/>
              </a:rPr>
              <a:t>rights.</a:t>
            </a:r>
            <a:endParaRPr sz="1364">
              <a:latin typeface="Times New Roman"/>
              <a:cs typeface="Times New Roman"/>
            </a:endParaRPr>
          </a:p>
        </p:txBody>
      </p:sp>
      <p:sp>
        <p:nvSpPr>
          <p:cNvPr id="8" name="object 8"/>
          <p:cNvSpPr txBox="1"/>
          <p:nvPr/>
        </p:nvSpPr>
        <p:spPr>
          <a:xfrm>
            <a:off x="4009765" y="2627480"/>
            <a:ext cx="3756747" cy="1378595"/>
          </a:xfrm>
          <a:prstGeom prst="rect">
            <a:avLst/>
          </a:prstGeom>
        </p:spPr>
        <p:txBody>
          <a:bodyPr vert="horz" wrap="square" lIns="0" tIns="9092" rIns="0" bIns="0" rtlCol="0">
            <a:spAutoFit/>
          </a:bodyPr>
          <a:lstStyle/>
          <a:p>
            <a:pPr marL="1299" algn="ctr">
              <a:spcBef>
                <a:spcPts val="72"/>
              </a:spcBef>
            </a:pPr>
            <a:r>
              <a:rPr sz="1364" b="1" dirty="0">
                <a:solidFill>
                  <a:srgbClr val="1A3054"/>
                </a:solidFill>
                <a:latin typeface="Times New Roman"/>
                <a:cs typeface="Times New Roman"/>
              </a:rPr>
              <a:t>Simone</a:t>
            </a:r>
            <a:r>
              <a:rPr sz="1364" b="1" spc="-20" dirty="0">
                <a:solidFill>
                  <a:srgbClr val="1A3054"/>
                </a:solidFill>
                <a:latin typeface="Times New Roman"/>
                <a:cs typeface="Times New Roman"/>
              </a:rPr>
              <a:t> </a:t>
            </a:r>
            <a:r>
              <a:rPr sz="1364" b="1" spc="-7" dirty="0">
                <a:solidFill>
                  <a:srgbClr val="1A3054"/>
                </a:solidFill>
                <a:latin typeface="Times New Roman"/>
                <a:cs typeface="Times New Roman"/>
              </a:rPr>
              <a:t>Chriss</a:t>
            </a:r>
            <a:endParaRPr sz="1364">
              <a:latin typeface="Times New Roman"/>
              <a:cs typeface="Times New Roman"/>
            </a:endParaRPr>
          </a:p>
          <a:p>
            <a:pPr marL="516501" marR="513470" algn="ctr">
              <a:spcBef>
                <a:spcPts val="7"/>
              </a:spcBef>
            </a:pPr>
            <a:r>
              <a:rPr sz="1227" b="1" dirty="0">
                <a:solidFill>
                  <a:srgbClr val="1A3054"/>
                </a:solidFill>
                <a:latin typeface="Times New Roman"/>
                <a:cs typeface="Times New Roman"/>
              </a:rPr>
              <a:t>Director</a:t>
            </a:r>
            <a:r>
              <a:rPr sz="1227" b="1" spc="-44" dirty="0">
                <a:solidFill>
                  <a:srgbClr val="1A3054"/>
                </a:solidFill>
                <a:latin typeface="Times New Roman"/>
                <a:cs typeface="Times New Roman"/>
              </a:rPr>
              <a:t> </a:t>
            </a:r>
            <a:r>
              <a:rPr sz="1227" b="1" dirty="0">
                <a:solidFill>
                  <a:srgbClr val="1A3054"/>
                </a:solidFill>
                <a:latin typeface="Times New Roman"/>
                <a:cs typeface="Times New Roman"/>
              </a:rPr>
              <a:t>of</a:t>
            </a:r>
            <a:r>
              <a:rPr sz="1227" b="1" spc="-41" dirty="0">
                <a:solidFill>
                  <a:srgbClr val="1A3054"/>
                </a:solidFill>
                <a:latin typeface="Times New Roman"/>
                <a:cs typeface="Times New Roman"/>
              </a:rPr>
              <a:t> </a:t>
            </a:r>
            <a:r>
              <a:rPr sz="1227" b="1" spc="-14" dirty="0">
                <a:solidFill>
                  <a:srgbClr val="1A3054"/>
                </a:solidFill>
                <a:latin typeface="Times New Roman"/>
                <a:cs typeface="Times New Roman"/>
              </a:rPr>
              <a:t>Transgender</a:t>
            </a:r>
            <a:r>
              <a:rPr sz="1227" b="1" spc="-41" dirty="0">
                <a:solidFill>
                  <a:srgbClr val="1A3054"/>
                </a:solidFill>
                <a:latin typeface="Times New Roman"/>
                <a:cs typeface="Times New Roman"/>
              </a:rPr>
              <a:t> </a:t>
            </a:r>
            <a:r>
              <a:rPr sz="1227" b="1" dirty="0">
                <a:solidFill>
                  <a:srgbClr val="1A3054"/>
                </a:solidFill>
                <a:latin typeface="Times New Roman"/>
                <a:cs typeface="Times New Roman"/>
              </a:rPr>
              <a:t>Rights</a:t>
            </a:r>
            <a:r>
              <a:rPr sz="1227" b="1" spc="-24" dirty="0">
                <a:solidFill>
                  <a:srgbClr val="1A3054"/>
                </a:solidFill>
                <a:latin typeface="Times New Roman"/>
                <a:cs typeface="Times New Roman"/>
              </a:rPr>
              <a:t> </a:t>
            </a:r>
            <a:r>
              <a:rPr sz="1227" b="1" spc="-7" dirty="0">
                <a:solidFill>
                  <a:srgbClr val="1A3054"/>
                </a:solidFill>
                <a:latin typeface="Times New Roman"/>
                <a:cs typeface="Times New Roman"/>
              </a:rPr>
              <a:t>Initiative </a:t>
            </a:r>
            <a:r>
              <a:rPr sz="1227" b="1" dirty="0">
                <a:solidFill>
                  <a:srgbClr val="1A3054"/>
                </a:solidFill>
                <a:latin typeface="Times New Roman"/>
                <a:cs typeface="Times New Roman"/>
              </a:rPr>
              <a:t>Southern</a:t>
            </a:r>
            <a:r>
              <a:rPr sz="1227" b="1" spc="-31" dirty="0">
                <a:solidFill>
                  <a:srgbClr val="1A3054"/>
                </a:solidFill>
                <a:latin typeface="Times New Roman"/>
                <a:cs typeface="Times New Roman"/>
              </a:rPr>
              <a:t> </a:t>
            </a:r>
            <a:r>
              <a:rPr sz="1227" b="1" dirty="0">
                <a:solidFill>
                  <a:srgbClr val="1A3054"/>
                </a:solidFill>
                <a:latin typeface="Times New Roman"/>
                <a:cs typeface="Times New Roman"/>
              </a:rPr>
              <a:t>Legal</a:t>
            </a:r>
            <a:r>
              <a:rPr sz="1227" b="1" spc="-27" dirty="0">
                <a:solidFill>
                  <a:srgbClr val="1A3054"/>
                </a:solidFill>
                <a:latin typeface="Times New Roman"/>
                <a:cs typeface="Times New Roman"/>
              </a:rPr>
              <a:t> </a:t>
            </a:r>
            <a:r>
              <a:rPr sz="1227" b="1" spc="-7" dirty="0">
                <a:solidFill>
                  <a:srgbClr val="1A3054"/>
                </a:solidFill>
                <a:latin typeface="Times New Roman"/>
                <a:cs typeface="Times New Roman"/>
              </a:rPr>
              <a:t>Counsel </a:t>
            </a:r>
            <a:r>
              <a:rPr sz="1227" b="1" u="sng" spc="-7" dirty="0">
                <a:solidFill>
                  <a:srgbClr val="3399FF"/>
                </a:solidFill>
                <a:uFill>
                  <a:solidFill>
                    <a:srgbClr val="3399FF"/>
                  </a:solidFill>
                </a:uFill>
                <a:latin typeface="Times New Roman"/>
                <a:cs typeface="Times New Roman"/>
                <a:hlinkClick r:id="rId3"/>
              </a:rPr>
              <a:t>simone.chriss@southernlegal.org</a:t>
            </a:r>
            <a:endParaRPr sz="1227">
              <a:latin typeface="Times New Roman"/>
              <a:cs typeface="Times New Roman"/>
            </a:endParaRPr>
          </a:p>
          <a:p>
            <a:pPr>
              <a:spcBef>
                <a:spcPts val="10"/>
              </a:spcBef>
            </a:pPr>
            <a:endParaRPr sz="1125">
              <a:latin typeface="Times New Roman"/>
              <a:cs typeface="Times New Roman"/>
            </a:endParaRPr>
          </a:p>
          <a:p>
            <a:pPr algn="ctr">
              <a:lnSpc>
                <a:spcPct val="100000"/>
              </a:lnSpc>
            </a:pPr>
            <a:r>
              <a:rPr sz="1364" dirty="0">
                <a:latin typeface="Times New Roman"/>
                <a:cs typeface="Times New Roman"/>
              </a:rPr>
              <a:t>Located</a:t>
            </a:r>
            <a:r>
              <a:rPr sz="1364" spc="-20" dirty="0">
                <a:latin typeface="Times New Roman"/>
                <a:cs typeface="Times New Roman"/>
              </a:rPr>
              <a:t> </a:t>
            </a:r>
            <a:r>
              <a:rPr sz="1364" dirty="0">
                <a:latin typeface="Times New Roman"/>
                <a:cs typeface="Times New Roman"/>
              </a:rPr>
              <a:t>at</a:t>
            </a:r>
            <a:r>
              <a:rPr sz="1364" spc="-10" dirty="0">
                <a:latin typeface="Times New Roman"/>
                <a:cs typeface="Times New Roman"/>
              </a:rPr>
              <a:t> </a:t>
            </a:r>
            <a:r>
              <a:rPr sz="1364" dirty="0">
                <a:latin typeface="Times New Roman"/>
                <a:cs typeface="Times New Roman"/>
              </a:rPr>
              <a:t>1229</a:t>
            </a:r>
            <a:r>
              <a:rPr sz="1364" spc="-27" dirty="0">
                <a:latin typeface="Times New Roman"/>
                <a:cs typeface="Times New Roman"/>
              </a:rPr>
              <a:t> </a:t>
            </a:r>
            <a:r>
              <a:rPr sz="1364" dirty="0">
                <a:latin typeface="Times New Roman"/>
                <a:cs typeface="Times New Roman"/>
              </a:rPr>
              <a:t>NW</a:t>
            </a:r>
            <a:r>
              <a:rPr sz="1364" spc="-41" dirty="0">
                <a:latin typeface="Times New Roman"/>
                <a:cs typeface="Times New Roman"/>
              </a:rPr>
              <a:t> </a:t>
            </a:r>
            <a:r>
              <a:rPr sz="1364" dirty="0">
                <a:latin typeface="Times New Roman"/>
                <a:cs typeface="Times New Roman"/>
              </a:rPr>
              <a:t>12</a:t>
            </a:r>
            <a:r>
              <a:rPr sz="1330" baseline="25641" dirty="0">
                <a:latin typeface="Times New Roman"/>
                <a:cs typeface="Times New Roman"/>
              </a:rPr>
              <a:t>th</a:t>
            </a:r>
            <a:r>
              <a:rPr sz="1330" spc="46" baseline="25641" dirty="0">
                <a:latin typeface="Times New Roman"/>
                <a:cs typeface="Times New Roman"/>
              </a:rPr>
              <a:t> </a:t>
            </a:r>
            <a:r>
              <a:rPr sz="1364" spc="-14" dirty="0">
                <a:latin typeface="Times New Roman"/>
                <a:cs typeface="Times New Roman"/>
              </a:rPr>
              <a:t>Ave.</a:t>
            </a:r>
            <a:r>
              <a:rPr sz="1364" spc="-20" dirty="0">
                <a:latin typeface="Times New Roman"/>
                <a:cs typeface="Times New Roman"/>
              </a:rPr>
              <a:t> </a:t>
            </a:r>
            <a:r>
              <a:rPr sz="1364" dirty="0">
                <a:latin typeface="Times New Roman"/>
                <a:cs typeface="Times New Roman"/>
              </a:rPr>
              <a:t>Gainesville,</a:t>
            </a:r>
            <a:r>
              <a:rPr sz="1364" spc="-27" dirty="0">
                <a:latin typeface="Times New Roman"/>
                <a:cs typeface="Times New Roman"/>
              </a:rPr>
              <a:t> </a:t>
            </a:r>
            <a:r>
              <a:rPr sz="1364" dirty="0">
                <a:latin typeface="Times New Roman"/>
                <a:cs typeface="Times New Roman"/>
              </a:rPr>
              <a:t>Fl.</a:t>
            </a:r>
            <a:r>
              <a:rPr sz="1364" spc="-14" dirty="0">
                <a:latin typeface="Times New Roman"/>
                <a:cs typeface="Times New Roman"/>
              </a:rPr>
              <a:t> </a:t>
            </a:r>
            <a:r>
              <a:rPr sz="1364" spc="-7" dirty="0">
                <a:latin typeface="Times New Roman"/>
                <a:cs typeface="Times New Roman"/>
              </a:rPr>
              <a:t>32601</a:t>
            </a:r>
            <a:endParaRPr sz="1364">
              <a:latin typeface="Times New Roman"/>
              <a:cs typeface="Times New Roman"/>
            </a:endParaRPr>
          </a:p>
          <a:p>
            <a:pPr algn="ctr">
              <a:spcBef>
                <a:spcPts val="3"/>
              </a:spcBef>
            </a:pPr>
            <a:r>
              <a:rPr sz="1364" dirty="0">
                <a:latin typeface="Times New Roman"/>
                <a:cs typeface="Times New Roman"/>
              </a:rPr>
              <a:t>Our</a:t>
            </a:r>
            <a:r>
              <a:rPr sz="1364" spc="-10" dirty="0">
                <a:latin typeface="Times New Roman"/>
                <a:cs typeface="Times New Roman"/>
              </a:rPr>
              <a:t> </a:t>
            </a:r>
            <a:r>
              <a:rPr sz="1364" dirty="0">
                <a:latin typeface="Times New Roman"/>
                <a:cs typeface="Times New Roman"/>
              </a:rPr>
              <a:t>office</a:t>
            </a:r>
            <a:r>
              <a:rPr sz="1364" spc="-24" dirty="0">
                <a:latin typeface="Times New Roman"/>
                <a:cs typeface="Times New Roman"/>
              </a:rPr>
              <a:t> </a:t>
            </a:r>
            <a:r>
              <a:rPr sz="1364" dirty="0">
                <a:latin typeface="Times New Roman"/>
                <a:cs typeface="Times New Roman"/>
              </a:rPr>
              <a:t>can</a:t>
            </a:r>
            <a:r>
              <a:rPr sz="1364" spc="-3" dirty="0">
                <a:latin typeface="Times New Roman"/>
                <a:cs typeface="Times New Roman"/>
              </a:rPr>
              <a:t> </a:t>
            </a:r>
            <a:r>
              <a:rPr sz="1364" dirty="0">
                <a:latin typeface="Times New Roman"/>
                <a:cs typeface="Times New Roman"/>
              </a:rPr>
              <a:t>be</a:t>
            </a:r>
            <a:r>
              <a:rPr sz="1364" spc="3" dirty="0">
                <a:latin typeface="Times New Roman"/>
                <a:cs typeface="Times New Roman"/>
              </a:rPr>
              <a:t> </a:t>
            </a:r>
            <a:r>
              <a:rPr sz="1364" dirty="0">
                <a:latin typeface="Times New Roman"/>
                <a:cs typeface="Times New Roman"/>
              </a:rPr>
              <a:t>reached</a:t>
            </a:r>
            <a:r>
              <a:rPr sz="1364" spc="-20" dirty="0">
                <a:latin typeface="Times New Roman"/>
                <a:cs typeface="Times New Roman"/>
              </a:rPr>
              <a:t> </a:t>
            </a:r>
            <a:r>
              <a:rPr sz="1364" dirty="0">
                <a:latin typeface="Times New Roman"/>
                <a:cs typeface="Times New Roman"/>
              </a:rPr>
              <a:t>at (352)</a:t>
            </a:r>
            <a:r>
              <a:rPr sz="1364" spc="-20" dirty="0">
                <a:latin typeface="Times New Roman"/>
                <a:cs typeface="Times New Roman"/>
              </a:rPr>
              <a:t> </a:t>
            </a:r>
            <a:r>
              <a:rPr sz="1364" dirty="0">
                <a:latin typeface="Times New Roman"/>
                <a:cs typeface="Times New Roman"/>
              </a:rPr>
              <a:t>271-</a:t>
            </a:r>
            <a:r>
              <a:rPr sz="1364" spc="-14" dirty="0">
                <a:latin typeface="Times New Roman"/>
                <a:cs typeface="Times New Roman"/>
              </a:rPr>
              <a:t>8890</a:t>
            </a:r>
            <a:endParaRPr sz="1364">
              <a:latin typeface="Times New Roman"/>
              <a:cs typeface="Times New Roman"/>
            </a:endParaRPr>
          </a:p>
        </p:txBody>
      </p:sp>
      <p:pic>
        <p:nvPicPr>
          <p:cNvPr id="9" name="object 9"/>
          <p:cNvPicPr/>
          <p:nvPr/>
        </p:nvPicPr>
        <p:blipFill>
          <a:blip r:embed="rId4" cstate="print"/>
          <a:stretch>
            <a:fillRect/>
          </a:stretch>
        </p:blipFill>
        <p:spPr>
          <a:xfrm>
            <a:off x="3835977" y="84166"/>
            <a:ext cx="3808268" cy="1504604"/>
          </a:xfrm>
          <a:prstGeom prst="rect">
            <a:avLst/>
          </a:prstGeom>
        </p:spPr>
      </p:pic>
    </p:spTree>
    <p:extLst>
      <p:ext uri="{BB962C8B-B14F-4D97-AF65-F5344CB8AC3E}">
        <p14:creationId xmlns:p14="http://schemas.microsoft.com/office/powerpoint/2010/main" val="9072925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3"/>
          <p:cNvSpPr txBox="1">
            <a:spLocks noGrp="1"/>
          </p:cNvSpPr>
          <p:nvPr>
            <p:ph type="ctrTitle"/>
          </p:nvPr>
        </p:nvSpPr>
        <p:spPr>
          <a:xfrm>
            <a:off x="840800" y="1887333"/>
            <a:ext cx="10524000" cy="2227600"/>
          </a:xfrm>
          <a:prstGeom prst="rect">
            <a:avLst/>
          </a:prstGeom>
        </p:spPr>
        <p:txBody>
          <a:bodyPr spcFirstLastPara="1" wrap="square" lIns="121900" tIns="121900" rIns="121900" bIns="121900" anchor="b" anchorCtr="0">
            <a:noAutofit/>
          </a:bodyPr>
          <a:lstStyle/>
          <a:p>
            <a:pPr algn="ctr"/>
            <a:r>
              <a:rPr lang="en-US" sz="7200" dirty="0"/>
              <a:t>Client Track Demo</a:t>
            </a:r>
            <a:endParaRPr sz="5067" dirty="0"/>
          </a:p>
        </p:txBody>
      </p:sp>
      <p:sp>
        <p:nvSpPr>
          <p:cNvPr id="69" name="Google Shape;69;p13"/>
          <p:cNvSpPr txBox="1">
            <a:spLocks noGrp="1"/>
          </p:cNvSpPr>
          <p:nvPr>
            <p:ph type="subTitle" idx="1"/>
          </p:nvPr>
        </p:nvSpPr>
        <p:spPr>
          <a:xfrm>
            <a:off x="834000" y="4293567"/>
            <a:ext cx="10524000" cy="1698800"/>
          </a:xfrm>
          <a:prstGeom prst="rect">
            <a:avLst/>
          </a:prstGeom>
        </p:spPr>
        <p:txBody>
          <a:bodyPr spcFirstLastPara="1" wrap="square" lIns="121900" tIns="121900" rIns="121900" bIns="121900" anchor="b" anchorCtr="0">
            <a:noAutofit/>
          </a:bodyPr>
          <a:lstStyle/>
          <a:p>
            <a:pPr marL="0" indent="0">
              <a:spcBef>
                <a:spcPts val="0"/>
              </a:spcBef>
            </a:pPr>
            <a:r>
              <a:rPr lang="en-US" sz="1867" i="1" dirty="0">
                <a:latin typeface="Inter"/>
                <a:ea typeface="Inter"/>
                <a:cs typeface="Inter"/>
                <a:sym typeface="Inter"/>
              </a:rPr>
              <a:t>Brittney Behr </a:t>
            </a:r>
            <a:endParaRPr sz="1867" i="1" dirty="0">
              <a:latin typeface="Inter"/>
              <a:ea typeface="Inter"/>
              <a:cs typeface="Inter"/>
              <a:sym typeface="Inter"/>
            </a:endParaRPr>
          </a:p>
          <a:p>
            <a:pPr marL="0" indent="0">
              <a:spcBef>
                <a:spcPts val="0"/>
              </a:spcBef>
            </a:pPr>
            <a:r>
              <a:rPr lang="en" sz="1867" i="1" dirty="0">
                <a:latin typeface="Inter"/>
                <a:ea typeface="Inter"/>
                <a:cs typeface="Inter"/>
                <a:sym typeface="Inter"/>
              </a:rPr>
              <a:t>HSN, HMIS Project Coordinator </a:t>
            </a:r>
            <a:endParaRPr sz="1867" i="1" dirty="0">
              <a:latin typeface="Inter"/>
              <a:ea typeface="Inter"/>
              <a:cs typeface="Inter"/>
              <a:sym typeface="Inter"/>
            </a:endParaRPr>
          </a:p>
        </p:txBody>
      </p:sp>
    </p:spTree>
    <p:extLst>
      <p:ext uri="{BB962C8B-B14F-4D97-AF65-F5344CB8AC3E}">
        <p14:creationId xmlns:p14="http://schemas.microsoft.com/office/powerpoint/2010/main" val="37008126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81A871F-7CC3-43F0-9EB9-52C603EEB6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A7EA17DF-8D42-4599-A066-12036B429F8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useBgFill="1">
          <p:nvSpPr>
            <p:cNvPr id="20" name="Rectangle 19">
              <a:extLst>
                <a:ext uri="{FF2B5EF4-FFF2-40B4-BE49-F238E27FC236}">
                  <a16:creationId xmlns:a16="http://schemas.microsoft.com/office/drawing/2014/main" id="{7D8DB204-7B58-4A19-827A-914E5542B6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B88DBA6-392D-4BB3-9B59-8EBA44B24E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 name="Title 3">
            <a:extLst>
              <a:ext uri="{FF2B5EF4-FFF2-40B4-BE49-F238E27FC236}">
                <a16:creationId xmlns:a16="http://schemas.microsoft.com/office/drawing/2014/main" id="{EC5192CC-0752-47B8-B419-4103B5778A56}"/>
              </a:ext>
            </a:extLst>
          </p:cNvPr>
          <p:cNvSpPr>
            <a:spLocks noGrp="1"/>
          </p:cNvSpPr>
          <p:nvPr>
            <p:ph type="ctrTitle"/>
          </p:nvPr>
        </p:nvSpPr>
        <p:spPr>
          <a:xfrm>
            <a:off x="1271589" y="3105274"/>
            <a:ext cx="10153650" cy="2581538"/>
          </a:xfrm>
        </p:spPr>
        <p:txBody>
          <a:bodyPr>
            <a:normAutofit/>
          </a:bodyPr>
          <a:lstStyle/>
          <a:p>
            <a:r>
              <a:rPr lang="en-US" sz="7500" dirty="0"/>
              <a:t>2022 Hurricane Season &amp; </a:t>
            </a:r>
            <a:br>
              <a:rPr lang="en-US" sz="7500" dirty="0"/>
            </a:br>
            <a:r>
              <a:rPr lang="en-US" sz="7500" dirty="0"/>
              <a:t>Disaster Preparedness</a:t>
            </a:r>
            <a:endParaRPr lang="en-US" sz="7500" dirty="0">
              <a:latin typeface="Sorts Mill Goudy" panose="02000503000000000000" pitchFamily="50" charset="0"/>
            </a:endParaRPr>
          </a:p>
        </p:txBody>
      </p:sp>
      <p:sp>
        <p:nvSpPr>
          <p:cNvPr id="5" name="Subtitle 4">
            <a:extLst>
              <a:ext uri="{FF2B5EF4-FFF2-40B4-BE49-F238E27FC236}">
                <a16:creationId xmlns:a16="http://schemas.microsoft.com/office/drawing/2014/main" id="{FD2F4324-0889-4EF5-8508-33A83DDADB61}"/>
              </a:ext>
            </a:extLst>
          </p:cNvPr>
          <p:cNvSpPr>
            <a:spLocks noGrp="1"/>
          </p:cNvSpPr>
          <p:nvPr>
            <p:ph type="subTitle" idx="1"/>
          </p:nvPr>
        </p:nvSpPr>
        <p:spPr>
          <a:xfrm>
            <a:off x="1271588" y="5758719"/>
            <a:ext cx="10142556" cy="526072"/>
          </a:xfrm>
        </p:spPr>
        <p:txBody>
          <a:bodyPr anchor="ctr">
            <a:normAutofit/>
          </a:bodyPr>
          <a:lstStyle/>
          <a:p>
            <a:r>
              <a:rPr lang="en-US" sz="2000">
                <a:solidFill>
                  <a:schemeClr val="tx1">
                    <a:alpha val="60000"/>
                  </a:schemeClr>
                </a:solidFill>
              </a:rPr>
              <a:t>Christopher Fowler</a:t>
            </a:r>
          </a:p>
        </p:txBody>
      </p:sp>
      <p:pic>
        <p:nvPicPr>
          <p:cNvPr id="3" name="Picture 2" descr="A yellow sign with black text&#10;&#10;Description automatically generated with medium confidence">
            <a:extLst>
              <a:ext uri="{FF2B5EF4-FFF2-40B4-BE49-F238E27FC236}">
                <a16:creationId xmlns:a16="http://schemas.microsoft.com/office/drawing/2014/main" id="{DDCC9276-8AB1-612C-D273-8A3E1001831D}"/>
              </a:ext>
            </a:extLst>
          </p:cNvPr>
          <p:cNvPicPr>
            <a:picLocks noChangeAspect="1"/>
          </p:cNvPicPr>
          <p:nvPr/>
        </p:nvPicPr>
        <p:blipFill rotWithShape="1">
          <a:blip r:embed="rId2">
            <a:extLst>
              <a:ext uri="{28A0092B-C50C-407E-A947-70E740481C1C}">
                <a14:useLocalDpi xmlns:a14="http://schemas.microsoft.com/office/drawing/2010/main" val="0"/>
              </a:ext>
            </a:extLst>
          </a:blip>
          <a:srcRect t="23614" b="30218"/>
          <a:stretch/>
        </p:blipFill>
        <p:spPr>
          <a:xfrm>
            <a:off x="1" y="10"/>
            <a:ext cx="12192000" cy="3105264"/>
          </a:xfrm>
          <a:prstGeom prst="rect">
            <a:avLst/>
          </a:prstGeom>
        </p:spPr>
      </p:pic>
      <p:grpSp>
        <p:nvGrpSpPr>
          <p:cNvPr id="23" name="Group 22">
            <a:extLst>
              <a:ext uri="{FF2B5EF4-FFF2-40B4-BE49-F238E27FC236}">
                <a16:creationId xmlns:a16="http://schemas.microsoft.com/office/drawing/2014/main" id="{50483D03-B230-4400-8301-33F3412829E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24" name="Freeform 6">
              <a:extLst>
                <a:ext uri="{FF2B5EF4-FFF2-40B4-BE49-F238E27FC236}">
                  <a16:creationId xmlns:a16="http://schemas.microsoft.com/office/drawing/2014/main" id="{ECADAA64-BE10-4EAD-A7DA-F601862B97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solidFill>
            <a:ln w="0">
              <a:noFill/>
              <a:prstDash val="solid"/>
              <a:round/>
              <a:headEnd/>
              <a:tailEnd/>
            </a:ln>
          </p:spPr>
        </p:sp>
        <p:sp>
          <p:nvSpPr>
            <p:cNvPr id="25" name="Freeform 6">
              <a:extLst>
                <a:ext uri="{FF2B5EF4-FFF2-40B4-BE49-F238E27FC236}">
                  <a16:creationId xmlns:a16="http://schemas.microsoft.com/office/drawing/2014/main" id="{7A478424-EC38-4BA6-B5A6-C2EF42F5E3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40000"/>
              </a:schemeClr>
            </a:solidFill>
            <a:ln w="0">
              <a:noFill/>
              <a:prstDash val="solid"/>
              <a:round/>
              <a:headEnd/>
              <a:tailEnd/>
            </a:ln>
          </p:spPr>
        </p:sp>
      </p:grpSp>
    </p:spTree>
    <p:extLst>
      <p:ext uri="{BB962C8B-B14F-4D97-AF65-F5344CB8AC3E}">
        <p14:creationId xmlns:p14="http://schemas.microsoft.com/office/powerpoint/2010/main" val="36031264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6734" y="609600"/>
            <a:ext cx="3737268" cy="1320800"/>
          </a:xfrm>
        </p:spPr>
        <p:txBody>
          <a:bodyPr>
            <a:normAutofit/>
          </a:bodyPr>
          <a:lstStyle/>
          <a:p>
            <a:r>
              <a:rPr lang="en-US" dirty="0">
                <a:cs typeface="Arial" panose="020B0604020202020204" pitchFamily="34" charset="0"/>
              </a:rPr>
              <a:t>Disaster preparedness</a:t>
            </a:r>
          </a:p>
        </p:txBody>
      </p:sp>
      <p:sp>
        <p:nvSpPr>
          <p:cNvPr id="4" name="Content Placeholder 2"/>
          <p:cNvSpPr>
            <a:spLocks noGrp="1"/>
          </p:cNvSpPr>
          <p:nvPr>
            <p:ph idx="1"/>
          </p:nvPr>
        </p:nvSpPr>
        <p:spPr>
          <a:xfrm>
            <a:off x="5638188" y="2146301"/>
            <a:ext cx="4064439" cy="3880773"/>
          </a:xfrm>
        </p:spPr>
        <p:txBody>
          <a:bodyPr>
            <a:normAutofit/>
          </a:bodyPr>
          <a:lstStyle/>
          <a:p>
            <a:pPr eaLnBrk="1" hangingPunct="1">
              <a:defRPr/>
            </a:pPr>
            <a:r>
              <a:rPr lang="en-US" dirty="0">
                <a:latin typeface="+mj-lt"/>
                <a:cs typeface="Arial" panose="020B0604020202020204" pitchFamily="34" charset="0"/>
              </a:rPr>
              <a:t>Hurricane season starts on June 1st! </a:t>
            </a:r>
          </a:p>
          <a:p>
            <a:pPr eaLnBrk="1" hangingPunct="1">
              <a:defRPr/>
            </a:pPr>
            <a:r>
              <a:rPr lang="en-US" dirty="0">
                <a:latin typeface="+mj-lt"/>
                <a:cs typeface="Arial" panose="020B0604020202020204" pitchFamily="34" charset="0"/>
              </a:rPr>
              <a:t>Preparedness begins with you!</a:t>
            </a:r>
          </a:p>
          <a:p>
            <a:pPr eaLnBrk="1" hangingPunct="1">
              <a:defRPr/>
            </a:pPr>
            <a:r>
              <a:rPr lang="en-US" dirty="0">
                <a:latin typeface="+mj-lt"/>
                <a:cs typeface="Arial" panose="020B0604020202020204" pitchFamily="34" charset="0"/>
              </a:rPr>
              <a:t>3 Steps to Preparedness</a:t>
            </a:r>
          </a:p>
          <a:p>
            <a:pPr lvl="1" eaLnBrk="1" hangingPunct="1">
              <a:buFont typeface="Arial" charset="0"/>
              <a:buChar char="–"/>
              <a:defRPr/>
            </a:pPr>
            <a:r>
              <a:rPr lang="en-US" sz="2800" dirty="0">
                <a:latin typeface="+mj-lt"/>
                <a:cs typeface="Arial" panose="020B0604020202020204" pitchFamily="34" charset="0"/>
              </a:rPr>
              <a:t> Have a Plan</a:t>
            </a:r>
          </a:p>
          <a:p>
            <a:pPr lvl="1" eaLnBrk="1" hangingPunct="1">
              <a:buFont typeface="Arial" charset="0"/>
              <a:buChar char="–"/>
              <a:defRPr/>
            </a:pPr>
            <a:r>
              <a:rPr lang="en-US" sz="2800" dirty="0">
                <a:latin typeface="+mj-lt"/>
                <a:cs typeface="Arial" panose="020B0604020202020204" pitchFamily="34" charset="0"/>
              </a:rPr>
              <a:t> Build a Kit</a:t>
            </a:r>
          </a:p>
          <a:p>
            <a:pPr lvl="1" eaLnBrk="1" hangingPunct="1">
              <a:buFont typeface="Arial" charset="0"/>
              <a:buChar char="–"/>
              <a:defRPr/>
            </a:pPr>
            <a:r>
              <a:rPr lang="en-US" sz="2800" dirty="0">
                <a:latin typeface="+mj-lt"/>
                <a:cs typeface="Arial" panose="020B0604020202020204" pitchFamily="34" charset="0"/>
              </a:rPr>
              <a:t> Stay Informed</a:t>
            </a:r>
          </a:p>
        </p:txBody>
      </p:sp>
      <p:pic>
        <p:nvPicPr>
          <p:cNvPr id="3" name="Picture 2">
            <a:extLst>
              <a:ext uri="{FF2B5EF4-FFF2-40B4-BE49-F238E27FC236}">
                <a16:creationId xmlns:a16="http://schemas.microsoft.com/office/drawing/2014/main" id="{29D17DE7-E55E-4694-904D-5B37D6CAA9C9}"/>
              </a:ext>
            </a:extLst>
          </p:cNvPr>
          <p:cNvPicPr>
            <a:picLocks noChangeAspect="1"/>
          </p:cNvPicPr>
          <p:nvPr/>
        </p:nvPicPr>
        <p:blipFill rotWithShape="1">
          <a:blip r:embed="rId3"/>
          <a:srcRect l="10843" r="1049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292240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89560" y="856180"/>
            <a:ext cx="4560584" cy="1128068"/>
          </a:xfrm>
        </p:spPr>
        <p:txBody>
          <a:bodyPr anchor="ctr">
            <a:normAutofit/>
          </a:bodyPr>
          <a:lstStyle/>
          <a:p>
            <a:r>
              <a:rPr lang="en-US" sz="4000">
                <a:cs typeface="Arial" panose="020B0604020202020204" pitchFamily="34" charset="0"/>
              </a:rPr>
              <a:t>Have a plan in place</a:t>
            </a:r>
          </a:p>
        </p:txBody>
      </p:sp>
      <p:grpSp>
        <p:nvGrpSpPr>
          <p:cNvPr id="38"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9"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4" name="Content Placeholder 2">
            <a:extLst>
              <a:ext uri="{FF2B5EF4-FFF2-40B4-BE49-F238E27FC236}">
                <a16:creationId xmlns:a16="http://schemas.microsoft.com/office/drawing/2014/main" id="{829A2E61-7263-E3C8-33E2-4D4A68A945A7}"/>
              </a:ext>
            </a:extLst>
          </p:cNvPr>
          <p:cNvGraphicFramePr>
            <a:graphicFrameLocks noGrp="1"/>
          </p:cNvGraphicFramePr>
          <p:nvPr>
            <p:ph idx="1"/>
            <p:extLst>
              <p:ext uri="{D42A27DB-BD31-4B8C-83A1-F6EECF244321}">
                <p14:modId xmlns:p14="http://schemas.microsoft.com/office/powerpoint/2010/main" val="130325151"/>
              </p:ext>
            </p:extLst>
          </p:nvPr>
        </p:nvGraphicFramePr>
        <p:xfrm>
          <a:off x="590719" y="2330505"/>
          <a:ext cx="4559425" cy="3979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Diagram&#10;&#10;Description automatically generated">
            <a:extLst>
              <a:ext uri="{FF2B5EF4-FFF2-40B4-BE49-F238E27FC236}">
                <a16:creationId xmlns:a16="http://schemas.microsoft.com/office/drawing/2014/main" id="{75FB4A8A-71E0-6EFE-5659-55979CE06BC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560" t="-983" r="10293" b="13333"/>
          <a:stretch/>
        </p:blipFill>
        <p:spPr>
          <a:xfrm>
            <a:off x="5873189" y="799034"/>
            <a:ext cx="5653726" cy="5037562"/>
          </a:xfrm>
          <a:prstGeom prst="rect">
            <a:avLst/>
          </a:prstGeom>
        </p:spPr>
      </p:pic>
    </p:spTree>
    <p:extLst>
      <p:ext uri="{BB962C8B-B14F-4D97-AF65-F5344CB8AC3E}">
        <p14:creationId xmlns:p14="http://schemas.microsoft.com/office/powerpoint/2010/main" val="35156797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2530C2-DA7E-1D96-2864-7FB90985BF4B}"/>
              </a:ext>
            </a:extLst>
          </p:cNvPr>
          <p:cNvSpPr>
            <a:spLocks noGrp="1"/>
          </p:cNvSpPr>
          <p:nvPr>
            <p:ph type="title"/>
          </p:nvPr>
        </p:nvSpPr>
        <p:spPr>
          <a:xfrm>
            <a:off x="1043631" y="809898"/>
            <a:ext cx="9942716" cy="1554480"/>
          </a:xfrm>
        </p:spPr>
        <p:txBody>
          <a:bodyPr anchor="ctr">
            <a:normAutofit/>
          </a:bodyPr>
          <a:lstStyle/>
          <a:p>
            <a:r>
              <a:rPr lang="en-US" sz="4800"/>
              <a:t>Organizational Preparedness </a:t>
            </a:r>
          </a:p>
        </p:txBody>
      </p:sp>
      <p:sp>
        <p:nvSpPr>
          <p:cNvPr id="3" name="Content Placeholder 2">
            <a:extLst>
              <a:ext uri="{FF2B5EF4-FFF2-40B4-BE49-F238E27FC236}">
                <a16:creationId xmlns:a16="http://schemas.microsoft.com/office/drawing/2014/main" id="{D1DA67FC-2503-EA18-AA8F-3EA996D2D4EA}"/>
              </a:ext>
            </a:extLst>
          </p:cNvPr>
          <p:cNvSpPr>
            <a:spLocks noGrp="1"/>
          </p:cNvSpPr>
          <p:nvPr>
            <p:ph idx="1"/>
          </p:nvPr>
        </p:nvSpPr>
        <p:spPr>
          <a:xfrm>
            <a:off x="1045028" y="3017522"/>
            <a:ext cx="9941319" cy="3124658"/>
          </a:xfrm>
        </p:spPr>
        <p:txBody>
          <a:bodyPr anchor="ctr">
            <a:normAutofit/>
          </a:bodyPr>
          <a:lstStyle/>
          <a:p>
            <a:r>
              <a:rPr lang="en-US" sz="2200" dirty="0"/>
              <a:t>Check out our Disaster Prep Guide</a:t>
            </a:r>
          </a:p>
          <a:p>
            <a:pPr lvl="1"/>
            <a:r>
              <a:rPr lang="en-US" sz="2200" dirty="0">
                <a:hlinkClick r:id="rId2"/>
              </a:rPr>
              <a:t>https://bit.ly/DisasterPreparednessFL-507</a:t>
            </a:r>
            <a:endParaRPr lang="en-US" sz="2200" dirty="0"/>
          </a:p>
          <a:p>
            <a:r>
              <a:rPr lang="en-US" sz="2200" dirty="0"/>
              <a:t>Our disaster preparedness guide includes</a:t>
            </a:r>
          </a:p>
          <a:p>
            <a:pPr lvl="1"/>
            <a:r>
              <a:rPr lang="en-US" sz="2200" dirty="0"/>
              <a:t>Organizational Preparedness Guide</a:t>
            </a:r>
          </a:p>
          <a:p>
            <a:pPr lvl="1"/>
            <a:r>
              <a:rPr lang="en-US" sz="2200" dirty="0"/>
              <a:t>COC FL-507’s Disaster Communication Plan </a:t>
            </a:r>
          </a:p>
          <a:p>
            <a:pPr lvl="1"/>
            <a:r>
              <a:rPr lang="en-US" sz="2200" dirty="0"/>
              <a:t>Hurricane Preparedness Checklist for Organizations </a:t>
            </a:r>
          </a:p>
          <a:p>
            <a:pPr lvl="1"/>
            <a:r>
              <a:rPr lang="en-US" sz="2200" dirty="0"/>
              <a:t>Hurricane Preparedness Resources</a:t>
            </a:r>
          </a:p>
          <a:p>
            <a:pPr lvl="1"/>
            <a:r>
              <a:rPr lang="en-US" sz="2200" dirty="0"/>
              <a:t>Disaster Preparedness Plan Template</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0006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346163D3-B666-4446-84C6-9902EB936B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2530C2-DA7E-1D96-2864-7FB90985BF4B}"/>
              </a:ext>
            </a:extLst>
          </p:cNvPr>
          <p:cNvSpPr>
            <a:spLocks noGrp="1"/>
          </p:cNvSpPr>
          <p:nvPr>
            <p:ph type="title"/>
          </p:nvPr>
        </p:nvSpPr>
        <p:spPr>
          <a:xfrm>
            <a:off x="7164841" y="2335356"/>
            <a:ext cx="4171994" cy="2074227"/>
          </a:xfrm>
        </p:spPr>
        <p:txBody>
          <a:bodyPr vert="horz" lIns="91440" tIns="45720" rIns="91440" bIns="45720" rtlCol="0" anchor="b">
            <a:normAutofit/>
          </a:bodyPr>
          <a:lstStyle/>
          <a:p>
            <a:pPr marL="457200" marR="0" lvl="1" indent="0" algn="ctr" rtl="0" fontAlgn="auto">
              <a:lnSpc>
                <a:spcPct val="90000"/>
              </a:lnSpc>
              <a:spcBef>
                <a:spcPct val="0"/>
              </a:spcBef>
              <a:spcAft>
                <a:spcPts val="0"/>
              </a:spcAft>
              <a:buClrTx/>
              <a:buSzTx/>
              <a:tabLst/>
              <a:defRPr/>
            </a:pPr>
            <a:r>
              <a:rPr kumimoji="0" lang="en-US" sz="4800" b="0" i="0" u="none" strike="noStrike" kern="1200" cap="none" spc="0" normalizeH="0" baseline="0" noProof="0" dirty="0">
                <a:ln>
                  <a:noFill/>
                </a:ln>
                <a:solidFill>
                  <a:schemeClr val="tx1"/>
                </a:solidFill>
                <a:effectLst/>
                <a:uLnTx/>
                <a:uFillTx/>
                <a:latin typeface="+mj-lt"/>
                <a:ea typeface="+mj-ea"/>
                <a:cs typeface="+mj-cs"/>
              </a:rPr>
              <a:t>Disaster Preparedness Plan Template</a:t>
            </a:r>
          </a:p>
        </p:txBody>
      </p:sp>
      <p:grpSp>
        <p:nvGrpSpPr>
          <p:cNvPr id="38" name="Group 37">
            <a:extLst>
              <a:ext uri="{FF2B5EF4-FFF2-40B4-BE49-F238E27FC236}">
                <a16:creationId xmlns:a16="http://schemas.microsoft.com/office/drawing/2014/main" id="{3AF6A671-C637-4547-85F4-51B6D188139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184" y="1"/>
            <a:ext cx="2446384" cy="5777808"/>
            <a:chOff x="329184" y="1"/>
            <a:chExt cx="524256" cy="5777808"/>
          </a:xfrm>
        </p:grpSpPr>
        <p:cxnSp>
          <p:nvCxnSpPr>
            <p:cNvPr id="39" name="Straight Connector 38">
              <a:extLst>
                <a:ext uri="{FF2B5EF4-FFF2-40B4-BE49-F238E27FC236}">
                  <a16:creationId xmlns:a16="http://schemas.microsoft.com/office/drawing/2014/main" id="{C575CF26-3D3C-4C5A-A2B7-00432016EF6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99413ED5-9ED4-4772-BCE4-2BCAE6B12E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a:extLst>
              <a:ext uri="{FF2B5EF4-FFF2-40B4-BE49-F238E27FC236}">
                <a16:creationId xmlns:a16="http://schemas.microsoft.com/office/drawing/2014/main" id="{04357C93-F0CB-4A1C-8F77-4E90637898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269325"/>
            <a:ext cx="6116779" cy="620629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 email&#10;&#10;Description automatically generated">
            <a:extLst>
              <a:ext uri="{FF2B5EF4-FFF2-40B4-BE49-F238E27FC236}">
                <a16:creationId xmlns:a16="http://schemas.microsoft.com/office/drawing/2014/main" id="{F86866ED-AB0C-4AAE-93E5-63E87FDED2BE}"/>
              </a:ext>
            </a:extLst>
          </p:cNvPr>
          <p:cNvPicPr>
            <a:picLocks noChangeAspect="1"/>
          </p:cNvPicPr>
          <p:nvPr/>
        </p:nvPicPr>
        <p:blipFill>
          <a:blip r:embed="rId3"/>
          <a:stretch>
            <a:fillRect/>
          </a:stretch>
        </p:blipFill>
        <p:spPr>
          <a:xfrm>
            <a:off x="1177091" y="556118"/>
            <a:ext cx="5139841" cy="5632704"/>
          </a:xfrm>
          <a:prstGeom prst="rect">
            <a:avLst/>
          </a:prstGeom>
        </p:spPr>
      </p:pic>
    </p:spTree>
    <p:extLst>
      <p:ext uri="{BB962C8B-B14F-4D97-AF65-F5344CB8AC3E}">
        <p14:creationId xmlns:p14="http://schemas.microsoft.com/office/powerpoint/2010/main" val="19168478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a:t>Build a disaster kit</a:t>
            </a:r>
          </a:p>
        </p:txBody>
      </p:sp>
      <p:grpSp>
        <p:nvGrpSpPr>
          <p:cNvPr id="137" name="Group 136">
            <a:extLst>
              <a:ext uri="{FF2B5EF4-FFF2-40B4-BE49-F238E27FC236}">
                <a16:creationId xmlns:a16="http://schemas.microsoft.com/office/drawing/2014/main"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8" name="Rectangle 137">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Rectangle 138">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1" name="Rectangle 140">
            <a:extLst>
              <a:ext uri="{FF2B5EF4-FFF2-40B4-BE49-F238E27FC236}">
                <a16:creationId xmlns:a16="http://schemas.microsoft.com/office/drawing/2014/main"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Box 4"/>
          <p:cNvSpPr txBox="1">
            <a:spLocks noChangeArrowheads="1"/>
          </p:cNvSpPr>
          <p:nvPr/>
        </p:nvSpPr>
        <p:spPr bwMode="auto">
          <a:xfrm>
            <a:off x="590719" y="2330505"/>
            <a:ext cx="4559425" cy="3979585"/>
          </a:xfrm>
          <a:prstGeom prst="rect">
            <a:avLst/>
          </a:prstGeom>
        </p:spPr>
        <p:txBody>
          <a:bodyPr vert="horz" lIns="91440" tIns="45720" rIns="91440" bIns="45720" rtlCol="0" anchor="ctr">
            <a:noAutofit/>
          </a:bodyPr>
          <a:lstStyle/>
          <a:p>
            <a:pPr marL="0" marR="0" lvl="0" indent="-228600" algn="l" defTabSz="914400" rtl="0" eaLnBrk="1" fontAlgn="auto" latinLnBrk="0" hangingPunct="1">
              <a:lnSpc>
                <a:spcPct val="110000"/>
              </a:lnSpc>
              <a:spcBef>
                <a:spcPts val="0"/>
              </a:spcBef>
              <a:spcAft>
                <a:spcPts val="0"/>
              </a:spcAft>
              <a:buClr>
                <a:srgbClr val="29AF8C"/>
              </a:buClr>
              <a:buSzPct val="8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Water – 1 gallon per person per day for 3 to 7 days</a:t>
            </a:r>
          </a:p>
          <a:p>
            <a:pPr marL="0" marR="0" lvl="0" indent="-228600" algn="l" defTabSz="914400" rtl="0" eaLnBrk="1" fontAlgn="auto" latinLnBrk="0" hangingPunct="1">
              <a:lnSpc>
                <a:spcPct val="110000"/>
              </a:lnSpc>
              <a:spcBef>
                <a:spcPts val="0"/>
              </a:spcBef>
              <a:spcAft>
                <a:spcPts val="0"/>
              </a:spcAft>
              <a:buClr>
                <a:srgbClr val="29AF8C"/>
              </a:buClr>
              <a:buSzPct val="8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Food – for at least 3 – 7 days</a:t>
            </a:r>
          </a:p>
          <a:p>
            <a:pPr marL="0" marR="0" lvl="0" indent="-228600" algn="l" defTabSz="914400" rtl="0" eaLnBrk="1" fontAlgn="auto" latinLnBrk="0" hangingPunct="1">
              <a:lnSpc>
                <a:spcPct val="110000"/>
              </a:lnSpc>
              <a:spcBef>
                <a:spcPts val="0"/>
              </a:spcBef>
              <a:spcAft>
                <a:spcPts val="0"/>
              </a:spcAft>
              <a:buClr>
                <a:srgbClr val="29AF8C"/>
              </a:buClr>
              <a:buSzPct val="8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First Aid Kit / Medicines/ Prescriptions</a:t>
            </a:r>
          </a:p>
          <a:p>
            <a:pPr marL="0" marR="0" lvl="0" indent="-228600" algn="l" defTabSz="914400" rtl="0" eaLnBrk="1" fontAlgn="auto" latinLnBrk="0" hangingPunct="1">
              <a:lnSpc>
                <a:spcPct val="110000"/>
              </a:lnSpc>
              <a:spcBef>
                <a:spcPts val="0"/>
              </a:spcBef>
              <a:spcAft>
                <a:spcPts val="0"/>
              </a:spcAft>
              <a:buClr>
                <a:srgbClr val="29AF8C"/>
              </a:buClr>
              <a:buSzPct val="8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Special Items – for babies and elderly</a:t>
            </a:r>
          </a:p>
          <a:p>
            <a:pPr marL="0" marR="0" lvl="0" indent="-228600" algn="l" defTabSz="914400" rtl="0" eaLnBrk="1" fontAlgn="auto" latinLnBrk="0" hangingPunct="1">
              <a:lnSpc>
                <a:spcPct val="110000"/>
              </a:lnSpc>
              <a:spcBef>
                <a:spcPts val="0"/>
              </a:spcBef>
              <a:spcAft>
                <a:spcPts val="0"/>
              </a:spcAft>
              <a:buClr>
                <a:srgbClr val="29AF8C"/>
              </a:buClr>
              <a:buSzPct val="8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Toiletries</a:t>
            </a:r>
          </a:p>
          <a:p>
            <a:pPr marL="0" marR="0" lvl="0" indent="-228600" algn="l" defTabSz="914400" rtl="0" eaLnBrk="1" fontAlgn="auto" latinLnBrk="0" hangingPunct="1">
              <a:lnSpc>
                <a:spcPct val="110000"/>
              </a:lnSpc>
              <a:spcBef>
                <a:spcPts val="0"/>
              </a:spcBef>
              <a:spcAft>
                <a:spcPts val="0"/>
              </a:spcAft>
              <a:buClr>
                <a:srgbClr val="29AF8C"/>
              </a:buClr>
              <a:buSzPct val="8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Flashlight / Batteries</a:t>
            </a:r>
          </a:p>
          <a:p>
            <a:pPr marL="0" marR="0" lvl="0" indent="-228600" algn="l" defTabSz="914400" rtl="0" eaLnBrk="1" fontAlgn="auto" latinLnBrk="0" hangingPunct="1">
              <a:lnSpc>
                <a:spcPct val="110000"/>
              </a:lnSpc>
              <a:spcBef>
                <a:spcPts val="0"/>
              </a:spcBef>
              <a:spcAft>
                <a:spcPts val="0"/>
              </a:spcAft>
              <a:buClr>
                <a:srgbClr val="29AF8C"/>
              </a:buClr>
              <a:buSzPct val="8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Battery-powered Radio</a:t>
            </a:r>
          </a:p>
          <a:p>
            <a:pPr marL="0" marR="0" lvl="0" indent="-228600" algn="l" defTabSz="914400" rtl="0" eaLnBrk="1" fontAlgn="auto" latinLnBrk="0" hangingPunct="1">
              <a:lnSpc>
                <a:spcPct val="110000"/>
              </a:lnSpc>
              <a:spcBef>
                <a:spcPts val="0"/>
              </a:spcBef>
              <a:spcAft>
                <a:spcPts val="0"/>
              </a:spcAft>
              <a:buClr>
                <a:srgbClr val="29AF8C"/>
              </a:buClr>
              <a:buSzPct val="8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NOAA WX Radio</a:t>
            </a:r>
          </a:p>
          <a:p>
            <a:pPr marL="0" marR="0" lvl="0" indent="-228600" algn="l" defTabSz="914400" rtl="0" eaLnBrk="1" fontAlgn="auto" latinLnBrk="0" hangingPunct="1">
              <a:lnSpc>
                <a:spcPct val="110000"/>
              </a:lnSpc>
              <a:spcBef>
                <a:spcPts val="0"/>
              </a:spcBef>
              <a:spcAft>
                <a:spcPts val="0"/>
              </a:spcAft>
              <a:buClr>
                <a:srgbClr val="29AF8C"/>
              </a:buClr>
              <a:buSzPct val="8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Important Documents</a:t>
            </a:r>
          </a:p>
          <a:p>
            <a:pPr marL="0" marR="0" lvl="0" indent="-228600" algn="l" defTabSz="914400" rtl="0" eaLnBrk="1" fontAlgn="auto" latinLnBrk="0" hangingPunct="1">
              <a:lnSpc>
                <a:spcPct val="110000"/>
              </a:lnSpc>
              <a:spcBef>
                <a:spcPts val="0"/>
              </a:spcBef>
              <a:spcAft>
                <a:spcPts val="0"/>
              </a:spcAft>
              <a:buClr>
                <a:srgbClr val="29AF8C"/>
              </a:buClr>
              <a:buSzPct val="8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Pet care Items</a:t>
            </a:r>
          </a:p>
        </p:txBody>
      </p:sp>
      <p:sp>
        <p:nvSpPr>
          <p:cNvPr id="143" name="Rectangle 142">
            <a:extLst>
              <a:ext uri="{FF2B5EF4-FFF2-40B4-BE49-F238E27FC236}">
                <a16:creationId xmlns:a16="http://schemas.microsoft.com/office/drawing/2014/main"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Rectangle 144">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Survive Anything: The Best Emergency Kits for 2021 | SPY">
            <a:extLst>
              <a:ext uri="{FF2B5EF4-FFF2-40B4-BE49-F238E27FC236}">
                <a16:creationId xmlns:a16="http://schemas.microsoft.com/office/drawing/2014/main" id="{5ED95056-0C0C-4C62-93EC-0EBEDB527D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63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6318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6645" y="767550"/>
            <a:ext cx="4203045" cy="1375608"/>
          </a:xfrm>
        </p:spPr>
        <p:txBody>
          <a:bodyPr anchor="ctr">
            <a:normAutofit/>
          </a:bodyPr>
          <a:lstStyle/>
          <a:p>
            <a:r>
              <a:rPr lang="en-US">
                <a:solidFill>
                  <a:schemeClr val="bg1"/>
                </a:solidFill>
                <a:cs typeface="Arial" panose="020B0604020202020204" pitchFamily="34" charset="0"/>
              </a:rPr>
              <a:t>Stay informed</a:t>
            </a:r>
          </a:p>
        </p:txBody>
      </p:sp>
      <p:sp>
        <p:nvSpPr>
          <p:cNvPr id="4" name="Content Placeholder 2"/>
          <p:cNvSpPr>
            <a:spLocks noGrp="1"/>
          </p:cNvSpPr>
          <p:nvPr>
            <p:ph idx="1"/>
          </p:nvPr>
        </p:nvSpPr>
        <p:spPr>
          <a:xfrm>
            <a:off x="565416" y="2143158"/>
            <a:ext cx="4365501" cy="4177865"/>
          </a:xfrm>
        </p:spPr>
        <p:txBody>
          <a:bodyPr>
            <a:normAutofit fontScale="92500" lnSpcReduction="10000"/>
          </a:bodyPr>
          <a:lstStyle/>
          <a:p>
            <a:pPr eaLnBrk="1" hangingPunct="1">
              <a:lnSpc>
                <a:spcPct val="90000"/>
              </a:lnSpc>
              <a:defRPr/>
            </a:pPr>
            <a:r>
              <a:rPr lang="en-US" dirty="0">
                <a:solidFill>
                  <a:schemeClr val="bg1"/>
                </a:solidFill>
                <a:latin typeface="+mj-lt"/>
                <a:cs typeface="Arial" panose="020B0604020202020204" pitchFamily="34" charset="0"/>
              </a:rPr>
              <a:t>Be sure to watch local news coverage of official press conferences. </a:t>
            </a:r>
          </a:p>
          <a:p>
            <a:pPr eaLnBrk="1" hangingPunct="1">
              <a:lnSpc>
                <a:spcPct val="90000"/>
              </a:lnSpc>
              <a:defRPr/>
            </a:pPr>
            <a:r>
              <a:rPr lang="en-US" dirty="0">
                <a:solidFill>
                  <a:schemeClr val="bg1"/>
                </a:solidFill>
                <a:latin typeface="+mj-lt"/>
                <a:cs typeface="Arial" panose="020B0604020202020204" pitchFamily="34" charset="0"/>
              </a:rPr>
              <a:t>For Storm Forecasts, visit </a:t>
            </a:r>
            <a:r>
              <a:rPr lang="en-US" dirty="0">
                <a:solidFill>
                  <a:srgbClr val="00B050"/>
                </a:solidFill>
                <a:latin typeface="+mj-lt"/>
                <a:cs typeface="Arial" panose="020B0604020202020204" pitchFamily="34" charset="0"/>
                <a:hlinkClick r:id="rId3">
                  <a:extLst>
                    <a:ext uri="{A12FA001-AC4F-418D-AE19-62706E023703}">
                      <ahyp:hlinkClr xmlns:ahyp="http://schemas.microsoft.com/office/drawing/2018/hyperlinkcolor" xmlns="" val="tx"/>
                    </a:ext>
                  </a:extLst>
                </a:hlinkClick>
              </a:rPr>
              <a:t>https://www.nhc.noaa.gov/</a:t>
            </a:r>
            <a:endParaRPr lang="en-US" dirty="0">
              <a:solidFill>
                <a:srgbClr val="00B050"/>
              </a:solidFill>
              <a:latin typeface="+mj-lt"/>
              <a:cs typeface="Arial" panose="020B0604020202020204" pitchFamily="34" charset="0"/>
            </a:endParaRPr>
          </a:p>
          <a:p>
            <a:pPr eaLnBrk="1" hangingPunct="1">
              <a:lnSpc>
                <a:spcPct val="90000"/>
              </a:lnSpc>
              <a:defRPr/>
            </a:pPr>
            <a:r>
              <a:rPr lang="en-US" dirty="0">
                <a:solidFill>
                  <a:schemeClr val="bg1"/>
                </a:solidFill>
                <a:latin typeface="+mj-lt"/>
                <a:cs typeface="Arial" panose="020B0604020202020204" pitchFamily="34" charset="0"/>
              </a:rPr>
              <a:t>Follow NWS Melbourne on Twitter!</a:t>
            </a:r>
          </a:p>
          <a:p>
            <a:pPr lvl="1">
              <a:lnSpc>
                <a:spcPct val="90000"/>
              </a:lnSpc>
              <a:defRPr/>
            </a:pPr>
            <a:r>
              <a:rPr lang="en-US" sz="1800" b="0" i="0" dirty="0">
                <a:solidFill>
                  <a:schemeClr val="bg1"/>
                </a:solidFill>
                <a:effectLst/>
                <a:latin typeface="-apple-system"/>
              </a:rPr>
              <a:t>@NWSMelbourne</a:t>
            </a:r>
            <a:r>
              <a:rPr lang="en-US" sz="1800" b="0" i="0" dirty="0">
                <a:solidFill>
                  <a:schemeClr val="bg1"/>
                </a:solidFill>
                <a:effectLst/>
                <a:latin typeface="+mj-lt"/>
                <a:cs typeface="Arial" panose="020B0604020202020204" pitchFamily="34" charset="0"/>
              </a:rPr>
              <a:t>, </a:t>
            </a:r>
            <a:r>
              <a:rPr lang="en-US" sz="1800" b="0" i="0" dirty="0">
                <a:solidFill>
                  <a:srgbClr val="00B050"/>
                </a:solidFill>
                <a:effectLst/>
                <a:latin typeface="+mj-lt"/>
                <a:cs typeface="Arial" panose="020B0604020202020204" pitchFamily="34" charset="0"/>
                <a:hlinkClick r:id="rId4">
                  <a:extLst>
                    <a:ext uri="{A12FA001-AC4F-418D-AE19-62706E023703}">
                      <ahyp:hlinkClr xmlns:ahyp="http://schemas.microsoft.com/office/drawing/2018/hyperlinkcolor" xmlns="" val="tx"/>
                    </a:ext>
                  </a:extLst>
                </a:hlinkClick>
              </a:rPr>
              <a:t>https://twitter.com/NWSMelbourne</a:t>
            </a:r>
            <a:endParaRPr lang="en-US" sz="1800" b="0" i="0" dirty="0">
              <a:solidFill>
                <a:srgbClr val="00B050"/>
              </a:solidFill>
              <a:effectLst/>
              <a:latin typeface="+mj-lt"/>
              <a:cs typeface="Arial" panose="020B0604020202020204" pitchFamily="34" charset="0"/>
            </a:endParaRPr>
          </a:p>
          <a:p>
            <a:pPr lvl="1">
              <a:lnSpc>
                <a:spcPct val="90000"/>
              </a:lnSpc>
              <a:defRPr/>
            </a:pPr>
            <a:r>
              <a:rPr lang="en-US" sz="1800" dirty="0">
                <a:solidFill>
                  <a:srgbClr val="00B050"/>
                </a:solidFill>
                <a:latin typeface="+mj-lt"/>
                <a:cs typeface="Arial" panose="020B0604020202020204" pitchFamily="34" charset="0"/>
                <a:hlinkClick r:id="rId5">
                  <a:extLst>
                    <a:ext uri="{A12FA001-AC4F-418D-AE19-62706E023703}">
                      <ahyp:hlinkClr xmlns:ahyp="http://schemas.microsoft.com/office/drawing/2018/hyperlinkcolor" xmlns="" val="tx"/>
                    </a:ext>
                  </a:extLst>
                </a:hlinkClick>
              </a:rPr>
              <a:t>https://www.weather.gov/mlb/</a:t>
            </a:r>
            <a:endParaRPr lang="en-US" sz="1800" dirty="0">
              <a:solidFill>
                <a:srgbClr val="00B050"/>
              </a:solidFill>
              <a:latin typeface="+mj-lt"/>
              <a:cs typeface="Arial" panose="020B0604020202020204" pitchFamily="34" charset="0"/>
            </a:endParaRPr>
          </a:p>
          <a:p>
            <a:pPr eaLnBrk="1" hangingPunct="1">
              <a:lnSpc>
                <a:spcPct val="90000"/>
              </a:lnSpc>
              <a:defRPr/>
            </a:pPr>
            <a:r>
              <a:rPr lang="en-US" dirty="0">
                <a:solidFill>
                  <a:schemeClr val="bg1"/>
                </a:solidFill>
                <a:latin typeface="+mj-lt"/>
                <a:cs typeface="Arial" panose="020B0604020202020204" pitchFamily="34" charset="0"/>
              </a:rPr>
              <a:t>Purchase a NOAA Weather Alert Radio.</a:t>
            </a:r>
          </a:p>
          <a:p>
            <a:pPr eaLnBrk="1" hangingPunct="1">
              <a:lnSpc>
                <a:spcPct val="90000"/>
              </a:lnSpc>
              <a:defRPr/>
            </a:pP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nSpc>
                <a:spcPct val="90000"/>
              </a:lnSpc>
              <a:buNone/>
              <a:defRPr/>
            </a:pP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nSpc>
                <a:spcPct val="90000"/>
              </a:lnSpc>
              <a:buNone/>
              <a:defRPr/>
            </a:pP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nSpc>
                <a:spcPct val="90000"/>
              </a:lnSpc>
              <a:buNone/>
              <a:defRPr/>
            </a:pP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nSpc>
                <a:spcPct val="90000"/>
              </a:lnSpc>
              <a:buNone/>
              <a:defRPr/>
            </a:pP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1" y="1455354"/>
            <a:ext cx="5143500" cy="3934777"/>
          </a:xfrm>
          <a:prstGeom prst="rect">
            <a:avLst/>
          </a:prstGeom>
        </p:spPr>
      </p:pic>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73305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cs typeface="Arial" panose="020B0604020202020204" pitchFamily="34" charset="0"/>
              </a:rPr>
              <a:t>Stay informed</a:t>
            </a:r>
          </a:p>
        </p:txBody>
      </p:sp>
      <p:sp>
        <p:nvSpPr>
          <p:cNvPr id="4" name="Content Placeholder 2"/>
          <p:cNvSpPr>
            <a:spLocks noGrp="1"/>
          </p:cNvSpPr>
          <p:nvPr>
            <p:ph idx="1"/>
          </p:nvPr>
        </p:nvSpPr>
        <p:spPr>
          <a:xfrm>
            <a:off x="677334" y="1424411"/>
            <a:ext cx="8839890" cy="5433589"/>
          </a:xfrm>
        </p:spPr>
        <p:txBody>
          <a:bodyPr>
            <a:noAutofit/>
          </a:bodyPr>
          <a:lstStyle/>
          <a:p>
            <a:pPr eaLnBrk="1" hangingPunct="1">
              <a:defRPr/>
            </a:pPr>
            <a:r>
              <a:rPr lang="en-US" sz="2400" b="1" dirty="0">
                <a:cs typeface="Arial" panose="020B0604020202020204" pitchFamily="34" charset="0"/>
              </a:rPr>
              <a:t>Seminole County</a:t>
            </a:r>
          </a:p>
          <a:p>
            <a:pPr lvl="1">
              <a:defRPr/>
            </a:pPr>
            <a:r>
              <a:rPr lang="en-US" sz="2200" dirty="0">
                <a:cs typeface="Arial" panose="020B0604020202020204" pitchFamily="34" charset="0"/>
                <a:hlinkClick r:id="rId3"/>
              </a:rPr>
              <a:t>https://www.seminolecountyfl.gov/departments-services/county-managers-office/prepare-seminole/</a:t>
            </a:r>
            <a:endParaRPr lang="en-US" sz="2200" dirty="0">
              <a:cs typeface="Arial" panose="020B0604020202020204" pitchFamily="34" charset="0"/>
            </a:endParaRPr>
          </a:p>
          <a:p>
            <a:pPr eaLnBrk="1" hangingPunct="1">
              <a:defRPr/>
            </a:pPr>
            <a:r>
              <a:rPr lang="en-US" sz="2400" b="1" dirty="0">
                <a:cs typeface="Arial" panose="020B0604020202020204" pitchFamily="34" charset="0"/>
              </a:rPr>
              <a:t>Orange County </a:t>
            </a:r>
          </a:p>
          <a:p>
            <a:pPr lvl="1">
              <a:defRPr/>
            </a:pPr>
            <a:r>
              <a:rPr lang="en-US" sz="2200" dirty="0">
                <a:cs typeface="Arial" panose="020B0604020202020204" pitchFamily="34" charset="0"/>
                <a:hlinkClick r:id="rId4"/>
              </a:rPr>
              <a:t>https://www.orangecountyfl.net/EmergencySafety/EmergencyInformation.aspx#.YKv8AahKgUF</a:t>
            </a:r>
            <a:endParaRPr lang="en-US" sz="2200" dirty="0">
              <a:cs typeface="Arial" panose="020B0604020202020204" pitchFamily="34" charset="0"/>
            </a:endParaRPr>
          </a:p>
          <a:p>
            <a:pPr eaLnBrk="1" hangingPunct="1">
              <a:defRPr/>
            </a:pPr>
            <a:r>
              <a:rPr lang="en-US" sz="2400" b="1" dirty="0">
                <a:cs typeface="Arial" panose="020B0604020202020204" pitchFamily="34" charset="0"/>
              </a:rPr>
              <a:t>Osceola County </a:t>
            </a:r>
          </a:p>
          <a:p>
            <a:pPr lvl="1">
              <a:defRPr/>
            </a:pPr>
            <a:r>
              <a:rPr lang="en-US" sz="2200" dirty="0">
                <a:cs typeface="Arial" panose="020B0604020202020204" pitchFamily="34" charset="0"/>
                <a:hlinkClick r:id="rId5"/>
              </a:rPr>
              <a:t>https://www.osceola.org/agencies-departments/emergency-management/</a:t>
            </a:r>
            <a:endParaRPr lang="en-US" sz="2200" dirty="0">
              <a:cs typeface="Arial" panose="020B0604020202020204" pitchFamily="34" charset="0"/>
            </a:endParaRPr>
          </a:p>
        </p:txBody>
      </p:sp>
    </p:spTree>
    <p:extLst>
      <p:ext uri="{BB962C8B-B14F-4D97-AF65-F5344CB8AC3E}">
        <p14:creationId xmlns:p14="http://schemas.microsoft.com/office/powerpoint/2010/main" val="4073492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62091" y="338841"/>
            <a:ext cx="7746000" cy="649490"/>
          </a:xfrm>
          <a:prstGeom prst="rect">
            <a:avLst/>
          </a:prstGeom>
        </p:spPr>
        <p:txBody>
          <a:bodyPr spcFirstLastPara="1" vert="horz" wrap="square" lIns="0" tIns="297959" rIns="0" bIns="0" rtlCol="0" anchor="t" anchorCtr="0">
            <a:spAutoFit/>
          </a:bodyPr>
          <a:lstStyle/>
          <a:p>
            <a:pPr marL="797481">
              <a:spcBef>
                <a:spcPts val="72"/>
              </a:spcBef>
            </a:pPr>
            <a:r>
              <a:rPr sz="2182" b="1" spc="-65" dirty="0">
                <a:solidFill>
                  <a:srgbClr val="224170"/>
                </a:solidFill>
              </a:rPr>
              <a:t>LGBTQ+</a:t>
            </a:r>
            <a:r>
              <a:rPr sz="2182" b="1" spc="-95" dirty="0">
                <a:solidFill>
                  <a:srgbClr val="224170"/>
                </a:solidFill>
              </a:rPr>
              <a:t> </a:t>
            </a:r>
            <a:r>
              <a:rPr sz="2182" b="1" spc="-55" dirty="0">
                <a:solidFill>
                  <a:srgbClr val="224170"/>
                </a:solidFill>
              </a:rPr>
              <a:t>Cultural</a:t>
            </a:r>
            <a:r>
              <a:rPr sz="2182" b="1" spc="-75" dirty="0">
                <a:solidFill>
                  <a:srgbClr val="224170"/>
                </a:solidFill>
              </a:rPr>
              <a:t> </a:t>
            </a:r>
            <a:r>
              <a:rPr sz="2182" b="1" spc="-55" dirty="0">
                <a:solidFill>
                  <a:srgbClr val="224170"/>
                </a:solidFill>
              </a:rPr>
              <a:t>Competency</a:t>
            </a:r>
            <a:r>
              <a:rPr sz="2182" b="1" spc="-92" dirty="0">
                <a:solidFill>
                  <a:srgbClr val="224170"/>
                </a:solidFill>
              </a:rPr>
              <a:t> </a:t>
            </a:r>
            <a:r>
              <a:rPr sz="2182" b="1" spc="-17" dirty="0">
                <a:solidFill>
                  <a:srgbClr val="224170"/>
                </a:solidFill>
              </a:rPr>
              <a:t>101</a:t>
            </a:r>
            <a:endParaRPr sz="2182"/>
          </a:p>
        </p:txBody>
      </p:sp>
      <p:pic>
        <p:nvPicPr>
          <p:cNvPr id="3" name="object 3"/>
          <p:cNvPicPr/>
          <p:nvPr/>
        </p:nvPicPr>
        <p:blipFill>
          <a:blip r:embed="rId2" cstate="print"/>
          <a:stretch>
            <a:fillRect/>
          </a:stretch>
        </p:blipFill>
        <p:spPr>
          <a:xfrm>
            <a:off x="4585162" y="1602278"/>
            <a:ext cx="3141172" cy="2355619"/>
          </a:xfrm>
          <a:prstGeom prst="rect">
            <a:avLst/>
          </a:prstGeom>
        </p:spPr>
      </p:pic>
    </p:spTree>
    <p:extLst>
      <p:ext uri="{BB962C8B-B14F-4D97-AF65-F5344CB8AC3E}">
        <p14:creationId xmlns:p14="http://schemas.microsoft.com/office/powerpoint/2010/main" val="38064211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6462" y="609600"/>
            <a:ext cx="5217540" cy="1320800"/>
          </a:xfrm>
        </p:spPr>
        <p:txBody>
          <a:bodyPr vert="horz" lIns="91440" tIns="45720" rIns="91440" bIns="45720" rtlCol="0" anchor="t">
            <a:normAutofit/>
          </a:bodyPr>
          <a:lstStyle/>
          <a:p>
            <a:r>
              <a:rPr lang="en-US" dirty="0"/>
              <a:t>Stay informed</a:t>
            </a:r>
          </a:p>
        </p:txBody>
      </p:sp>
      <p:pic>
        <p:nvPicPr>
          <p:cNvPr id="2050" name="Picture 2" descr="AlertFlorida">
            <a:extLst>
              <a:ext uri="{FF2B5EF4-FFF2-40B4-BE49-F238E27FC236}">
                <a16:creationId xmlns:a16="http://schemas.microsoft.com/office/drawing/2014/main" id="{023A3DF3-1DA2-4E93-9190-24FD5630D5B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7333" y="871838"/>
            <a:ext cx="3150527" cy="207727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3827860" y="1433944"/>
            <a:ext cx="6209758" cy="4607417"/>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ts val="1000"/>
              </a:spcBef>
              <a:spcAft>
                <a:spcPts val="0"/>
              </a:spcAft>
              <a:buClr>
                <a:srgbClr val="29AF8C"/>
              </a:buClr>
              <a:buSzPct val="80000"/>
              <a:buFont typeface="Wingdings 3" charset="2"/>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Sign up for a text-based emergency notification system. </a:t>
            </a:r>
          </a:p>
          <a:p>
            <a:pPr marL="457200" marR="0" lvl="1" indent="0" algn="l" defTabSz="457200" rtl="0" eaLnBrk="1" fontAlgn="auto" latinLnBrk="0" hangingPunct="1">
              <a:lnSpc>
                <a:spcPct val="100000"/>
              </a:lnSpc>
              <a:spcBef>
                <a:spcPts val="1000"/>
              </a:spcBef>
              <a:spcAft>
                <a:spcPts val="0"/>
              </a:spcAft>
              <a:buClr>
                <a:srgbClr val="29AF8C"/>
              </a:buClr>
              <a:buSzPct val="80000"/>
              <a:buFont typeface="Wingdings 3" charset="2"/>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4"/>
              </a:rPr>
              <a:t>https://www.floridadisaster.org/alertflorida/</a:t>
            </a:r>
            <a:endParaRPr kumimoji="0" lang="en-US" sz="2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1000"/>
              </a:spcBef>
              <a:spcAft>
                <a:spcPts val="0"/>
              </a:spcAft>
              <a:buClr>
                <a:srgbClr val="29AF8C"/>
              </a:buClr>
              <a:buSzPct val="80000"/>
              <a:buFont typeface="Wingdings 3" charset="2"/>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Register for your county! </a:t>
            </a:r>
          </a:p>
          <a:p>
            <a:pPr marL="457200" marR="0" lvl="1" indent="0" algn="l" defTabSz="457200" rtl="0" eaLnBrk="1" fontAlgn="auto" latinLnBrk="0" hangingPunct="1">
              <a:lnSpc>
                <a:spcPct val="100000"/>
              </a:lnSpc>
              <a:spcBef>
                <a:spcPts val="1000"/>
              </a:spcBef>
              <a:spcAft>
                <a:spcPts val="0"/>
              </a:spcAft>
              <a:buClr>
                <a:srgbClr val="29AF8C"/>
              </a:buClr>
              <a:buSzPct val="80000"/>
              <a:buFont typeface="Wingdings 3" charset="2"/>
              <a:buChar char=""/>
              <a:tabLst/>
              <a:defRPr/>
            </a:pPr>
            <a:r>
              <a:rPr kumimoji="0" lang="en-US" sz="17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Seminole: </a:t>
            </a:r>
            <a:r>
              <a:rPr kumimoji="0" lang="en-US" sz="17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5"/>
              </a:rPr>
              <a:t>https://member.everbridge.net/index/892807736724714</a:t>
            </a:r>
            <a:endParaRPr kumimoji="0" lang="en-US" sz="17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457200" marR="0" lvl="1" indent="0" algn="l" defTabSz="457200" rtl="0" eaLnBrk="1" fontAlgn="auto" latinLnBrk="0" hangingPunct="1">
              <a:lnSpc>
                <a:spcPct val="100000"/>
              </a:lnSpc>
              <a:spcBef>
                <a:spcPts val="1000"/>
              </a:spcBef>
              <a:spcAft>
                <a:spcPts val="0"/>
              </a:spcAft>
              <a:buClr>
                <a:srgbClr val="29AF8C"/>
              </a:buClr>
              <a:buSzPct val="80000"/>
              <a:buFont typeface="Wingdings 3" charset="2"/>
              <a:buChar char=""/>
              <a:tabLst/>
              <a:defRPr/>
            </a:pPr>
            <a:r>
              <a:rPr kumimoji="0" lang="en-US" sz="17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Orange: </a:t>
            </a:r>
            <a:r>
              <a:rPr kumimoji="0" lang="en-US" sz="17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5"/>
              </a:rPr>
              <a:t>https://member.everbridge.net/index/892807736724714</a:t>
            </a:r>
            <a:endParaRPr kumimoji="0" lang="en-US" sz="17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457200" marR="0" lvl="1" indent="0" algn="l" defTabSz="457200" rtl="0" eaLnBrk="1" fontAlgn="auto" latinLnBrk="0" hangingPunct="1">
              <a:lnSpc>
                <a:spcPct val="100000"/>
              </a:lnSpc>
              <a:spcBef>
                <a:spcPts val="1000"/>
              </a:spcBef>
              <a:spcAft>
                <a:spcPts val="0"/>
              </a:spcAft>
              <a:buClr>
                <a:srgbClr val="29AF8C"/>
              </a:buClr>
              <a:buSzPct val="80000"/>
              <a:buFont typeface="Wingdings 3" charset="2"/>
              <a:buChar char=""/>
              <a:tabLst/>
              <a:defRPr/>
            </a:pPr>
            <a:r>
              <a:rPr kumimoji="0" lang="en-US" sz="17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Osceola: </a:t>
            </a:r>
            <a:r>
              <a:rPr kumimoji="0" lang="en-US" sz="17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6"/>
              </a:rPr>
              <a:t>https://member.everbridge.net/453003085614910</a:t>
            </a:r>
            <a:endParaRPr kumimoji="0" lang="en-US" sz="17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457200" marR="0" lvl="1" indent="0" algn="l" defTabSz="457200" rtl="0" eaLnBrk="1" fontAlgn="auto" latinLnBrk="0" hangingPunct="1">
              <a:lnSpc>
                <a:spcPct val="100000"/>
              </a:lnSpc>
              <a:spcBef>
                <a:spcPts val="1000"/>
              </a:spcBef>
              <a:spcAft>
                <a:spcPts val="0"/>
              </a:spcAft>
              <a:buClr>
                <a:srgbClr val="29AF8C"/>
              </a:buClr>
              <a:buSzPct val="80000"/>
              <a:buFont typeface="Wingdings 3" charset="2"/>
              <a:buChar char=""/>
              <a:tabLst/>
              <a:defRPr/>
            </a:pPr>
            <a:endParaRPr kumimoji="0" lang="en-US" sz="17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1000"/>
              </a:spcBef>
              <a:spcAft>
                <a:spcPts val="0"/>
              </a:spcAft>
              <a:buClr>
                <a:srgbClr val="29AF8C"/>
              </a:buClr>
              <a:buSzPct val="80000"/>
              <a:buFont typeface="Wingdings 3" charset="2"/>
              <a:buChar char=""/>
              <a:tabLst/>
              <a:defRPr/>
            </a:pPr>
            <a:endParaRPr kumimoji="0" lang="en-US" sz="1700" b="0" i="0" u="sng"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1000"/>
              </a:spcBef>
              <a:spcAft>
                <a:spcPts val="0"/>
              </a:spcAft>
              <a:buClr>
                <a:srgbClr val="29AF8C"/>
              </a:buClr>
              <a:buSzPct val="80000"/>
              <a:buFont typeface="Wingdings 3" charset="2"/>
              <a:buChar char=""/>
              <a:tabLst/>
              <a:defRPr/>
            </a:pPr>
            <a:endParaRPr kumimoji="0" lang="en-US" sz="1700" b="0" i="0" u="sng"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pic>
        <p:nvPicPr>
          <p:cNvPr id="2054" name="Picture 6">
            <a:extLst>
              <a:ext uri="{FF2B5EF4-FFF2-40B4-BE49-F238E27FC236}">
                <a16:creationId xmlns:a16="http://schemas.microsoft.com/office/drawing/2014/main" id="{E6CF0A3D-A1D7-4347-85E7-EEAD7DF5AB1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533701" y="3439020"/>
            <a:ext cx="1437793" cy="260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0054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4">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6">
            <a:extLst>
              <a:ext uri="{FF2B5EF4-FFF2-40B4-BE49-F238E27FC236}">
                <a16:creationId xmlns:a16="http://schemas.microsoft.com/office/drawing/2014/main"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371597" y="348865"/>
            <a:ext cx="10044023" cy="877729"/>
          </a:xfrm>
        </p:spPr>
        <p:txBody>
          <a:bodyPr anchor="ctr">
            <a:normAutofit/>
          </a:bodyPr>
          <a:lstStyle/>
          <a:p>
            <a:r>
              <a:rPr lang="en-US" sz="4000" i="1" dirty="0">
                <a:solidFill>
                  <a:srgbClr val="FFFFFF"/>
                </a:solidFill>
                <a:cs typeface="Arial" panose="020B0604020202020204" pitchFamily="34" charset="0"/>
              </a:rPr>
              <a:t>Reminder</a:t>
            </a:r>
          </a:p>
        </p:txBody>
      </p:sp>
      <p:graphicFrame>
        <p:nvGraphicFramePr>
          <p:cNvPr id="10" name="Content Placeholder 2">
            <a:extLst>
              <a:ext uri="{FF2B5EF4-FFF2-40B4-BE49-F238E27FC236}">
                <a16:creationId xmlns:a16="http://schemas.microsoft.com/office/drawing/2014/main" id="{18C86E0A-9D4E-4E1C-9FFB-7782B888D8B8}"/>
              </a:ext>
            </a:extLst>
          </p:cNvPr>
          <p:cNvGraphicFramePr/>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36838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64D969-46F1-44FC-B488-3FA68C6775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707"/>
            <a:ext cx="12188952" cy="6656293"/>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3003D4E-E9FF-4669-90E7-7CED081587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0008" r="8214" b="57101"/>
          <a:stretch/>
        </p:blipFill>
        <p:spPr>
          <a:xfrm flipV="1">
            <a:off x="2" y="1"/>
            <a:ext cx="12191999" cy="1878950"/>
          </a:xfrm>
          <a:custGeom>
            <a:avLst/>
            <a:gdLst>
              <a:gd name="connsiteX0" fmla="*/ 0 w 12191999"/>
              <a:gd name="connsiteY0" fmla="*/ 1878950 h 1878950"/>
              <a:gd name="connsiteX1" fmla="*/ 12191999 w 12191999"/>
              <a:gd name="connsiteY1" fmla="*/ 1878950 h 1878950"/>
              <a:gd name="connsiteX2" fmla="*/ 12191999 w 12191999"/>
              <a:gd name="connsiteY2" fmla="*/ 0 h 1878950"/>
              <a:gd name="connsiteX3" fmla="*/ 0 w 12191999"/>
              <a:gd name="connsiteY3" fmla="*/ 0 h 1878950"/>
            </a:gdLst>
            <a:ahLst/>
            <a:cxnLst>
              <a:cxn ang="0">
                <a:pos x="connsiteX0" y="connsiteY0"/>
              </a:cxn>
              <a:cxn ang="0">
                <a:pos x="connsiteX1" y="connsiteY1"/>
              </a:cxn>
              <a:cxn ang="0">
                <a:pos x="connsiteX2" y="connsiteY2"/>
              </a:cxn>
              <a:cxn ang="0">
                <a:pos x="connsiteX3" y="connsiteY3"/>
              </a:cxn>
            </a:cxnLst>
            <a:rect l="l" t="t" r="r" b="b"/>
            <a:pathLst>
              <a:path w="12191999" h="1878950">
                <a:moveTo>
                  <a:pt x="0" y="1878950"/>
                </a:moveTo>
                <a:lnTo>
                  <a:pt x="12191999" y="1878950"/>
                </a:lnTo>
                <a:lnTo>
                  <a:pt x="12191999" y="0"/>
                </a:lnTo>
                <a:lnTo>
                  <a:pt x="0" y="0"/>
                </a:lnTo>
                <a:close/>
              </a:path>
            </a:pathLst>
          </a:custGeom>
        </p:spPr>
      </p:pic>
      <p:pic>
        <p:nvPicPr>
          <p:cNvPr id="12" name="Picture 11">
            <a:extLst>
              <a:ext uri="{FF2B5EF4-FFF2-40B4-BE49-F238E27FC236}">
                <a16:creationId xmlns:a16="http://schemas.microsoft.com/office/drawing/2014/main" id="{A7D98261-3895-4FB5-B9CE-26FAF635730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0325"/>
          <a:stretch/>
        </p:blipFill>
        <p:spPr>
          <a:xfrm flipV="1">
            <a:off x="0" y="4914024"/>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2" name="Title 1"/>
          <p:cNvSpPr>
            <a:spLocks noGrp="1"/>
          </p:cNvSpPr>
          <p:nvPr>
            <p:ph type="title"/>
          </p:nvPr>
        </p:nvSpPr>
        <p:spPr>
          <a:xfrm>
            <a:off x="4026822" y="1163734"/>
            <a:ext cx="4135307" cy="4054282"/>
          </a:xfrm>
        </p:spPr>
        <p:txBody>
          <a:bodyPr>
            <a:normAutofit/>
          </a:bodyPr>
          <a:lstStyle/>
          <a:p>
            <a:pPr algn="ctr"/>
            <a:r>
              <a:rPr lang="en-US" sz="4000" b="1" dirty="0">
                <a:solidFill>
                  <a:srgbClr val="FFFFFF"/>
                </a:solidFill>
              </a:rPr>
              <a:t>Announcements!</a:t>
            </a:r>
          </a:p>
        </p:txBody>
      </p:sp>
      <p:sp>
        <p:nvSpPr>
          <p:cNvPr id="14" name="Rectangle 13">
            <a:extLst>
              <a:ext uri="{FF2B5EF4-FFF2-40B4-BE49-F238E27FC236}">
                <a16:creationId xmlns:a16="http://schemas.microsoft.com/office/drawing/2014/main" id="{9E0A01E6-95B9-424D-93AE-19F4928DFD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44454"/>
            <a:ext cx="12188952" cy="8135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48926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57D4A72-F4F1-498A-B083-59E8C50B78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C7FF3303-6FC3-4637-A201-B4CCC1C992C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220636" cy="6858000"/>
          </a:xfrm>
          <a:prstGeom prst="rect">
            <a:avLst/>
          </a:prstGeom>
        </p:spPr>
      </p:pic>
      <p:sp>
        <p:nvSpPr>
          <p:cNvPr id="2" name="Title 1"/>
          <p:cNvSpPr>
            <a:spLocks noGrp="1"/>
          </p:cNvSpPr>
          <p:nvPr>
            <p:ph type="title"/>
          </p:nvPr>
        </p:nvSpPr>
        <p:spPr>
          <a:xfrm>
            <a:off x="254977" y="1512277"/>
            <a:ext cx="4360985" cy="3525715"/>
          </a:xfrm>
        </p:spPr>
        <p:txBody>
          <a:bodyPr>
            <a:normAutofit/>
          </a:bodyPr>
          <a:lstStyle/>
          <a:p>
            <a:r>
              <a:rPr lang="en-US" sz="3600" dirty="0">
                <a:solidFill>
                  <a:schemeClr val="bg1"/>
                </a:solidFill>
              </a:rPr>
              <a:t>HUD and ACF Funding Opportunity For Youth Experiencing Homelessness or Housing Instability</a:t>
            </a:r>
            <a:endParaRPr lang="en-US" sz="3600" dirty="0">
              <a:solidFill>
                <a:srgbClr val="FFFFFF"/>
              </a:solidFill>
            </a:endParaRPr>
          </a:p>
        </p:txBody>
      </p:sp>
      <p:graphicFrame>
        <p:nvGraphicFramePr>
          <p:cNvPr id="5" name="Content Placeholder 2">
            <a:extLst>
              <a:ext uri="{FF2B5EF4-FFF2-40B4-BE49-F238E27FC236}">
                <a16:creationId xmlns:a16="http://schemas.microsoft.com/office/drawing/2014/main" id="{3E37E674-33A3-4373-9C74-9271AD3045B3}"/>
              </a:ext>
            </a:extLst>
          </p:cNvPr>
          <p:cNvGraphicFramePr>
            <a:graphicFrameLocks noGrp="1"/>
          </p:cNvGraphicFramePr>
          <p:nvPr>
            <p:ph idx="1"/>
          </p:nvPr>
        </p:nvGraphicFramePr>
        <p:xfrm>
          <a:off x="6355080" y="955653"/>
          <a:ext cx="5029200"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28898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EB41C5C-0F34-4DDA-9D7C-5E717F35F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8D5126-C9BF-80B1-7BDE-8DC7CFA34894}"/>
              </a:ext>
            </a:extLst>
          </p:cNvPr>
          <p:cNvSpPr>
            <a:spLocks noGrp="1"/>
          </p:cNvSpPr>
          <p:nvPr>
            <p:ph type="title"/>
          </p:nvPr>
        </p:nvSpPr>
        <p:spPr>
          <a:xfrm>
            <a:off x="594360" y="640263"/>
            <a:ext cx="3822192" cy="1344975"/>
          </a:xfrm>
        </p:spPr>
        <p:txBody>
          <a:bodyPr>
            <a:normAutofit/>
          </a:bodyPr>
          <a:lstStyle/>
          <a:p>
            <a:pPr algn="ctr"/>
            <a:r>
              <a:rPr lang="en-US" sz="3600" dirty="0">
                <a:solidFill>
                  <a:schemeClr val="bg1"/>
                </a:solidFill>
              </a:rPr>
              <a:t>Congratulations!	</a:t>
            </a:r>
          </a:p>
        </p:txBody>
      </p:sp>
      <p:cxnSp>
        <p:nvCxnSpPr>
          <p:cNvPr id="25" name="Straight Connector 24">
            <a:extLst>
              <a:ext uri="{FF2B5EF4-FFF2-40B4-BE49-F238E27FC236}">
                <a16:creationId xmlns:a16="http://schemas.microsoft.com/office/drawing/2014/main" id="{57E1E5E6-F385-4E9C-B201-BA5BDE5CAD5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ADC0918-3A41-8FA0-B686-DD4A10AA61F3}"/>
              </a:ext>
            </a:extLst>
          </p:cNvPr>
          <p:cNvSpPr>
            <a:spLocks noGrp="1"/>
          </p:cNvSpPr>
          <p:nvPr>
            <p:ph idx="1"/>
          </p:nvPr>
        </p:nvSpPr>
        <p:spPr>
          <a:xfrm>
            <a:off x="593610" y="2121763"/>
            <a:ext cx="3822192" cy="3773010"/>
          </a:xfrm>
        </p:spPr>
        <p:txBody>
          <a:bodyPr>
            <a:normAutofit/>
          </a:bodyPr>
          <a:lstStyle/>
          <a:p>
            <a:r>
              <a:rPr lang="en-US" sz="2000" dirty="0">
                <a:solidFill>
                  <a:schemeClr val="bg1"/>
                </a:solidFill>
              </a:rPr>
              <a:t>Richard Wang, </a:t>
            </a:r>
            <a:r>
              <a:rPr lang="en-US" sz="2000" b="0" i="0" dirty="0">
                <a:solidFill>
                  <a:schemeClr val="bg1"/>
                </a:solidFill>
                <a:effectLst/>
                <a:latin typeface="-apple-system"/>
              </a:rPr>
              <a:t>Program Director at Wayne </a:t>
            </a:r>
            <a:r>
              <a:rPr lang="en-US" sz="2000" b="0" i="0" dirty="0" err="1">
                <a:solidFill>
                  <a:schemeClr val="bg1"/>
                </a:solidFill>
                <a:effectLst/>
                <a:latin typeface="-apple-system"/>
              </a:rPr>
              <a:t>Densch</a:t>
            </a:r>
            <a:r>
              <a:rPr lang="en-US" sz="2000" b="0" i="0" dirty="0">
                <a:solidFill>
                  <a:schemeClr val="bg1"/>
                </a:solidFill>
                <a:effectLst/>
                <a:latin typeface="-apple-system"/>
              </a:rPr>
              <a:t> Center, was awarded Social Work Intern Supervisor of the Year by the School of Social Work at UCF</a:t>
            </a:r>
            <a:endParaRPr lang="en-US" sz="2000" dirty="0">
              <a:solidFill>
                <a:schemeClr val="bg1"/>
              </a:solidFill>
            </a:endParaRPr>
          </a:p>
        </p:txBody>
      </p:sp>
      <p:pic>
        <p:nvPicPr>
          <p:cNvPr id="5" name="Picture 4" descr="Company name&#10;&#10;Description automatically generated with medium confidence">
            <a:extLst>
              <a:ext uri="{FF2B5EF4-FFF2-40B4-BE49-F238E27FC236}">
                <a16:creationId xmlns:a16="http://schemas.microsoft.com/office/drawing/2014/main" id="{C11A01FD-FED1-EFD9-6018-02C84C41ACCC}"/>
              </a:ext>
            </a:extLst>
          </p:cNvPr>
          <p:cNvPicPr>
            <a:picLocks noChangeAspect="1"/>
          </p:cNvPicPr>
          <p:nvPr/>
        </p:nvPicPr>
        <p:blipFill>
          <a:blip r:embed="rId2"/>
          <a:stretch>
            <a:fillRect/>
          </a:stretch>
        </p:blipFill>
        <p:spPr>
          <a:xfrm>
            <a:off x="5110716" y="1380526"/>
            <a:ext cx="6596652" cy="3941499"/>
          </a:xfrm>
          <a:prstGeom prst="rect">
            <a:avLst/>
          </a:prstGeom>
        </p:spPr>
      </p:pic>
    </p:spTree>
    <p:extLst>
      <p:ext uri="{BB962C8B-B14F-4D97-AF65-F5344CB8AC3E}">
        <p14:creationId xmlns:p14="http://schemas.microsoft.com/office/powerpoint/2010/main" val="33339484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dirty="0">
                <a:solidFill>
                  <a:srgbClr val="FFFFFF"/>
                </a:solidFill>
              </a:rPr>
              <a:t>Need PPE?</a:t>
            </a:r>
          </a:p>
        </p:txBody>
      </p:sp>
      <p:sp>
        <p:nvSpPr>
          <p:cNvPr id="3" name="Content Placeholder 2"/>
          <p:cNvSpPr>
            <a:spLocks noGrp="1"/>
          </p:cNvSpPr>
          <p:nvPr>
            <p:ph idx="1"/>
          </p:nvPr>
        </p:nvSpPr>
        <p:spPr>
          <a:xfrm>
            <a:off x="6082111" y="813683"/>
            <a:ext cx="5306084" cy="5230634"/>
          </a:xfrm>
        </p:spPr>
        <p:txBody>
          <a:bodyPr anchor="ctr">
            <a:normAutofit/>
          </a:bodyPr>
          <a:lstStyle/>
          <a:p>
            <a:pPr marL="0" indent="0">
              <a:buNone/>
            </a:pPr>
            <a:r>
              <a:rPr lang="en-US" dirty="0"/>
              <a:t>Let HSN meet your PPE needs! </a:t>
            </a:r>
          </a:p>
          <a:p>
            <a:r>
              <a:rPr lang="en-US" dirty="0">
                <a:solidFill>
                  <a:srgbClr val="000000"/>
                </a:solidFill>
              </a:rPr>
              <a:t>Reusable and Disposable Masks </a:t>
            </a:r>
          </a:p>
          <a:p>
            <a:r>
              <a:rPr lang="en-US" dirty="0">
                <a:solidFill>
                  <a:srgbClr val="000000"/>
                </a:solidFill>
              </a:rPr>
              <a:t>Hand Sanitizer </a:t>
            </a:r>
          </a:p>
          <a:p>
            <a:r>
              <a:rPr lang="en-US" dirty="0">
                <a:solidFill>
                  <a:srgbClr val="000000"/>
                </a:solidFill>
              </a:rPr>
              <a:t>Gloves </a:t>
            </a:r>
          </a:p>
          <a:p>
            <a:r>
              <a:rPr lang="en-US" dirty="0">
                <a:solidFill>
                  <a:srgbClr val="000000"/>
                </a:solidFill>
              </a:rPr>
              <a:t>Need any? Let us know!</a:t>
            </a:r>
          </a:p>
          <a:p>
            <a:pPr marL="0" indent="0">
              <a:buNone/>
            </a:pPr>
            <a:r>
              <a:rPr lang="en-US" dirty="0">
                <a:solidFill>
                  <a:srgbClr val="000000"/>
                </a:solidFill>
              </a:rPr>
              <a:t>Contact Christopher.Fowler@hsncfl.org to arrange a pickup </a:t>
            </a:r>
          </a:p>
          <a:p>
            <a:pPr lvl="1"/>
            <a:endParaRPr lang="en-US" sz="2000" dirty="0">
              <a:solidFill>
                <a:srgbClr val="000000"/>
              </a:solidFill>
            </a:endParaRPr>
          </a:p>
        </p:txBody>
      </p:sp>
    </p:spTree>
    <p:extLst>
      <p:ext uri="{BB962C8B-B14F-4D97-AF65-F5344CB8AC3E}">
        <p14:creationId xmlns:p14="http://schemas.microsoft.com/office/powerpoint/2010/main" val="33194814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66012E2-2E5E-4208-B59C-DA4FC44DC7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35" y="0"/>
            <a:ext cx="12220634"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05F94A0D-DB2E-4487-BA31-9105C14D950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636" y="0"/>
            <a:ext cx="12220636" cy="6858000"/>
          </a:xfrm>
          <a:prstGeom prst="rect">
            <a:avLst/>
          </a:prstGeom>
        </p:spPr>
      </p:pic>
      <p:sp>
        <p:nvSpPr>
          <p:cNvPr id="2" name="Title 1">
            <a:extLst>
              <a:ext uri="{FF2B5EF4-FFF2-40B4-BE49-F238E27FC236}">
                <a16:creationId xmlns:a16="http://schemas.microsoft.com/office/drawing/2014/main" id="{95DA2FA7-72CB-764C-ABAD-DCC2DE93E1DE}"/>
              </a:ext>
            </a:extLst>
          </p:cNvPr>
          <p:cNvSpPr>
            <a:spLocks noGrp="1"/>
          </p:cNvSpPr>
          <p:nvPr>
            <p:ph type="ctrTitle"/>
          </p:nvPr>
        </p:nvSpPr>
        <p:spPr>
          <a:xfrm>
            <a:off x="336123" y="2306978"/>
            <a:ext cx="3658053" cy="1280160"/>
          </a:xfrm>
        </p:spPr>
        <p:txBody>
          <a:bodyPr anchor="t">
            <a:normAutofit/>
          </a:bodyPr>
          <a:lstStyle/>
          <a:p>
            <a:r>
              <a:rPr lang="en-US" sz="4400" dirty="0">
                <a:solidFill>
                  <a:srgbClr val="FFFFFF"/>
                </a:solidFill>
              </a:rPr>
              <a:t>Next Meeting</a:t>
            </a:r>
          </a:p>
        </p:txBody>
      </p:sp>
      <p:sp>
        <p:nvSpPr>
          <p:cNvPr id="3" name="Subtitle 2">
            <a:extLst>
              <a:ext uri="{FF2B5EF4-FFF2-40B4-BE49-F238E27FC236}">
                <a16:creationId xmlns:a16="http://schemas.microsoft.com/office/drawing/2014/main" id="{EF42328E-9217-BD4D-B0AD-24919382A154}"/>
              </a:ext>
            </a:extLst>
          </p:cNvPr>
          <p:cNvSpPr>
            <a:spLocks noGrp="1"/>
          </p:cNvSpPr>
          <p:nvPr>
            <p:ph type="subTitle" idx="1"/>
          </p:nvPr>
        </p:nvSpPr>
        <p:spPr>
          <a:xfrm>
            <a:off x="336123" y="3424428"/>
            <a:ext cx="3658053" cy="955111"/>
          </a:xfrm>
        </p:spPr>
        <p:txBody>
          <a:bodyPr anchor="b">
            <a:normAutofit fontScale="77500" lnSpcReduction="20000"/>
          </a:bodyPr>
          <a:lstStyle/>
          <a:p>
            <a:r>
              <a:rPr lang="en-US" dirty="0">
                <a:solidFill>
                  <a:srgbClr val="FFFFFF"/>
                </a:solidFill>
              </a:rPr>
              <a:t>Tuesday, May 24</a:t>
            </a:r>
            <a:r>
              <a:rPr lang="en-US" baseline="30000" dirty="0">
                <a:solidFill>
                  <a:srgbClr val="FFFFFF"/>
                </a:solidFill>
              </a:rPr>
              <a:t>th</a:t>
            </a:r>
            <a:r>
              <a:rPr lang="en-US" dirty="0">
                <a:solidFill>
                  <a:srgbClr val="FFFFFF"/>
                </a:solidFill>
              </a:rPr>
              <a:t>, 2022</a:t>
            </a:r>
          </a:p>
          <a:p>
            <a:r>
              <a:rPr lang="en-US" dirty="0">
                <a:solidFill>
                  <a:srgbClr val="FFFFFF"/>
                </a:solidFill>
              </a:rPr>
              <a:t>9 to 10:30 am</a:t>
            </a:r>
          </a:p>
          <a:p>
            <a:r>
              <a:rPr lang="en-US" dirty="0">
                <a:solidFill>
                  <a:srgbClr val="FFFFFF"/>
                </a:solidFill>
              </a:rPr>
              <a:t>Location: Online</a:t>
            </a:r>
          </a:p>
        </p:txBody>
      </p:sp>
      <p:pic>
        <p:nvPicPr>
          <p:cNvPr id="6" name="Picture 5" descr="A close up of a sign&#10;&#10;Description automatically generated">
            <a:extLst>
              <a:ext uri="{FF2B5EF4-FFF2-40B4-BE49-F238E27FC236}">
                <a16:creationId xmlns:a16="http://schemas.microsoft.com/office/drawing/2014/main" id="{3E837CA9-9317-754E-819E-5B19DC4A8ECB}"/>
              </a:ext>
            </a:extLst>
          </p:cNvPr>
          <p:cNvPicPr>
            <a:picLocks noChangeAspect="1"/>
          </p:cNvPicPr>
          <p:nvPr/>
        </p:nvPicPr>
        <p:blipFill>
          <a:blip r:embed="rId4"/>
          <a:stretch>
            <a:fillRect/>
          </a:stretch>
        </p:blipFill>
        <p:spPr>
          <a:xfrm>
            <a:off x="6545142" y="740664"/>
            <a:ext cx="4683005" cy="5367528"/>
          </a:xfrm>
          <a:prstGeom prst="rect">
            <a:avLst/>
          </a:prstGeom>
        </p:spPr>
      </p:pic>
    </p:spTree>
    <p:extLst>
      <p:ext uri="{BB962C8B-B14F-4D97-AF65-F5344CB8AC3E}">
        <p14:creationId xmlns:p14="http://schemas.microsoft.com/office/powerpoint/2010/main" val="3423968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978728" y="0"/>
            <a:ext cx="6234545" cy="4675909"/>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4" name="object 4"/>
            <p:cNvSpPr/>
            <p:nvPr/>
          </p:nvSpPr>
          <p:spPr>
            <a:xfrm>
              <a:off x="8458200" y="0"/>
              <a:ext cx="685800" cy="6858000"/>
            </a:xfrm>
            <a:custGeom>
              <a:avLst/>
              <a:gdLst/>
              <a:ahLst/>
              <a:cxnLst/>
              <a:rect l="l" t="t" r="r" b="b"/>
              <a:pathLst>
                <a:path w="685800" h="6858000">
                  <a:moveTo>
                    <a:pt x="685800" y="6172200"/>
                  </a:moveTo>
                  <a:lnTo>
                    <a:pt x="0" y="6172200"/>
                  </a:lnTo>
                  <a:lnTo>
                    <a:pt x="0" y="6858000"/>
                  </a:lnTo>
                  <a:lnTo>
                    <a:pt x="685800" y="6858000"/>
                  </a:lnTo>
                  <a:lnTo>
                    <a:pt x="685800" y="6172200"/>
                  </a:lnTo>
                  <a:close/>
                </a:path>
                <a:path w="685800" h="6858000">
                  <a:moveTo>
                    <a:pt x="685800" y="0"/>
                  </a:moveTo>
                  <a:lnTo>
                    <a:pt x="0" y="0"/>
                  </a:lnTo>
                  <a:lnTo>
                    <a:pt x="0" y="5486400"/>
                  </a:lnTo>
                  <a:lnTo>
                    <a:pt x="685800" y="5486400"/>
                  </a:lnTo>
                  <a:lnTo>
                    <a:pt x="685800" y="0"/>
                  </a:lnTo>
                  <a:close/>
                </a:path>
              </a:pathLst>
            </a:custGeom>
            <a:solidFill>
              <a:srgbClr val="2E5796"/>
            </a:solidFill>
          </p:spPr>
          <p:txBody>
            <a:bodyPr wrap="square" lIns="0" tIns="0" rIns="0" bIns="0" rtlCol="0"/>
            <a:lstStyle/>
            <a:p>
              <a:endParaRPr sz="1227"/>
            </a:p>
          </p:txBody>
        </p:sp>
        <p:sp>
          <p:nvSpPr>
            <p:cNvPr id="5" name="object 5"/>
            <p:cNvSpPr/>
            <p:nvPr/>
          </p:nvSpPr>
          <p:spPr>
            <a:xfrm>
              <a:off x="8458200" y="5486400"/>
              <a:ext cx="685800" cy="685800"/>
            </a:xfrm>
            <a:custGeom>
              <a:avLst/>
              <a:gdLst/>
              <a:ahLst/>
              <a:cxnLst/>
              <a:rect l="l" t="t" r="r" b="b"/>
              <a:pathLst>
                <a:path w="685800" h="685800">
                  <a:moveTo>
                    <a:pt x="685800" y="0"/>
                  </a:moveTo>
                  <a:lnTo>
                    <a:pt x="0" y="0"/>
                  </a:lnTo>
                  <a:lnTo>
                    <a:pt x="0" y="685800"/>
                  </a:lnTo>
                  <a:lnTo>
                    <a:pt x="685800" y="685800"/>
                  </a:lnTo>
                  <a:lnTo>
                    <a:pt x="685800" y="0"/>
                  </a:lnTo>
                  <a:close/>
                </a:path>
              </a:pathLst>
            </a:custGeom>
            <a:solidFill>
              <a:srgbClr val="FF66FF"/>
            </a:solidFill>
          </p:spPr>
          <p:txBody>
            <a:bodyPr wrap="square" lIns="0" tIns="0" rIns="0" bIns="0" rtlCol="0"/>
            <a:lstStyle/>
            <a:p>
              <a:endParaRPr sz="1227"/>
            </a:p>
          </p:txBody>
        </p:sp>
        <p:pic>
          <p:nvPicPr>
            <p:cNvPr id="6" name="object 6"/>
            <p:cNvPicPr/>
            <p:nvPr/>
          </p:nvPicPr>
          <p:blipFill>
            <a:blip r:embed="rId3" cstate="print"/>
            <a:stretch>
              <a:fillRect/>
            </a:stretch>
          </p:blipFill>
          <p:spPr>
            <a:xfrm>
              <a:off x="1426463" y="297179"/>
              <a:ext cx="6060947" cy="6560817"/>
            </a:xfrm>
            <a:prstGeom prst="rect">
              <a:avLst/>
            </a:prstGeom>
          </p:spPr>
        </p:pic>
        <p:pic>
          <p:nvPicPr>
            <p:cNvPr id="7" name="object 7"/>
            <p:cNvPicPr/>
            <p:nvPr/>
          </p:nvPicPr>
          <p:blipFill>
            <a:blip r:embed="rId4" cstate="print"/>
            <a:stretch>
              <a:fillRect/>
            </a:stretch>
          </p:blipFill>
          <p:spPr>
            <a:xfrm>
              <a:off x="0" y="0"/>
              <a:ext cx="3435095" cy="2369820"/>
            </a:xfrm>
            <a:prstGeom prst="rect">
              <a:avLst/>
            </a:prstGeom>
          </p:spPr>
        </p:pic>
        <p:pic>
          <p:nvPicPr>
            <p:cNvPr id="8" name="object 8"/>
            <p:cNvPicPr/>
            <p:nvPr/>
          </p:nvPicPr>
          <p:blipFill>
            <a:blip r:embed="rId5" cstate="print"/>
            <a:stretch>
              <a:fillRect/>
            </a:stretch>
          </p:blipFill>
          <p:spPr>
            <a:xfrm>
              <a:off x="0" y="4591810"/>
              <a:ext cx="3185159" cy="2266186"/>
            </a:xfrm>
            <a:prstGeom prst="rect">
              <a:avLst/>
            </a:prstGeom>
          </p:spPr>
        </p:pic>
        <p:pic>
          <p:nvPicPr>
            <p:cNvPr id="9" name="object 9"/>
            <p:cNvPicPr/>
            <p:nvPr/>
          </p:nvPicPr>
          <p:blipFill>
            <a:blip r:embed="rId6" cstate="print"/>
            <a:stretch>
              <a:fillRect/>
            </a:stretch>
          </p:blipFill>
          <p:spPr>
            <a:xfrm>
              <a:off x="5914644" y="2721864"/>
              <a:ext cx="3229355" cy="1737360"/>
            </a:xfrm>
            <a:prstGeom prst="rect">
              <a:avLst/>
            </a:prstGeom>
          </p:spPr>
        </p:pic>
        <p:pic>
          <p:nvPicPr>
            <p:cNvPr id="10" name="object 10"/>
            <p:cNvPicPr/>
            <p:nvPr/>
          </p:nvPicPr>
          <p:blipFill>
            <a:blip r:embed="rId7" cstate="print"/>
            <a:stretch>
              <a:fillRect/>
            </a:stretch>
          </p:blipFill>
          <p:spPr>
            <a:xfrm>
              <a:off x="5250179" y="5135878"/>
              <a:ext cx="3893820" cy="1722118"/>
            </a:xfrm>
            <a:prstGeom prst="rect">
              <a:avLst/>
            </a:prstGeom>
          </p:spPr>
        </p:pic>
        <p:pic>
          <p:nvPicPr>
            <p:cNvPr id="11" name="object 11"/>
            <p:cNvPicPr/>
            <p:nvPr/>
          </p:nvPicPr>
          <p:blipFill>
            <a:blip r:embed="rId8" cstate="print"/>
            <a:stretch>
              <a:fillRect/>
            </a:stretch>
          </p:blipFill>
          <p:spPr>
            <a:xfrm>
              <a:off x="6070091" y="4399788"/>
              <a:ext cx="1271015" cy="790956"/>
            </a:xfrm>
            <a:prstGeom prst="rect">
              <a:avLst/>
            </a:prstGeom>
          </p:spPr>
        </p:pic>
        <p:sp>
          <p:nvSpPr>
            <p:cNvPr id="12" name="object 12"/>
            <p:cNvSpPr/>
            <p:nvPr/>
          </p:nvSpPr>
          <p:spPr>
            <a:xfrm>
              <a:off x="6103620" y="4459223"/>
              <a:ext cx="1156970" cy="676910"/>
            </a:xfrm>
            <a:custGeom>
              <a:avLst/>
              <a:gdLst/>
              <a:ahLst/>
              <a:cxnLst/>
              <a:rect l="l" t="t" r="r" b="b"/>
              <a:pathLst>
                <a:path w="1156970" h="676910">
                  <a:moveTo>
                    <a:pt x="0" y="338327"/>
                  </a:moveTo>
                  <a:lnTo>
                    <a:pt x="11750" y="270153"/>
                  </a:lnTo>
                  <a:lnTo>
                    <a:pt x="45452" y="206650"/>
                  </a:lnTo>
                  <a:lnTo>
                    <a:pt x="69807" y="177076"/>
                  </a:lnTo>
                  <a:lnTo>
                    <a:pt x="98777" y="149181"/>
                  </a:lnTo>
                  <a:lnTo>
                    <a:pt x="132073" y="123135"/>
                  </a:lnTo>
                  <a:lnTo>
                    <a:pt x="169402" y="99107"/>
                  </a:lnTo>
                  <a:lnTo>
                    <a:pt x="210474" y="77269"/>
                  </a:lnTo>
                  <a:lnTo>
                    <a:pt x="254998" y="57790"/>
                  </a:lnTo>
                  <a:lnTo>
                    <a:pt x="302684" y="40841"/>
                  </a:lnTo>
                  <a:lnTo>
                    <a:pt x="353240" y="26592"/>
                  </a:lnTo>
                  <a:lnTo>
                    <a:pt x="406376" y="15213"/>
                  </a:lnTo>
                  <a:lnTo>
                    <a:pt x="461802" y="6875"/>
                  </a:lnTo>
                  <a:lnTo>
                    <a:pt x="519226" y="1747"/>
                  </a:lnTo>
                  <a:lnTo>
                    <a:pt x="578357" y="0"/>
                  </a:lnTo>
                  <a:lnTo>
                    <a:pt x="637489" y="1747"/>
                  </a:lnTo>
                  <a:lnTo>
                    <a:pt x="694913" y="6875"/>
                  </a:lnTo>
                  <a:lnTo>
                    <a:pt x="750339" y="15213"/>
                  </a:lnTo>
                  <a:lnTo>
                    <a:pt x="803475" y="26592"/>
                  </a:lnTo>
                  <a:lnTo>
                    <a:pt x="854031" y="40841"/>
                  </a:lnTo>
                  <a:lnTo>
                    <a:pt x="901717" y="57790"/>
                  </a:lnTo>
                  <a:lnTo>
                    <a:pt x="946241" y="77269"/>
                  </a:lnTo>
                  <a:lnTo>
                    <a:pt x="987313" y="99107"/>
                  </a:lnTo>
                  <a:lnTo>
                    <a:pt x="1024642" y="123135"/>
                  </a:lnTo>
                  <a:lnTo>
                    <a:pt x="1057938" y="149181"/>
                  </a:lnTo>
                  <a:lnTo>
                    <a:pt x="1086908" y="177076"/>
                  </a:lnTo>
                  <a:lnTo>
                    <a:pt x="1111263" y="206650"/>
                  </a:lnTo>
                  <a:lnTo>
                    <a:pt x="1144965" y="270153"/>
                  </a:lnTo>
                  <a:lnTo>
                    <a:pt x="1156715" y="338327"/>
                  </a:lnTo>
                  <a:lnTo>
                    <a:pt x="1153729" y="372914"/>
                  </a:lnTo>
                  <a:lnTo>
                    <a:pt x="1130713" y="438922"/>
                  </a:lnTo>
                  <a:lnTo>
                    <a:pt x="1086908" y="499579"/>
                  </a:lnTo>
                  <a:lnTo>
                    <a:pt x="1057938" y="527474"/>
                  </a:lnTo>
                  <a:lnTo>
                    <a:pt x="1024642" y="553520"/>
                  </a:lnTo>
                  <a:lnTo>
                    <a:pt x="987313" y="577548"/>
                  </a:lnTo>
                  <a:lnTo>
                    <a:pt x="946241" y="599386"/>
                  </a:lnTo>
                  <a:lnTo>
                    <a:pt x="901717" y="618865"/>
                  </a:lnTo>
                  <a:lnTo>
                    <a:pt x="854031" y="635814"/>
                  </a:lnTo>
                  <a:lnTo>
                    <a:pt x="803475" y="650063"/>
                  </a:lnTo>
                  <a:lnTo>
                    <a:pt x="750339" y="661442"/>
                  </a:lnTo>
                  <a:lnTo>
                    <a:pt x="694913" y="669780"/>
                  </a:lnTo>
                  <a:lnTo>
                    <a:pt x="637489" y="674908"/>
                  </a:lnTo>
                  <a:lnTo>
                    <a:pt x="578357" y="676656"/>
                  </a:lnTo>
                  <a:lnTo>
                    <a:pt x="519226" y="674908"/>
                  </a:lnTo>
                  <a:lnTo>
                    <a:pt x="461802" y="669780"/>
                  </a:lnTo>
                  <a:lnTo>
                    <a:pt x="406376" y="661442"/>
                  </a:lnTo>
                  <a:lnTo>
                    <a:pt x="353240" y="650063"/>
                  </a:lnTo>
                  <a:lnTo>
                    <a:pt x="302684" y="635814"/>
                  </a:lnTo>
                  <a:lnTo>
                    <a:pt x="254998" y="618865"/>
                  </a:lnTo>
                  <a:lnTo>
                    <a:pt x="210474" y="599386"/>
                  </a:lnTo>
                  <a:lnTo>
                    <a:pt x="169402" y="577548"/>
                  </a:lnTo>
                  <a:lnTo>
                    <a:pt x="132073" y="553520"/>
                  </a:lnTo>
                  <a:lnTo>
                    <a:pt x="98777" y="527474"/>
                  </a:lnTo>
                  <a:lnTo>
                    <a:pt x="69807" y="499579"/>
                  </a:lnTo>
                  <a:lnTo>
                    <a:pt x="45452" y="470005"/>
                  </a:lnTo>
                  <a:lnTo>
                    <a:pt x="11750" y="406502"/>
                  </a:lnTo>
                  <a:lnTo>
                    <a:pt x="0" y="338327"/>
                  </a:lnTo>
                  <a:close/>
                </a:path>
              </a:pathLst>
            </a:custGeom>
            <a:ln w="12192">
              <a:solidFill>
                <a:srgbClr val="B100B1"/>
              </a:solidFill>
            </a:ln>
          </p:spPr>
          <p:txBody>
            <a:bodyPr wrap="square" lIns="0" tIns="0" rIns="0" bIns="0" rtlCol="0"/>
            <a:lstStyle/>
            <a:p>
              <a:endParaRPr sz="1227"/>
            </a:p>
          </p:txBody>
        </p:sp>
        <p:pic>
          <p:nvPicPr>
            <p:cNvPr id="13" name="object 13"/>
            <p:cNvPicPr/>
            <p:nvPr/>
          </p:nvPicPr>
          <p:blipFill>
            <a:blip r:embed="rId9" cstate="print"/>
            <a:stretch>
              <a:fillRect/>
            </a:stretch>
          </p:blipFill>
          <p:spPr>
            <a:xfrm>
              <a:off x="5823203" y="358152"/>
              <a:ext cx="1461516" cy="929627"/>
            </a:xfrm>
            <a:prstGeom prst="rect">
              <a:avLst/>
            </a:prstGeom>
          </p:spPr>
        </p:pic>
        <p:sp>
          <p:nvSpPr>
            <p:cNvPr id="14" name="object 14"/>
            <p:cNvSpPr/>
            <p:nvPr/>
          </p:nvSpPr>
          <p:spPr>
            <a:xfrm>
              <a:off x="5856732" y="417576"/>
              <a:ext cx="1347470" cy="815340"/>
            </a:xfrm>
            <a:custGeom>
              <a:avLst/>
              <a:gdLst/>
              <a:ahLst/>
              <a:cxnLst/>
              <a:rect l="l" t="t" r="r" b="b"/>
              <a:pathLst>
                <a:path w="1347470" h="815340">
                  <a:moveTo>
                    <a:pt x="0" y="407670"/>
                  </a:moveTo>
                  <a:lnTo>
                    <a:pt x="9756" y="338144"/>
                  </a:lnTo>
                  <a:lnTo>
                    <a:pt x="37947" y="272435"/>
                  </a:lnTo>
                  <a:lnTo>
                    <a:pt x="82953" y="211519"/>
                  </a:lnTo>
                  <a:lnTo>
                    <a:pt x="111257" y="183165"/>
                  </a:lnTo>
                  <a:lnTo>
                    <a:pt x="143157" y="156376"/>
                  </a:lnTo>
                  <a:lnTo>
                    <a:pt x="178452" y="131275"/>
                  </a:lnTo>
                  <a:lnTo>
                    <a:pt x="216940" y="107984"/>
                  </a:lnTo>
                  <a:lnTo>
                    <a:pt x="258418" y="86625"/>
                  </a:lnTo>
                  <a:lnTo>
                    <a:pt x="302683" y="67321"/>
                  </a:lnTo>
                  <a:lnTo>
                    <a:pt x="349534" y="50194"/>
                  </a:lnTo>
                  <a:lnTo>
                    <a:pt x="398769" y="35367"/>
                  </a:lnTo>
                  <a:lnTo>
                    <a:pt x="450184" y="22961"/>
                  </a:lnTo>
                  <a:lnTo>
                    <a:pt x="503578" y="13099"/>
                  </a:lnTo>
                  <a:lnTo>
                    <a:pt x="558748" y="5903"/>
                  </a:lnTo>
                  <a:lnTo>
                    <a:pt x="615492" y="1496"/>
                  </a:lnTo>
                  <a:lnTo>
                    <a:pt x="673608" y="0"/>
                  </a:lnTo>
                  <a:lnTo>
                    <a:pt x="731723" y="1496"/>
                  </a:lnTo>
                  <a:lnTo>
                    <a:pt x="788467" y="5903"/>
                  </a:lnTo>
                  <a:lnTo>
                    <a:pt x="843637" y="13099"/>
                  </a:lnTo>
                  <a:lnTo>
                    <a:pt x="897031" y="22961"/>
                  </a:lnTo>
                  <a:lnTo>
                    <a:pt x="948446" y="35367"/>
                  </a:lnTo>
                  <a:lnTo>
                    <a:pt x="997681" y="50194"/>
                  </a:lnTo>
                  <a:lnTo>
                    <a:pt x="1044532" y="67321"/>
                  </a:lnTo>
                  <a:lnTo>
                    <a:pt x="1088797" y="86625"/>
                  </a:lnTo>
                  <a:lnTo>
                    <a:pt x="1130275" y="107984"/>
                  </a:lnTo>
                  <a:lnTo>
                    <a:pt x="1168763" y="131275"/>
                  </a:lnTo>
                  <a:lnTo>
                    <a:pt x="1204058" y="156376"/>
                  </a:lnTo>
                  <a:lnTo>
                    <a:pt x="1235958" y="183165"/>
                  </a:lnTo>
                  <a:lnTo>
                    <a:pt x="1264262" y="211519"/>
                  </a:lnTo>
                  <a:lnTo>
                    <a:pt x="1288766" y="241317"/>
                  </a:lnTo>
                  <a:lnTo>
                    <a:pt x="1325567" y="304752"/>
                  </a:lnTo>
                  <a:lnTo>
                    <a:pt x="1344743" y="372491"/>
                  </a:lnTo>
                  <a:lnTo>
                    <a:pt x="1347215" y="407670"/>
                  </a:lnTo>
                  <a:lnTo>
                    <a:pt x="1344743" y="442848"/>
                  </a:lnTo>
                  <a:lnTo>
                    <a:pt x="1325567" y="510587"/>
                  </a:lnTo>
                  <a:lnTo>
                    <a:pt x="1288766" y="574022"/>
                  </a:lnTo>
                  <a:lnTo>
                    <a:pt x="1264262" y="603820"/>
                  </a:lnTo>
                  <a:lnTo>
                    <a:pt x="1235958" y="632174"/>
                  </a:lnTo>
                  <a:lnTo>
                    <a:pt x="1204058" y="658963"/>
                  </a:lnTo>
                  <a:lnTo>
                    <a:pt x="1168763" y="684064"/>
                  </a:lnTo>
                  <a:lnTo>
                    <a:pt x="1130275" y="707355"/>
                  </a:lnTo>
                  <a:lnTo>
                    <a:pt x="1088797" y="728714"/>
                  </a:lnTo>
                  <a:lnTo>
                    <a:pt x="1044532" y="748018"/>
                  </a:lnTo>
                  <a:lnTo>
                    <a:pt x="997681" y="765145"/>
                  </a:lnTo>
                  <a:lnTo>
                    <a:pt x="948446" y="779972"/>
                  </a:lnTo>
                  <a:lnTo>
                    <a:pt x="897031" y="792378"/>
                  </a:lnTo>
                  <a:lnTo>
                    <a:pt x="843637" y="802240"/>
                  </a:lnTo>
                  <a:lnTo>
                    <a:pt x="788467" y="809436"/>
                  </a:lnTo>
                  <a:lnTo>
                    <a:pt x="731723" y="813843"/>
                  </a:lnTo>
                  <a:lnTo>
                    <a:pt x="673608" y="815339"/>
                  </a:lnTo>
                  <a:lnTo>
                    <a:pt x="615492" y="813843"/>
                  </a:lnTo>
                  <a:lnTo>
                    <a:pt x="558748" y="809436"/>
                  </a:lnTo>
                  <a:lnTo>
                    <a:pt x="503578" y="802240"/>
                  </a:lnTo>
                  <a:lnTo>
                    <a:pt x="450184" y="792378"/>
                  </a:lnTo>
                  <a:lnTo>
                    <a:pt x="398769" y="779972"/>
                  </a:lnTo>
                  <a:lnTo>
                    <a:pt x="349534" y="765145"/>
                  </a:lnTo>
                  <a:lnTo>
                    <a:pt x="302683" y="748018"/>
                  </a:lnTo>
                  <a:lnTo>
                    <a:pt x="258418" y="728714"/>
                  </a:lnTo>
                  <a:lnTo>
                    <a:pt x="216940" y="707355"/>
                  </a:lnTo>
                  <a:lnTo>
                    <a:pt x="178452" y="684064"/>
                  </a:lnTo>
                  <a:lnTo>
                    <a:pt x="143157" y="658963"/>
                  </a:lnTo>
                  <a:lnTo>
                    <a:pt x="111257" y="632174"/>
                  </a:lnTo>
                  <a:lnTo>
                    <a:pt x="82953" y="603820"/>
                  </a:lnTo>
                  <a:lnTo>
                    <a:pt x="58449" y="574022"/>
                  </a:lnTo>
                  <a:lnTo>
                    <a:pt x="21648" y="510587"/>
                  </a:lnTo>
                  <a:lnTo>
                    <a:pt x="2472" y="442848"/>
                  </a:lnTo>
                  <a:lnTo>
                    <a:pt x="0" y="407670"/>
                  </a:lnTo>
                  <a:close/>
                </a:path>
              </a:pathLst>
            </a:custGeom>
            <a:ln w="12192">
              <a:solidFill>
                <a:srgbClr val="B100B1"/>
              </a:solidFill>
            </a:ln>
          </p:spPr>
          <p:txBody>
            <a:bodyPr wrap="square" lIns="0" tIns="0" rIns="0" bIns="0" rtlCol="0"/>
            <a:lstStyle/>
            <a:p>
              <a:endParaRPr sz="1227"/>
            </a:p>
          </p:txBody>
        </p:sp>
        <p:pic>
          <p:nvPicPr>
            <p:cNvPr id="15" name="object 15"/>
            <p:cNvPicPr/>
            <p:nvPr/>
          </p:nvPicPr>
          <p:blipFill>
            <a:blip r:embed="rId10" cstate="print"/>
            <a:stretch>
              <a:fillRect/>
            </a:stretch>
          </p:blipFill>
          <p:spPr>
            <a:xfrm>
              <a:off x="1635251" y="3724643"/>
              <a:ext cx="2275331" cy="789444"/>
            </a:xfrm>
            <a:prstGeom prst="rect">
              <a:avLst/>
            </a:prstGeom>
          </p:spPr>
        </p:pic>
        <p:sp>
          <p:nvSpPr>
            <p:cNvPr id="16" name="object 16"/>
            <p:cNvSpPr/>
            <p:nvPr/>
          </p:nvSpPr>
          <p:spPr>
            <a:xfrm>
              <a:off x="1668779" y="3784091"/>
              <a:ext cx="2161540" cy="675640"/>
            </a:xfrm>
            <a:custGeom>
              <a:avLst/>
              <a:gdLst/>
              <a:ahLst/>
              <a:cxnLst/>
              <a:rect l="l" t="t" r="r" b="b"/>
              <a:pathLst>
                <a:path w="2161540" h="675639">
                  <a:moveTo>
                    <a:pt x="0" y="337565"/>
                  </a:moveTo>
                  <a:lnTo>
                    <a:pt x="9098" y="293558"/>
                  </a:lnTo>
                  <a:lnTo>
                    <a:pt x="35633" y="251262"/>
                  </a:lnTo>
                  <a:lnTo>
                    <a:pt x="78466" y="211034"/>
                  </a:lnTo>
                  <a:lnTo>
                    <a:pt x="136458" y="173228"/>
                  </a:lnTo>
                  <a:lnTo>
                    <a:pt x="170783" y="155345"/>
                  </a:lnTo>
                  <a:lnTo>
                    <a:pt x="208471" y="138202"/>
                  </a:lnTo>
                  <a:lnTo>
                    <a:pt x="249379" y="121842"/>
                  </a:lnTo>
                  <a:lnTo>
                    <a:pt x="293365" y="106310"/>
                  </a:lnTo>
                  <a:lnTo>
                    <a:pt x="340287" y="91651"/>
                  </a:lnTo>
                  <a:lnTo>
                    <a:pt x="390002" y="77909"/>
                  </a:lnTo>
                  <a:lnTo>
                    <a:pt x="442368" y="65129"/>
                  </a:lnTo>
                  <a:lnTo>
                    <a:pt x="497243" y="53355"/>
                  </a:lnTo>
                  <a:lnTo>
                    <a:pt x="554484" y="42631"/>
                  </a:lnTo>
                  <a:lnTo>
                    <a:pt x="613949" y="33003"/>
                  </a:lnTo>
                  <a:lnTo>
                    <a:pt x="675495" y="24514"/>
                  </a:lnTo>
                  <a:lnTo>
                    <a:pt x="738981" y="17209"/>
                  </a:lnTo>
                  <a:lnTo>
                    <a:pt x="804264" y="11132"/>
                  </a:lnTo>
                  <a:lnTo>
                    <a:pt x="871201" y="6328"/>
                  </a:lnTo>
                  <a:lnTo>
                    <a:pt x="939650" y="2842"/>
                  </a:lnTo>
                  <a:lnTo>
                    <a:pt x="1009469" y="718"/>
                  </a:lnTo>
                  <a:lnTo>
                    <a:pt x="1080515" y="0"/>
                  </a:lnTo>
                  <a:lnTo>
                    <a:pt x="1151562" y="718"/>
                  </a:lnTo>
                  <a:lnTo>
                    <a:pt x="1221381" y="2842"/>
                  </a:lnTo>
                  <a:lnTo>
                    <a:pt x="1289830" y="6328"/>
                  </a:lnTo>
                  <a:lnTo>
                    <a:pt x="1356767" y="11132"/>
                  </a:lnTo>
                  <a:lnTo>
                    <a:pt x="1422050" y="17209"/>
                  </a:lnTo>
                  <a:lnTo>
                    <a:pt x="1485536" y="24514"/>
                  </a:lnTo>
                  <a:lnTo>
                    <a:pt x="1547082" y="33003"/>
                  </a:lnTo>
                  <a:lnTo>
                    <a:pt x="1606547" y="42631"/>
                  </a:lnTo>
                  <a:lnTo>
                    <a:pt x="1663788" y="53355"/>
                  </a:lnTo>
                  <a:lnTo>
                    <a:pt x="1718663" y="65129"/>
                  </a:lnTo>
                  <a:lnTo>
                    <a:pt x="1771029" y="77909"/>
                  </a:lnTo>
                  <a:lnTo>
                    <a:pt x="1820744" y="91651"/>
                  </a:lnTo>
                  <a:lnTo>
                    <a:pt x="1867666" y="106310"/>
                  </a:lnTo>
                  <a:lnTo>
                    <a:pt x="1911652" y="121842"/>
                  </a:lnTo>
                  <a:lnTo>
                    <a:pt x="1952560" y="138202"/>
                  </a:lnTo>
                  <a:lnTo>
                    <a:pt x="1990248" y="155345"/>
                  </a:lnTo>
                  <a:lnTo>
                    <a:pt x="2024573" y="173228"/>
                  </a:lnTo>
                  <a:lnTo>
                    <a:pt x="2082565" y="211034"/>
                  </a:lnTo>
                  <a:lnTo>
                    <a:pt x="2125398" y="251262"/>
                  </a:lnTo>
                  <a:lnTo>
                    <a:pt x="2151933" y="293558"/>
                  </a:lnTo>
                  <a:lnTo>
                    <a:pt x="2161032" y="337565"/>
                  </a:lnTo>
                  <a:lnTo>
                    <a:pt x="2158733" y="359761"/>
                  </a:lnTo>
                  <a:lnTo>
                    <a:pt x="2140774" y="402957"/>
                  </a:lnTo>
                  <a:lnTo>
                    <a:pt x="2105948" y="444264"/>
                  </a:lnTo>
                  <a:lnTo>
                    <a:pt x="2055393" y="483325"/>
                  </a:lnTo>
                  <a:lnTo>
                    <a:pt x="1990248" y="519786"/>
                  </a:lnTo>
                  <a:lnTo>
                    <a:pt x="1952560" y="536929"/>
                  </a:lnTo>
                  <a:lnTo>
                    <a:pt x="1911652" y="553289"/>
                  </a:lnTo>
                  <a:lnTo>
                    <a:pt x="1867666" y="568821"/>
                  </a:lnTo>
                  <a:lnTo>
                    <a:pt x="1820744" y="583480"/>
                  </a:lnTo>
                  <a:lnTo>
                    <a:pt x="1771029" y="597222"/>
                  </a:lnTo>
                  <a:lnTo>
                    <a:pt x="1718663" y="610002"/>
                  </a:lnTo>
                  <a:lnTo>
                    <a:pt x="1663788" y="621776"/>
                  </a:lnTo>
                  <a:lnTo>
                    <a:pt x="1606547" y="632500"/>
                  </a:lnTo>
                  <a:lnTo>
                    <a:pt x="1547082" y="642128"/>
                  </a:lnTo>
                  <a:lnTo>
                    <a:pt x="1485536" y="650617"/>
                  </a:lnTo>
                  <a:lnTo>
                    <a:pt x="1422050" y="657922"/>
                  </a:lnTo>
                  <a:lnTo>
                    <a:pt x="1356767" y="663999"/>
                  </a:lnTo>
                  <a:lnTo>
                    <a:pt x="1289830" y="668803"/>
                  </a:lnTo>
                  <a:lnTo>
                    <a:pt x="1221381" y="672289"/>
                  </a:lnTo>
                  <a:lnTo>
                    <a:pt x="1151562" y="674413"/>
                  </a:lnTo>
                  <a:lnTo>
                    <a:pt x="1080515" y="675131"/>
                  </a:lnTo>
                  <a:lnTo>
                    <a:pt x="1009469" y="674413"/>
                  </a:lnTo>
                  <a:lnTo>
                    <a:pt x="939650" y="672289"/>
                  </a:lnTo>
                  <a:lnTo>
                    <a:pt x="871201" y="668803"/>
                  </a:lnTo>
                  <a:lnTo>
                    <a:pt x="804264" y="663999"/>
                  </a:lnTo>
                  <a:lnTo>
                    <a:pt x="738981" y="657922"/>
                  </a:lnTo>
                  <a:lnTo>
                    <a:pt x="675495" y="650617"/>
                  </a:lnTo>
                  <a:lnTo>
                    <a:pt x="613949" y="642128"/>
                  </a:lnTo>
                  <a:lnTo>
                    <a:pt x="554484" y="632500"/>
                  </a:lnTo>
                  <a:lnTo>
                    <a:pt x="497243" y="621776"/>
                  </a:lnTo>
                  <a:lnTo>
                    <a:pt x="442368" y="610002"/>
                  </a:lnTo>
                  <a:lnTo>
                    <a:pt x="390002" y="597222"/>
                  </a:lnTo>
                  <a:lnTo>
                    <a:pt x="340287" y="583480"/>
                  </a:lnTo>
                  <a:lnTo>
                    <a:pt x="293365" y="568821"/>
                  </a:lnTo>
                  <a:lnTo>
                    <a:pt x="249379" y="553289"/>
                  </a:lnTo>
                  <a:lnTo>
                    <a:pt x="208471" y="536929"/>
                  </a:lnTo>
                  <a:lnTo>
                    <a:pt x="170783" y="519786"/>
                  </a:lnTo>
                  <a:lnTo>
                    <a:pt x="136458" y="501903"/>
                  </a:lnTo>
                  <a:lnTo>
                    <a:pt x="78466" y="464097"/>
                  </a:lnTo>
                  <a:lnTo>
                    <a:pt x="35633" y="423869"/>
                  </a:lnTo>
                  <a:lnTo>
                    <a:pt x="9098" y="381573"/>
                  </a:lnTo>
                  <a:lnTo>
                    <a:pt x="0" y="337565"/>
                  </a:lnTo>
                  <a:close/>
                </a:path>
              </a:pathLst>
            </a:custGeom>
            <a:ln w="12192">
              <a:solidFill>
                <a:srgbClr val="B100B1"/>
              </a:solidFill>
            </a:ln>
          </p:spPr>
          <p:txBody>
            <a:bodyPr wrap="square" lIns="0" tIns="0" rIns="0" bIns="0" rtlCol="0"/>
            <a:lstStyle/>
            <a:p>
              <a:endParaRPr sz="1227"/>
            </a:p>
          </p:txBody>
        </p:sp>
        <p:pic>
          <p:nvPicPr>
            <p:cNvPr id="17" name="object 17"/>
            <p:cNvPicPr/>
            <p:nvPr/>
          </p:nvPicPr>
          <p:blipFill>
            <a:blip r:embed="rId11" cstate="print"/>
            <a:stretch>
              <a:fillRect/>
            </a:stretch>
          </p:blipFill>
          <p:spPr>
            <a:xfrm>
              <a:off x="5330952" y="1985772"/>
              <a:ext cx="2237231" cy="790955"/>
            </a:xfrm>
            <a:prstGeom prst="rect">
              <a:avLst/>
            </a:prstGeom>
          </p:spPr>
        </p:pic>
        <p:sp>
          <p:nvSpPr>
            <p:cNvPr id="18" name="object 18"/>
            <p:cNvSpPr/>
            <p:nvPr/>
          </p:nvSpPr>
          <p:spPr>
            <a:xfrm>
              <a:off x="5364479" y="2045207"/>
              <a:ext cx="2123440" cy="676910"/>
            </a:xfrm>
            <a:custGeom>
              <a:avLst/>
              <a:gdLst/>
              <a:ahLst/>
              <a:cxnLst/>
              <a:rect l="l" t="t" r="r" b="b"/>
              <a:pathLst>
                <a:path w="2123440" h="676910">
                  <a:moveTo>
                    <a:pt x="0" y="338327"/>
                  </a:moveTo>
                  <a:lnTo>
                    <a:pt x="8938" y="294229"/>
                  </a:lnTo>
                  <a:lnTo>
                    <a:pt x="35006" y="251843"/>
                  </a:lnTo>
                  <a:lnTo>
                    <a:pt x="77085" y="211527"/>
                  </a:lnTo>
                  <a:lnTo>
                    <a:pt x="134056" y="173637"/>
                  </a:lnTo>
                  <a:lnTo>
                    <a:pt x="167777" y="155714"/>
                  </a:lnTo>
                  <a:lnTo>
                    <a:pt x="204801" y="138531"/>
                  </a:lnTo>
                  <a:lnTo>
                    <a:pt x="244988" y="122134"/>
                  </a:lnTo>
                  <a:lnTo>
                    <a:pt x="288200" y="106566"/>
                  </a:lnTo>
                  <a:lnTo>
                    <a:pt x="334295" y="91873"/>
                  </a:lnTo>
                  <a:lnTo>
                    <a:pt x="383134" y="78098"/>
                  </a:lnTo>
                  <a:lnTo>
                    <a:pt x="434577" y="65288"/>
                  </a:lnTo>
                  <a:lnTo>
                    <a:pt x="488485" y="53485"/>
                  </a:lnTo>
                  <a:lnTo>
                    <a:pt x="544717" y="42736"/>
                  </a:lnTo>
                  <a:lnTo>
                    <a:pt x="603133" y="33084"/>
                  </a:lnTo>
                  <a:lnTo>
                    <a:pt x="663594" y="24574"/>
                  </a:lnTo>
                  <a:lnTo>
                    <a:pt x="725960" y="17251"/>
                  </a:lnTo>
                  <a:lnTo>
                    <a:pt x="790091" y="11160"/>
                  </a:lnTo>
                  <a:lnTo>
                    <a:pt x="855846" y="6344"/>
                  </a:lnTo>
                  <a:lnTo>
                    <a:pt x="923087" y="2849"/>
                  </a:lnTo>
                  <a:lnTo>
                    <a:pt x="991674" y="719"/>
                  </a:lnTo>
                  <a:lnTo>
                    <a:pt x="1061466" y="0"/>
                  </a:lnTo>
                  <a:lnTo>
                    <a:pt x="1131257" y="719"/>
                  </a:lnTo>
                  <a:lnTo>
                    <a:pt x="1199844" y="2849"/>
                  </a:lnTo>
                  <a:lnTo>
                    <a:pt x="1267085" y="6344"/>
                  </a:lnTo>
                  <a:lnTo>
                    <a:pt x="1332840" y="11160"/>
                  </a:lnTo>
                  <a:lnTo>
                    <a:pt x="1396971" y="17251"/>
                  </a:lnTo>
                  <a:lnTo>
                    <a:pt x="1459337" y="24574"/>
                  </a:lnTo>
                  <a:lnTo>
                    <a:pt x="1519798" y="33084"/>
                  </a:lnTo>
                  <a:lnTo>
                    <a:pt x="1578214" y="42736"/>
                  </a:lnTo>
                  <a:lnTo>
                    <a:pt x="1634446" y="53485"/>
                  </a:lnTo>
                  <a:lnTo>
                    <a:pt x="1688354" y="65288"/>
                  </a:lnTo>
                  <a:lnTo>
                    <a:pt x="1739797" y="78098"/>
                  </a:lnTo>
                  <a:lnTo>
                    <a:pt x="1788636" y="91873"/>
                  </a:lnTo>
                  <a:lnTo>
                    <a:pt x="1834731" y="106566"/>
                  </a:lnTo>
                  <a:lnTo>
                    <a:pt x="1877943" y="122134"/>
                  </a:lnTo>
                  <a:lnTo>
                    <a:pt x="1918130" y="138531"/>
                  </a:lnTo>
                  <a:lnTo>
                    <a:pt x="1955154" y="155714"/>
                  </a:lnTo>
                  <a:lnTo>
                    <a:pt x="1988875" y="173637"/>
                  </a:lnTo>
                  <a:lnTo>
                    <a:pt x="2045846" y="211527"/>
                  </a:lnTo>
                  <a:lnTo>
                    <a:pt x="2087925" y="251843"/>
                  </a:lnTo>
                  <a:lnTo>
                    <a:pt x="2113993" y="294229"/>
                  </a:lnTo>
                  <a:lnTo>
                    <a:pt x="2122931" y="338327"/>
                  </a:lnTo>
                  <a:lnTo>
                    <a:pt x="2120674" y="360569"/>
                  </a:lnTo>
                  <a:lnTo>
                    <a:pt x="2103031" y="403856"/>
                  </a:lnTo>
                  <a:lnTo>
                    <a:pt x="2068817" y="445251"/>
                  </a:lnTo>
                  <a:lnTo>
                    <a:pt x="2019152" y="484399"/>
                  </a:lnTo>
                  <a:lnTo>
                    <a:pt x="1955154" y="520941"/>
                  </a:lnTo>
                  <a:lnTo>
                    <a:pt x="1918130" y="538124"/>
                  </a:lnTo>
                  <a:lnTo>
                    <a:pt x="1877943" y="554521"/>
                  </a:lnTo>
                  <a:lnTo>
                    <a:pt x="1834731" y="570089"/>
                  </a:lnTo>
                  <a:lnTo>
                    <a:pt x="1788636" y="584782"/>
                  </a:lnTo>
                  <a:lnTo>
                    <a:pt x="1739797" y="598557"/>
                  </a:lnTo>
                  <a:lnTo>
                    <a:pt x="1688354" y="611367"/>
                  </a:lnTo>
                  <a:lnTo>
                    <a:pt x="1634446" y="623170"/>
                  </a:lnTo>
                  <a:lnTo>
                    <a:pt x="1578214" y="633919"/>
                  </a:lnTo>
                  <a:lnTo>
                    <a:pt x="1519798" y="643571"/>
                  </a:lnTo>
                  <a:lnTo>
                    <a:pt x="1459337" y="652081"/>
                  </a:lnTo>
                  <a:lnTo>
                    <a:pt x="1396971" y="659404"/>
                  </a:lnTo>
                  <a:lnTo>
                    <a:pt x="1332840" y="665495"/>
                  </a:lnTo>
                  <a:lnTo>
                    <a:pt x="1267085" y="670311"/>
                  </a:lnTo>
                  <a:lnTo>
                    <a:pt x="1199844" y="673806"/>
                  </a:lnTo>
                  <a:lnTo>
                    <a:pt x="1131257" y="675936"/>
                  </a:lnTo>
                  <a:lnTo>
                    <a:pt x="1061466" y="676655"/>
                  </a:lnTo>
                  <a:lnTo>
                    <a:pt x="991674" y="675936"/>
                  </a:lnTo>
                  <a:lnTo>
                    <a:pt x="923087" y="673806"/>
                  </a:lnTo>
                  <a:lnTo>
                    <a:pt x="855846" y="670311"/>
                  </a:lnTo>
                  <a:lnTo>
                    <a:pt x="790091" y="665495"/>
                  </a:lnTo>
                  <a:lnTo>
                    <a:pt x="725960" y="659404"/>
                  </a:lnTo>
                  <a:lnTo>
                    <a:pt x="663594" y="652081"/>
                  </a:lnTo>
                  <a:lnTo>
                    <a:pt x="603133" y="643571"/>
                  </a:lnTo>
                  <a:lnTo>
                    <a:pt x="544717" y="633919"/>
                  </a:lnTo>
                  <a:lnTo>
                    <a:pt x="488485" y="623170"/>
                  </a:lnTo>
                  <a:lnTo>
                    <a:pt x="434577" y="611367"/>
                  </a:lnTo>
                  <a:lnTo>
                    <a:pt x="383134" y="598557"/>
                  </a:lnTo>
                  <a:lnTo>
                    <a:pt x="334295" y="584782"/>
                  </a:lnTo>
                  <a:lnTo>
                    <a:pt x="288200" y="570089"/>
                  </a:lnTo>
                  <a:lnTo>
                    <a:pt x="244988" y="554521"/>
                  </a:lnTo>
                  <a:lnTo>
                    <a:pt x="204801" y="538124"/>
                  </a:lnTo>
                  <a:lnTo>
                    <a:pt x="167777" y="520941"/>
                  </a:lnTo>
                  <a:lnTo>
                    <a:pt x="134056" y="503018"/>
                  </a:lnTo>
                  <a:lnTo>
                    <a:pt x="77085" y="465128"/>
                  </a:lnTo>
                  <a:lnTo>
                    <a:pt x="35006" y="424812"/>
                  </a:lnTo>
                  <a:lnTo>
                    <a:pt x="8938" y="382426"/>
                  </a:lnTo>
                  <a:lnTo>
                    <a:pt x="0" y="338327"/>
                  </a:lnTo>
                  <a:close/>
                </a:path>
              </a:pathLst>
            </a:custGeom>
            <a:ln w="12192">
              <a:solidFill>
                <a:srgbClr val="B100B1"/>
              </a:solidFill>
            </a:ln>
          </p:spPr>
          <p:txBody>
            <a:bodyPr wrap="square" lIns="0" tIns="0" rIns="0" bIns="0" rtlCol="0"/>
            <a:lstStyle/>
            <a:p>
              <a:endParaRPr sz="1227"/>
            </a:p>
          </p:txBody>
        </p:sp>
      </p:grpSp>
    </p:spTree>
    <p:extLst>
      <p:ext uri="{BB962C8B-B14F-4D97-AF65-F5344CB8AC3E}">
        <p14:creationId xmlns:p14="http://schemas.microsoft.com/office/powerpoint/2010/main" val="162311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21083" y="185997"/>
            <a:ext cx="3486150" cy="990364"/>
          </a:xfrm>
          <a:prstGeom prst="rect">
            <a:avLst/>
          </a:prstGeom>
          <a:ln w="57911">
            <a:solidFill>
              <a:srgbClr val="000000"/>
            </a:solidFill>
          </a:ln>
        </p:spPr>
        <p:txBody>
          <a:bodyPr spcFirstLastPara="1" vert="horz" wrap="square" lIns="0" tIns="20348" rIns="0" bIns="0" rtlCol="0" anchor="t" anchorCtr="0">
            <a:spAutoFit/>
          </a:bodyPr>
          <a:lstStyle/>
          <a:p>
            <a:pPr marL="62344" marR="64509">
              <a:spcBef>
                <a:spcPts val="160"/>
              </a:spcBef>
            </a:pPr>
            <a:r>
              <a:rPr sz="1227" dirty="0">
                <a:solidFill>
                  <a:srgbClr val="000000"/>
                </a:solidFill>
                <a:latin typeface="Calibri"/>
                <a:cs typeface="Calibri"/>
              </a:rPr>
              <a:t>Every</a:t>
            </a:r>
            <a:r>
              <a:rPr sz="1227" spc="-20" dirty="0">
                <a:solidFill>
                  <a:srgbClr val="000000"/>
                </a:solidFill>
                <a:latin typeface="Calibri"/>
                <a:cs typeface="Calibri"/>
              </a:rPr>
              <a:t> </a:t>
            </a:r>
            <a:r>
              <a:rPr sz="1227" spc="-7" dirty="0">
                <a:solidFill>
                  <a:srgbClr val="000000"/>
                </a:solidFill>
                <a:latin typeface="Calibri"/>
                <a:cs typeface="Calibri"/>
              </a:rPr>
              <a:t>individual’s</a:t>
            </a:r>
            <a:r>
              <a:rPr sz="1227" spc="7" dirty="0">
                <a:solidFill>
                  <a:srgbClr val="000000"/>
                </a:solidFill>
                <a:latin typeface="Calibri"/>
                <a:cs typeface="Calibri"/>
              </a:rPr>
              <a:t> </a:t>
            </a:r>
            <a:r>
              <a:rPr sz="1227" dirty="0">
                <a:solidFill>
                  <a:srgbClr val="000000"/>
                </a:solidFill>
                <a:latin typeface="Calibri"/>
                <a:cs typeface="Calibri"/>
              </a:rPr>
              <a:t>sex</a:t>
            </a:r>
            <a:r>
              <a:rPr sz="1227" spc="-14" dirty="0">
                <a:solidFill>
                  <a:srgbClr val="000000"/>
                </a:solidFill>
                <a:latin typeface="Calibri"/>
                <a:cs typeface="Calibri"/>
              </a:rPr>
              <a:t> </a:t>
            </a:r>
            <a:r>
              <a:rPr sz="1227" dirty="0">
                <a:solidFill>
                  <a:srgbClr val="000000"/>
                </a:solidFill>
                <a:latin typeface="Calibri"/>
                <a:cs typeface="Calibri"/>
              </a:rPr>
              <a:t>is</a:t>
            </a:r>
            <a:r>
              <a:rPr sz="1227" spc="7" dirty="0">
                <a:solidFill>
                  <a:srgbClr val="000000"/>
                </a:solidFill>
                <a:latin typeface="Calibri"/>
                <a:cs typeface="Calibri"/>
              </a:rPr>
              <a:t> </a:t>
            </a:r>
            <a:r>
              <a:rPr sz="1227" b="1" spc="-7" dirty="0">
                <a:solidFill>
                  <a:srgbClr val="000000"/>
                </a:solidFill>
                <a:latin typeface="Calibri"/>
                <a:cs typeface="Calibri"/>
              </a:rPr>
              <a:t>multifaceted</a:t>
            </a:r>
            <a:r>
              <a:rPr sz="1227" b="1" spc="-34" dirty="0">
                <a:solidFill>
                  <a:srgbClr val="000000"/>
                </a:solidFill>
                <a:latin typeface="Calibri"/>
                <a:cs typeface="Calibri"/>
              </a:rPr>
              <a:t> </a:t>
            </a:r>
            <a:r>
              <a:rPr sz="1227" dirty="0">
                <a:solidFill>
                  <a:srgbClr val="000000"/>
                </a:solidFill>
                <a:latin typeface="Calibri"/>
                <a:cs typeface="Calibri"/>
              </a:rPr>
              <a:t>and</a:t>
            </a:r>
            <a:r>
              <a:rPr sz="1227" spc="7" dirty="0">
                <a:solidFill>
                  <a:srgbClr val="000000"/>
                </a:solidFill>
                <a:latin typeface="Calibri"/>
                <a:cs typeface="Calibri"/>
              </a:rPr>
              <a:t> </a:t>
            </a:r>
            <a:r>
              <a:rPr sz="1227" spc="-7" dirty="0">
                <a:solidFill>
                  <a:srgbClr val="000000"/>
                </a:solidFill>
                <a:latin typeface="Calibri"/>
                <a:cs typeface="Calibri"/>
              </a:rPr>
              <a:t>comprised </a:t>
            </a:r>
            <a:r>
              <a:rPr sz="1227" dirty="0">
                <a:solidFill>
                  <a:srgbClr val="000000"/>
                </a:solidFill>
                <a:latin typeface="Calibri"/>
                <a:cs typeface="Calibri"/>
              </a:rPr>
              <a:t>of</a:t>
            </a:r>
            <a:r>
              <a:rPr sz="1227" spc="-31" dirty="0">
                <a:solidFill>
                  <a:srgbClr val="000000"/>
                </a:solidFill>
                <a:latin typeface="Calibri"/>
                <a:cs typeface="Calibri"/>
              </a:rPr>
              <a:t> </a:t>
            </a:r>
            <a:r>
              <a:rPr sz="1227" dirty="0">
                <a:solidFill>
                  <a:srgbClr val="000000"/>
                </a:solidFill>
                <a:latin typeface="Calibri"/>
                <a:cs typeface="Calibri"/>
              </a:rPr>
              <a:t>many</a:t>
            </a:r>
            <a:r>
              <a:rPr sz="1227" spc="-20" dirty="0">
                <a:solidFill>
                  <a:srgbClr val="000000"/>
                </a:solidFill>
                <a:latin typeface="Calibri"/>
                <a:cs typeface="Calibri"/>
              </a:rPr>
              <a:t> </a:t>
            </a:r>
            <a:r>
              <a:rPr sz="1227" dirty="0">
                <a:solidFill>
                  <a:srgbClr val="000000"/>
                </a:solidFill>
                <a:latin typeface="Calibri"/>
                <a:cs typeface="Calibri"/>
              </a:rPr>
              <a:t>distinct</a:t>
            </a:r>
            <a:r>
              <a:rPr sz="1227" spc="-10" dirty="0">
                <a:solidFill>
                  <a:srgbClr val="000000"/>
                </a:solidFill>
                <a:latin typeface="Calibri"/>
                <a:cs typeface="Calibri"/>
              </a:rPr>
              <a:t> </a:t>
            </a:r>
            <a:r>
              <a:rPr sz="1227" dirty="0">
                <a:solidFill>
                  <a:srgbClr val="000000"/>
                </a:solidFill>
                <a:latin typeface="Calibri"/>
                <a:cs typeface="Calibri"/>
              </a:rPr>
              <a:t>biological </a:t>
            </a:r>
            <a:r>
              <a:rPr sz="1227" spc="-7" dirty="0">
                <a:solidFill>
                  <a:srgbClr val="000000"/>
                </a:solidFill>
                <a:latin typeface="Calibri"/>
                <a:cs typeface="Calibri"/>
              </a:rPr>
              <a:t>characteristics,</a:t>
            </a:r>
            <a:r>
              <a:rPr sz="1227" spc="-3" dirty="0">
                <a:solidFill>
                  <a:srgbClr val="000000"/>
                </a:solidFill>
                <a:latin typeface="Calibri"/>
                <a:cs typeface="Calibri"/>
              </a:rPr>
              <a:t> </a:t>
            </a:r>
            <a:r>
              <a:rPr sz="1227" spc="-7" dirty="0">
                <a:solidFill>
                  <a:srgbClr val="000000"/>
                </a:solidFill>
                <a:latin typeface="Calibri"/>
                <a:cs typeface="Calibri"/>
              </a:rPr>
              <a:t>including, </a:t>
            </a:r>
            <a:r>
              <a:rPr sz="1227" dirty="0">
                <a:solidFill>
                  <a:srgbClr val="000000"/>
                </a:solidFill>
                <a:latin typeface="Calibri"/>
                <a:cs typeface="Calibri"/>
              </a:rPr>
              <a:t>but</a:t>
            </a:r>
            <a:r>
              <a:rPr sz="1227" spc="-37" dirty="0">
                <a:solidFill>
                  <a:srgbClr val="000000"/>
                </a:solidFill>
                <a:latin typeface="Calibri"/>
                <a:cs typeface="Calibri"/>
              </a:rPr>
              <a:t> </a:t>
            </a:r>
            <a:r>
              <a:rPr sz="1227" dirty="0">
                <a:solidFill>
                  <a:srgbClr val="000000"/>
                </a:solidFill>
                <a:latin typeface="Calibri"/>
                <a:cs typeface="Calibri"/>
              </a:rPr>
              <a:t>not</a:t>
            </a:r>
            <a:r>
              <a:rPr sz="1227" spc="-34" dirty="0">
                <a:solidFill>
                  <a:srgbClr val="000000"/>
                </a:solidFill>
                <a:latin typeface="Calibri"/>
                <a:cs typeface="Calibri"/>
              </a:rPr>
              <a:t> </a:t>
            </a:r>
            <a:r>
              <a:rPr sz="1227" dirty="0">
                <a:solidFill>
                  <a:srgbClr val="000000"/>
                </a:solidFill>
                <a:latin typeface="Calibri"/>
                <a:cs typeface="Calibri"/>
              </a:rPr>
              <a:t>limited</a:t>
            </a:r>
            <a:r>
              <a:rPr sz="1227" spc="-17" dirty="0">
                <a:solidFill>
                  <a:srgbClr val="000000"/>
                </a:solidFill>
                <a:latin typeface="Calibri"/>
                <a:cs typeface="Calibri"/>
              </a:rPr>
              <a:t> </a:t>
            </a:r>
            <a:r>
              <a:rPr sz="1227" dirty="0">
                <a:solidFill>
                  <a:srgbClr val="000000"/>
                </a:solidFill>
                <a:latin typeface="Calibri"/>
                <a:cs typeface="Calibri"/>
              </a:rPr>
              <a:t>to,</a:t>
            </a:r>
            <a:r>
              <a:rPr sz="1227" spc="-31" dirty="0">
                <a:solidFill>
                  <a:srgbClr val="000000"/>
                </a:solidFill>
                <a:latin typeface="Calibri"/>
                <a:cs typeface="Calibri"/>
              </a:rPr>
              <a:t> </a:t>
            </a:r>
            <a:r>
              <a:rPr sz="1227" dirty="0">
                <a:solidFill>
                  <a:srgbClr val="000000"/>
                </a:solidFill>
                <a:latin typeface="Calibri"/>
                <a:cs typeface="Calibri"/>
              </a:rPr>
              <a:t>chromosomal</a:t>
            </a:r>
            <a:r>
              <a:rPr sz="1227" spc="-27" dirty="0">
                <a:solidFill>
                  <a:srgbClr val="000000"/>
                </a:solidFill>
                <a:latin typeface="Calibri"/>
                <a:cs typeface="Calibri"/>
              </a:rPr>
              <a:t> </a:t>
            </a:r>
            <a:r>
              <a:rPr sz="1227" dirty="0">
                <a:solidFill>
                  <a:srgbClr val="000000"/>
                </a:solidFill>
                <a:latin typeface="Calibri"/>
                <a:cs typeface="Calibri"/>
              </a:rPr>
              <a:t>makeup,</a:t>
            </a:r>
            <a:r>
              <a:rPr sz="1227" spc="-37" dirty="0">
                <a:solidFill>
                  <a:srgbClr val="000000"/>
                </a:solidFill>
                <a:latin typeface="Calibri"/>
                <a:cs typeface="Calibri"/>
              </a:rPr>
              <a:t> </a:t>
            </a:r>
            <a:r>
              <a:rPr sz="1227" spc="-7" dirty="0">
                <a:solidFill>
                  <a:srgbClr val="000000"/>
                </a:solidFill>
                <a:latin typeface="Calibri"/>
                <a:cs typeface="Calibri"/>
              </a:rPr>
              <a:t>hormones, </a:t>
            </a:r>
            <a:r>
              <a:rPr sz="1227" dirty="0">
                <a:solidFill>
                  <a:srgbClr val="000000"/>
                </a:solidFill>
                <a:latin typeface="Calibri"/>
                <a:cs typeface="Calibri"/>
              </a:rPr>
              <a:t>internal</a:t>
            </a:r>
            <a:r>
              <a:rPr sz="1227" spc="-37" dirty="0">
                <a:solidFill>
                  <a:srgbClr val="000000"/>
                </a:solidFill>
                <a:latin typeface="Calibri"/>
                <a:cs typeface="Calibri"/>
              </a:rPr>
              <a:t> </a:t>
            </a:r>
            <a:r>
              <a:rPr sz="1227" dirty="0">
                <a:solidFill>
                  <a:srgbClr val="000000"/>
                </a:solidFill>
                <a:latin typeface="Calibri"/>
                <a:cs typeface="Calibri"/>
              </a:rPr>
              <a:t>and</a:t>
            </a:r>
            <a:r>
              <a:rPr sz="1227" spc="-27" dirty="0">
                <a:solidFill>
                  <a:srgbClr val="000000"/>
                </a:solidFill>
                <a:latin typeface="Calibri"/>
                <a:cs typeface="Calibri"/>
              </a:rPr>
              <a:t> </a:t>
            </a:r>
            <a:r>
              <a:rPr sz="1227" dirty="0">
                <a:solidFill>
                  <a:srgbClr val="000000"/>
                </a:solidFill>
                <a:latin typeface="Calibri"/>
                <a:cs typeface="Calibri"/>
              </a:rPr>
              <a:t>external</a:t>
            </a:r>
            <a:r>
              <a:rPr sz="1227" spc="-27" dirty="0">
                <a:solidFill>
                  <a:srgbClr val="000000"/>
                </a:solidFill>
                <a:latin typeface="Calibri"/>
                <a:cs typeface="Calibri"/>
              </a:rPr>
              <a:t> </a:t>
            </a:r>
            <a:r>
              <a:rPr sz="1227" dirty="0">
                <a:solidFill>
                  <a:srgbClr val="000000"/>
                </a:solidFill>
                <a:latin typeface="Calibri"/>
                <a:cs typeface="Calibri"/>
              </a:rPr>
              <a:t>reproductive</a:t>
            </a:r>
            <a:r>
              <a:rPr sz="1227" spc="-27" dirty="0">
                <a:solidFill>
                  <a:srgbClr val="000000"/>
                </a:solidFill>
                <a:latin typeface="Calibri"/>
                <a:cs typeface="Calibri"/>
              </a:rPr>
              <a:t> </a:t>
            </a:r>
            <a:r>
              <a:rPr sz="1227" dirty="0">
                <a:solidFill>
                  <a:srgbClr val="000000"/>
                </a:solidFill>
                <a:latin typeface="Calibri"/>
                <a:cs typeface="Calibri"/>
              </a:rPr>
              <a:t>organs,</a:t>
            </a:r>
            <a:r>
              <a:rPr sz="1227" spc="-31" dirty="0">
                <a:solidFill>
                  <a:srgbClr val="000000"/>
                </a:solidFill>
                <a:latin typeface="Calibri"/>
                <a:cs typeface="Calibri"/>
              </a:rPr>
              <a:t> </a:t>
            </a:r>
            <a:r>
              <a:rPr sz="1227" spc="-7" dirty="0">
                <a:solidFill>
                  <a:srgbClr val="000000"/>
                </a:solidFill>
                <a:latin typeface="Calibri"/>
                <a:cs typeface="Calibri"/>
              </a:rPr>
              <a:t>secondary </a:t>
            </a:r>
            <a:r>
              <a:rPr sz="1227" dirty="0">
                <a:solidFill>
                  <a:srgbClr val="000000"/>
                </a:solidFill>
                <a:latin typeface="Calibri"/>
                <a:cs typeface="Calibri"/>
              </a:rPr>
              <a:t>sex</a:t>
            </a:r>
            <a:r>
              <a:rPr sz="1227" spc="-24" dirty="0">
                <a:solidFill>
                  <a:srgbClr val="000000"/>
                </a:solidFill>
                <a:latin typeface="Calibri"/>
                <a:cs typeface="Calibri"/>
              </a:rPr>
              <a:t> </a:t>
            </a:r>
            <a:r>
              <a:rPr sz="1227" spc="-7" dirty="0">
                <a:solidFill>
                  <a:srgbClr val="000000"/>
                </a:solidFill>
                <a:latin typeface="Calibri"/>
                <a:cs typeface="Calibri"/>
              </a:rPr>
              <a:t>characteristics,</a:t>
            </a:r>
            <a:r>
              <a:rPr sz="1227" spc="17" dirty="0">
                <a:solidFill>
                  <a:srgbClr val="000000"/>
                </a:solidFill>
                <a:latin typeface="Calibri"/>
                <a:cs typeface="Calibri"/>
              </a:rPr>
              <a:t> </a:t>
            </a:r>
            <a:r>
              <a:rPr sz="1227" dirty="0">
                <a:solidFill>
                  <a:srgbClr val="000000"/>
                </a:solidFill>
                <a:latin typeface="Calibri"/>
                <a:cs typeface="Calibri"/>
              </a:rPr>
              <a:t>and gender </a:t>
            </a:r>
            <a:r>
              <a:rPr sz="1227" spc="-7" dirty="0">
                <a:solidFill>
                  <a:srgbClr val="000000"/>
                </a:solidFill>
                <a:latin typeface="Calibri"/>
                <a:cs typeface="Calibri"/>
              </a:rPr>
              <a:t>identity.</a:t>
            </a:r>
            <a:endParaRPr sz="1227">
              <a:latin typeface="Calibri"/>
              <a:cs typeface="Calibri"/>
            </a:endParaRPr>
          </a:p>
        </p:txBody>
      </p:sp>
      <p:sp>
        <p:nvSpPr>
          <p:cNvPr id="3" name="object 3"/>
          <p:cNvSpPr txBox="1"/>
          <p:nvPr/>
        </p:nvSpPr>
        <p:spPr>
          <a:xfrm>
            <a:off x="7004166" y="509154"/>
            <a:ext cx="1498456" cy="520958"/>
          </a:xfrm>
          <a:prstGeom prst="rect">
            <a:avLst/>
          </a:prstGeom>
          <a:ln w="57911">
            <a:solidFill>
              <a:srgbClr val="B100B1"/>
            </a:solidFill>
          </a:ln>
        </p:spPr>
        <p:txBody>
          <a:bodyPr vert="horz" wrap="square" lIns="0" tIns="17318" rIns="0" bIns="0" rtlCol="0">
            <a:spAutoFit/>
          </a:bodyPr>
          <a:lstStyle/>
          <a:p>
            <a:pPr marL="62777" marR="72734">
              <a:spcBef>
                <a:spcPts val="136"/>
              </a:spcBef>
            </a:pPr>
            <a:r>
              <a:rPr sz="1636" b="1" dirty="0">
                <a:latin typeface="Calibri"/>
                <a:cs typeface="Calibri"/>
              </a:rPr>
              <a:t>Everyone</a:t>
            </a:r>
            <a:r>
              <a:rPr sz="1636" b="1" spc="-51" dirty="0">
                <a:latin typeface="Calibri"/>
                <a:cs typeface="Calibri"/>
              </a:rPr>
              <a:t> </a:t>
            </a:r>
            <a:r>
              <a:rPr sz="1636" dirty="0">
                <a:latin typeface="Calibri"/>
                <a:cs typeface="Calibri"/>
              </a:rPr>
              <a:t>has</a:t>
            </a:r>
            <a:r>
              <a:rPr sz="1636" spc="-37" dirty="0">
                <a:latin typeface="Calibri"/>
                <a:cs typeface="Calibri"/>
              </a:rPr>
              <a:t> </a:t>
            </a:r>
            <a:r>
              <a:rPr sz="1636" spc="-34" dirty="0">
                <a:latin typeface="Calibri"/>
                <a:cs typeface="Calibri"/>
              </a:rPr>
              <a:t>a </a:t>
            </a:r>
            <a:r>
              <a:rPr sz="1636" dirty="0">
                <a:latin typeface="Calibri"/>
                <a:cs typeface="Calibri"/>
              </a:rPr>
              <a:t>gender</a:t>
            </a:r>
            <a:r>
              <a:rPr sz="1636" spc="-24" dirty="0">
                <a:latin typeface="Calibri"/>
                <a:cs typeface="Calibri"/>
              </a:rPr>
              <a:t> </a:t>
            </a:r>
            <a:r>
              <a:rPr sz="1636" spc="-7" dirty="0">
                <a:latin typeface="Calibri"/>
                <a:cs typeface="Calibri"/>
              </a:rPr>
              <a:t>identity!</a:t>
            </a:r>
            <a:endParaRPr sz="1636">
              <a:latin typeface="Calibri"/>
              <a:cs typeface="Calibri"/>
            </a:endParaRPr>
          </a:p>
        </p:txBody>
      </p:sp>
      <p:sp>
        <p:nvSpPr>
          <p:cNvPr id="4" name="object 4"/>
          <p:cNvSpPr txBox="1"/>
          <p:nvPr/>
        </p:nvSpPr>
        <p:spPr>
          <a:xfrm>
            <a:off x="3688426" y="1441219"/>
            <a:ext cx="3117273" cy="777194"/>
          </a:xfrm>
          <a:prstGeom prst="rect">
            <a:avLst/>
          </a:prstGeom>
          <a:ln w="57911">
            <a:solidFill>
              <a:srgbClr val="84C1FF"/>
            </a:solidFill>
          </a:ln>
        </p:spPr>
        <p:txBody>
          <a:bodyPr vert="horz" wrap="square" lIns="0" tIns="21648" rIns="0" bIns="0" rtlCol="0">
            <a:spAutoFit/>
          </a:bodyPr>
          <a:lstStyle/>
          <a:p>
            <a:pPr marL="62344" marR="73600">
              <a:spcBef>
                <a:spcPts val="170"/>
              </a:spcBef>
            </a:pPr>
            <a:r>
              <a:rPr sz="1227" dirty="0">
                <a:latin typeface="Calibri"/>
                <a:cs typeface="Calibri"/>
              </a:rPr>
              <a:t>A</a:t>
            </a:r>
            <a:r>
              <a:rPr sz="1227" spc="-17" dirty="0">
                <a:latin typeface="Calibri"/>
                <a:cs typeface="Calibri"/>
              </a:rPr>
              <a:t> </a:t>
            </a:r>
            <a:r>
              <a:rPr sz="1227" spc="-7" dirty="0">
                <a:latin typeface="Calibri"/>
                <a:cs typeface="Calibri"/>
              </a:rPr>
              <a:t>person’s</a:t>
            </a:r>
            <a:r>
              <a:rPr sz="1227" spc="-14" dirty="0">
                <a:latin typeface="Calibri"/>
                <a:cs typeface="Calibri"/>
              </a:rPr>
              <a:t> </a:t>
            </a:r>
            <a:r>
              <a:rPr sz="1227" dirty="0">
                <a:latin typeface="Calibri"/>
                <a:cs typeface="Calibri"/>
              </a:rPr>
              <a:t>gender</a:t>
            </a:r>
            <a:r>
              <a:rPr sz="1227" spc="-10" dirty="0">
                <a:latin typeface="Calibri"/>
                <a:cs typeface="Calibri"/>
              </a:rPr>
              <a:t> </a:t>
            </a:r>
            <a:r>
              <a:rPr sz="1227" dirty="0">
                <a:latin typeface="Calibri"/>
                <a:cs typeface="Calibri"/>
              </a:rPr>
              <a:t>identity</a:t>
            </a:r>
            <a:r>
              <a:rPr sz="1227" spc="-17" dirty="0">
                <a:latin typeface="Calibri"/>
                <a:cs typeface="Calibri"/>
              </a:rPr>
              <a:t> </a:t>
            </a:r>
            <a:r>
              <a:rPr sz="1227" dirty="0">
                <a:latin typeface="Calibri"/>
                <a:cs typeface="Calibri"/>
              </a:rPr>
              <a:t>is</a:t>
            </a:r>
            <a:r>
              <a:rPr sz="1227" spc="-14" dirty="0">
                <a:latin typeface="Calibri"/>
                <a:cs typeface="Calibri"/>
              </a:rPr>
              <a:t> </a:t>
            </a:r>
            <a:r>
              <a:rPr sz="1227" dirty="0">
                <a:latin typeface="Calibri"/>
                <a:cs typeface="Calibri"/>
              </a:rPr>
              <a:t>a</a:t>
            </a:r>
            <a:r>
              <a:rPr sz="1227" spc="-7" dirty="0">
                <a:latin typeface="Calibri"/>
                <a:cs typeface="Calibri"/>
              </a:rPr>
              <a:t> fundamental </a:t>
            </a:r>
            <a:r>
              <a:rPr sz="1227" dirty="0">
                <a:latin typeface="Calibri"/>
                <a:cs typeface="Calibri"/>
              </a:rPr>
              <a:t>component</a:t>
            </a:r>
            <a:r>
              <a:rPr sz="1227" spc="-14" dirty="0">
                <a:latin typeface="Calibri"/>
                <a:cs typeface="Calibri"/>
              </a:rPr>
              <a:t> </a:t>
            </a:r>
            <a:r>
              <a:rPr sz="1227" dirty="0">
                <a:latin typeface="Calibri"/>
                <a:cs typeface="Calibri"/>
              </a:rPr>
              <a:t>of</a:t>
            </a:r>
            <a:r>
              <a:rPr sz="1227" spc="-17" dirty="0">
                <a:latin typeface="Calibri"/>
                <a:cs typeface="Calibri"/>
              </a:rPr>
              <a:t> </a:t>
            </a:r>
            <a:r>
              <a:rPr sz="1227" dirty="0">
                <a:latin typeface="Calibri"/>
                <a:cs typeface="Calibri"/>
              </a:rPr>
              <a:t>their</a:t>
            </a:r>
            <a:r>
              <a:rPr sz="1227" spc="-10" dirty="0">
                <a:latin typeface="Calibri"/>
                <a:cs typeface="Calibri"/>
              </a:rPr>
              <a:t> </a:t>
            </a:r>
            <a:r>
              <a:rPr sz="1227" dirty="0">
                <a:latin typeface="Calibri"/>
                <a:cs typeface="Calibri"/>
              </a:rPr>
              <a:t>identity</a:t>
            </a:r>
            <a:r>
              <a:rPr sz="1227" spc="-14" dirty="0">
                <a:latin typeface="Calibri"/>
                <a:cs typeface="Calibri"/>
              </a:rPr>
              <a:t> </a:t>
            </a:r>
            <a:r>
              <a:rPr sz="1227" dirty="0">
                <a:latin typeface="Calibri"/>
                <a:cs typeface="Calibri"/>
              </a:rPr>
              <a:t>that</a:t>
            </a:r>
            <a:r>
              <a:rPr sz="1227" spc="-14" dirty="0">
                <a:latin typeface="Calibri"/>
                <a:cs typeface="Calibri"/>
              </a:rPr>
              <a:t> </a:t>
            </a:r>
            <a:r>
              <a:rPr sz="1227" dirty="0">
                <a:latin typeface="Calibri"/>
                <a:cs typeface="Calibri"/>
              </a:rPr>
              <a:t>is</a:t>
            </a:r>
            <a:r>
              <a:rPr sz="1227" spc="-14" dirty="0">
                <a:latin typeface="Calibri"/>
                <a:cs typeface="Calibri"/>
              </a:rPr>
              <a:t> </a:t>
            </a:r>
            <a:r>
              <a:rPr sz="1227" dirty="0">
                <a:latin typeface="Calibri"/>
                <a:cs typeface="Calibri"/>
              </a:rPr>
              <a:t>durable</a:t>
            </a:r>
            <a:r>
              <a:rPr sz="1227" spc="-7" dirty="0">
                <a:latin typeface="Calibri"/>
                <a:cs typeface="Calibri"/>
              </a:rPr>
              <a:t> </a:t>
            </a:r>
            <a:r>
              <a:rPr sz="1227" spc="-17" dirty="0">
                <a:latin typeface="Calibri"/>
                <a:cs typeface="Calibri"/>
              </a:rPr>
              <a:t>and </a:t>
            </a:r>
            <a:r>
              <a:rPr sz="1227" dirty="0">
                <a:latin typeface="Calibri"/>
                <a:cs typeface="Calibri"/>
              </a:rPr>
              <a:t>deeply</a:t>
            </a:r>
            <a:r>
              <a:rPr sz="1227" spc="-10" dirty="0">
                <a:latin typeface="Calibri"/>
                <a:cs typeface="Calibri"/>
              </a:rPr>
              <a:t> </a:t>
            </a:r>
            <a:r>
              <a:rPr sz="1227" dirty="0">
                <a:latin typeface="Calibri"/>
                <a:cs typeface="Calibri"/>
              </a:rPr>
              <a:t>rooted.</a:t>
            </a:r>
            <a:r>
              <a:rPr sz="1227" spc="266" dirty="0">
                <a:latin typeface="Calibri"/>
                <a:cs typeface="Calibri"/>
              </a:rPr>
              <a:t> </a:t>
            </a:r>
            <a:r>
              <a:rPr sz="1227" dirty="0">
                <a:latin typeface="Calibri"/>
                <a:cs typeface="Calibri"/>
              </a:rPr>
              <a:t>It</a:t>
            </a:r>
            <a:r>
              <a:rPr sz="1227" spc="-20" dirty="0">
                <a:latin typeface="Calibri"/>
                <a:cs typeface="Calibri"/>
              </a:rPr>
              <a:t> </a:t>
            </a:r>
            <a:r>
              <a:rPr sz="1227" dirty="0">
                <a:latin typeface="Calibri"/>
                <a:cs typeface="Calibri"/>
              </a:rPr>
              <a:t>cannot be</a:t>
            </a:r>
            <a:r>
              <a:rPr sz="1227" spc="-7" dirty="0">
                <a:latin typeface="Calibri"/>
                <a:cs typeface="Calibri"/>
              </a:rPr>
              <a:t> </a:t>
            </a:r>
            <a:r>
              <a:rPr sz="1227" dirty="0">
                <a:latin typeface="Calibri"/>
                <a:cs typeface="Calibri"/>
              </a:rPr>
              <a:t>changed</a:t>
            </a:r>
            <a:r>
              <a:rPr sz="1227" spc="-3" dirty="0">
                <a:latin typeface="Calibri"/>
                <a:cs typeface="Calibri"/>
              </a:rPr>
              <a:t> </a:t>
            </a:r>
            <a:r>
              <a:rPr sz="1227" dirty="0">
                <a:latin typeface="Calibri"/>
                <a:cs typeface="Calibri"/>
              </a:rPr>
              <a:t>by</a:t>
            </a:r>
            <a:r>
              <a:rPr sz="1227" spc="-7" dirty="0">
                <a:latin typeface="Calibri"/>
                <a:cs typeface="Calibri"/>
              </a:rPr>
              <a:t> social </a:t>
            </a:r>
            <a:r>
              <a:rPr sz="1227" dirty="0">
                <a:latin typeface="Calibri"/>
                <a:cs typeface="Calibri"/>
              </a:rPr>
              <a:t>or</a:t>
            </a:r>
            <a:r>
              <a:rPr sz="1227" spc="-7" dirty="0">
                <a:latin typeface="Calibri"/>
                <a:cs typeface="Calibri"/>
              </a:rPr>
              <a:t> </a:t>
            </a:r>
            <a:r>
              <a:rPr sz="1227" dirty="0">
                <a:latin typeface="Calibri"/>
                <a:cs typeface="Calibri"/>
              </a:rPr>
              <a:t>medical</a:t>
            </a:r>
            <a:r>
              <a:rPr sz="1227" spc="-3" dirty="0">
                <a:latin typeface="Calibri"/>
                <a:cs typeface="Calibri"/>
              </a:rPr>
              <a:t> </a:t>
            </a:r>
            <a:r>
              <a:rPr sz="1227" spc="-7" dirty="0">
                <a:latin typeface="Calibri"/>
                <a:cs typeface="Calibri"/>
              </a:rPr>
              <a:t>intervention.</a:t>
            </a:r>
            <a:endParaRPr sz="1227">
              <a:latin typeface="Calibri"/>
              <a:cs typeface="Calibri"/>
            </a:endParaRPr>
          </a:p>
        </p:txBody>
      </p:sp>
      <p:sp>
        <p:nvSpPr>
          <p:cNvPr id="5" name="object 5"/>
          <p:cNvSpPr txBox="1"/>
          <p:nvPr/>
        </p:nvSpPr>
        <p:spPr>
          <a:xfrm>
            <a:off x="4710891" y="2426278"/>
            <a:ext cx="3551959" cy="966029"/>
          </a:xfrm>
          <a:prstGeom prst="rect">
            <a:avLst/>
          </a:prstGeom>
          <a:ln w="57911">
            <a:solidFill>
              <a:srgbClr val="224170"/>
            </a:solidFill>
          </a:ln>
        </p:spPr>
        <p:txBody>
          <a:bodyPr vert="horz" wrap="square" lIns="0" tIns="21648" rIns="0" bIns="0" rtlCol="0">
            <a:spAutoFit/>
          </a:bodyPr>
          <a:lstStyle/>
          <a:p>
            <a:pPr marL="61911" marR="93949">
              <a:spcBef>
                <a:spcPts val="170"/>
              </a:spcBef>
            </a:pPr>
            <a:r>
              <a:rPr sz="1227" dirty="0">
                <a:latin typeface="Calibri"/>
                <a:cs typeface="Calibri"/>
              </a:rPr>
              <a:t>When</a:t>
            </a:r>
            <a:r>
              <a:rPr sz="1227" spc="-14" dirty="0">
                <a:latin typeface="Calibri"/>
                <a:cs typeface="Calibri"/>
              </a:rPr>
              <a:t> </a:t>
            </a:r>
            <a:r>
              <a:rPr sz="1227" dirty="0">
                <a:latin typeface="Calibri"/>
                <a:cs typeface="Calibri"/>
              </a:rPr>
              <a:t>a</a:t>
            </a:r>
            <a:r>
              <a:rPr sz="1227" spc="-14" dirty="0">
                <a:latin typeface="Calibri"/>
                <a:cs typeface="Calibri"/>
              </a:rPr>
              <a:t> </a:t>
            </a:r>
            <a:r>
              <a:rPr sz="1227" dirty="0">
                <a:latin typeface="Calibri"/>
                <a:cs typeface="Calibri"/>
              </a:rPr>
              <a:t>child</a:t>
            </a:r>
            <a:r>
              <a:rPr sz="1227" spc="7" dirty="0">
                <a:latin typeface="Calibri"/>
                <a:cs typeface="Calibri"/>
              </a:rPr>
              <a:t> </a:t>
            </a:r>
            <a:r>
              <a:rPr sz="1227" dirty="0">
                <a:latin typeface="Calibri"/>
                <a:cs typeface="Calibri"/>
              </a:rPr>
              <a:t>is</a:t>
            </a:r>
            <a:r>
              <a:rPr sz="1227" spc="-10" dirty="0">
                <a:latin typeface="Calibri"/>
                <a:cs typeface="Calibri"/>
              </a:rPr>
              <a:t> </a:t>
            </a:r>
            <a:r>
              <a:rPr sz="1227" dirty="0">
                <a:latin typeface="Calibri"/>
                <a:cs typeface="Calibri"/>
              </a:rPr>
              <a:t>born,</a:t>
            </a:r>
            <a:r>
              <a:rPr sz="1227" spc="-3" dirty="0">
                <a:latin typeface="Calibri"/>
                <a:cs typeface="Calibri"/>
              </a:rPr>
              <a:t> </a:t>
            </a:r>
            <a:r>
              <a:rPr sz="1227" dirty="0">
                <a:latin typeface="Calibri"/>
                <a:cs typeface="Calibri"/>
              </a:rPr>
              <a:t>a</a:t>
            </a:r>
            <a:r>
              <a:rPr sz="1227" spc="-14" dirty="0">
                <a:latin typeface="Calibri"/>
                <a:cs typeface="Calibri"/>
              </a:rPr>
              <a:t> </a:t>
            </a:r>
            <a:r>
              <a:rPr sz="1227" dirty="0">
                <a:latin typeface="Calibri"/>
                <a:cs typeface="Calibri"/>
              </a:rPr>
              <a:t>sex</a:t>
            </a:r>
            <a:r>
              <a:rPr sz="1227" spc="-20" dirty="0">
                <a:latin typeface="Calibri"/>
                <a:cs typeface="Calibri"/>
              </a:rPr>
              <a:t> </a:t>
            </a:r>
            <a:r>
              <a:rPr sz="1227" dirty="0">
                <a:latin typeface="Calibri"/>
                <a:cs typeface="Calibri"/>
              </a:rPr>
              <a:t>designation</a:t>
            </a:r>
            <a:r>
              <a:rPr sz="1227" spc="-3" dirty="0">
                <a:latin typeface="Calibri"/>
                <a:cs typeface="Calibri"/>
              </a:rPr>
              <a:t> </a:t>
            </a:r>
            <a:r>
              <a:rPr sz="1227" dirty="0">
                <a:latin typeface="Calibri"/>
                <a:cs typeface="Calibri"/>
              </a:rPr>
              <a:t>usually</a:t>
            </a:r>
            <a:r>
              <a:rPr sz="1227" spc="-10" dirty="0">
                <a:latin typeface="Calibri"/>
                <a:cs typeface="Calibri"/>
              </a:rPr>
              <a:t> </a:t>
            </a:r>
            <a:r>
              <a:rPr sz="1227" spc="-7" dirty="0">
                <a:latin typeface="Calibri"/>
                <a:cs typeface="Calibri"/>
              </a:rPr>
              <a:t>occurs </a:t>
            </a:r>
            <a:r>
              <a:rPr sz="1227" dirty="0">
                <a:latin typeface="Calibri"/>
                <a:cs typeface="Calibri"/>
              </a:rPr>
              <a:t>at</a:t>
            </a:r>
            <a:r>
              <a:rPr sz="1227" spc="-10" dirty="0">
                <a:latin typeface="Calibri"/>
                <a:cs typeface="Calibri"/>
              </a:rPr>
              <a:t> </a:t>
            </a:r>
            <a:r>
              <a:rPr sz="1227" dirty="0">
                <a:latin typeface="Calibri"/>
                <a:cs typeface="Calibri"/>
              </a:rPr>
              <a:t>birth based on</a:t>
            </a:r>
            <a:r>
              <a:rPr sz="1227" spc="3" dirty="0">
                <a:latin typeface="Calibri"/>
                <a:cs typeface="Calibri"/>
              </a:rPr>
              <a:t> </a:t>
            </a:r>
            <a:r>
              <a:rPr sz="1227" dirty="0">
                <a:latin typeface="Calibri"/>
                <a:cs typeface="Calibri"/>
              </a:rPr>
              <a:t>a</a:t>
            </a:r>
            <a:r>
              <a:rPr sz="1227" spc="-7" dirty="0">
                <a:latin typeface="Calibri"/>
                <a:cs typeface="Calibri"/>
              </a:rPr>
              <a:t> </a:t>
            </a:r>
            <a:r>
              <a:rPr sz="1227" dirty="0">
                <a:latin typeface="Calibri"/>
                <a:cs typeface="Calibri"/>
              </a:rPr>
              <a:t>visual</a:t>
            </a:r>
            <a:r>
              <a:rPr sz="1227" spc="-7" dirty="0">
                <a:latin typeface="Calibri"/>
                <a:cs typeface="Calibri"/>
              </a:rPr>
              <a:t> </a:t>
            </a:r>
            <a:r>
              <a:rPr sz="1227" dirty="0">
                <a:latin typeface="Calibri"/>
                <a:cs typeface="Calibri"/>
              </a:rPr>
              <a:t>assessment</a:t>
            </a:r>
            <a:r>
              <a:rPr sz="1227" spc="-27" dirty="0">
                <a:latin typeface="Calibri"/>
                <a:cs typeface="Calibri"/>
              </a:rPr>
              <a:t> </a:t>
            </a:r>
            <a:r>
              <a:rPr sz="1227" dirty="0">
                <a:latin typeface="Calibri"/>
                <a:cs typeface="Calibri"/>
              </a:rPr>
              <a:t>of</a:t>
            </a:r>
            <a:r>
              <a:rPr sz="1227" spc="3" dirty="0">
                <a:latin typeface="Calibri"/>
                <a:cs typeface="Calibri"/>
              </a:rPr>
              <a:t> </a:t>
            </a:r>
            <a:r>
              <a:rPr sz="1227" dirty="0">
                <a:latin typeface="Calibri"/>
                <a:cs typeface="Calibri"/>
              </a:rPr>
              <a:t>the</a:t>
            </a:r>
            <a:r>
              <a:rPr sz="1227" spc="-3" dirty="0">
                <a:latin typeface="Calibri"/>
                <a:cs typeface="Calibri"/>
              </a:rPr>
              <a:t> </a:t>
            </a:r>
            <a:r>
              <a:rPr sz="1227" spc="-7" dirty="0">
                <a:latin typeface="Calibri"/>
                <a:cs typeface="Calibri"/>
              </a:rPr>
              <a:t>infant’s </a:t>
            </a:r>
            <a:r>
              <a:rPr sz="1227" dirty="0">
                <a:latin typeface="Calibri"/>
                <a:cs typeface="Calibri"/>
              </a:rPr>
              <a:t>external</a:t>
            </a:r>
            <a:r>
              <a:rPr sz="1227" spc="-34" dirty="0">
                <a:latin typeface="Calibri"/>
                <a:cs typeface="Calibri"/>
              </a:rPr>
              <a:t> </a:t>
            </a:r>
            <a:r>
              <a:rPr sz="1227" dirty="0">
                <a:latin typeface="Calibri"/>
                <a:cs typeface="Calibri"/>
              </a:rPr>
              <a:t>genitalia.</a:t>
            </a:r>
            <a:r>
              <a:rPr sz="1227" spc="235" dirty="0">
                <a:latin typeface="Calibri"/>
                <a:cs typeface="Calibri"/>
              </a:rPr>
              <a:t> </a:t>
            </a:r>
            <a:r>
              <a:rPr sz="1227" dirty="0">
                <a:latin typeface="Calibri"/>
                <a:cs typeface="Calibri"/>
              </a:rPr>
              <a:t>Most</a:t>
            </a:r>
            <a:r>
              <a:rPr sz="1227" spc="-24" dirty="0">
                <a:latin typeface="Calibri"/>
                <a:cs typeface="Calibri"/>
              </a:rPr>
              <a:t> </a:t>
            </a:r>
            <a:r>
              <a:rPr sz="1227" dirty="0">
                <a:latin typeface="Calibri"/>
                <a:cs typeface="Calibri"/>
              </a:rPr>
              <a:t>people</a:t>
            </a:r>
            <a:r>
              <a:rPr sz="1227" spc="-7" dirty="0">
                <a:latin typeface="Calibri"/>
                <a:cs typeface="Calibri"/>
              </a:rPr>
              <a:t> </a:t>
            </a:r>
            <a:r>
              <a:rPr sz="1227" dirty="0">
                <a:latin typeface="Calibri"/>
                <a:cs typeface="Calibri"/>
              </a:rPr>
              <a:t>are</a:t>
            </a:r>
            <a:r>
              <a:rPr sz="1227" spc="-17" dirty="0">
                <a:latin typeface="Calibri"/>
                <a:cs typeface="Calibri"/>
              </a:rPr>
              <a:t> </a:t>
            </a:r>
            <a:r>
              <a:rPr sz="1227" spc="-7" dirty="0">
                <a:latin typeface="Calibri"/>
                <a:cs typeface="Calibri"/>
              </a:rPr>
              <a:t>cisgender, </a:t>
            </a:r>
            <a:r>
              <a:rPr sz="1227" dirty="0">
                <a:latin typeface="Calibri"/>
                <a:cs typeface="Calibri"/>
              </a:rPr>
              <a:t>meaning</a:t>
            </a:r>
            <a:r>
              <a:rPr sz="1227" spc="-3" dirty="0">
                <a:latin typeface="Calibri"/>
                <a:cs typeface="Calibri"/>
              </a:rPr>
              <a:t> </a:t>
            </a:r>
            <a:r>
              <a:rPr sz="1227" dirty="0">
                <a:latin typeface="Calibri"/>
                <a:cs typeface="Calibri"/>
              </a:rPr>
              <a:t>that</a:t>
            </a:r>
            <a:r>
              <a:rPr sz="1227" spc="-7" dirty="0">
                <a:latin typeface="Calibri"/>
                <a:cs typeface="Calibri"/>
              </a:rPr>
              <a:t> </a:t>
            </a:r>
            <a:r>
              <a:rPr sz="1227" dirty="0">
                <a:latin typeface="Calibri"/>
                <a:cs typeface="Calibri"/>
              </a:rPr>
              <a:t>their</a:t>
            </a:r>
            <a:r>
              <a:rPr sz="1227" spc="-7" dirty="0">
                <a:latin typeface="Calibri"/>
                <a:cs typeface="Calibri"/>
              </a:rPr>
              <a:t> </a:t>
            </a:r>
            <a:r>
              <a:rPr sz="1227" dirty="0">
                <a:latin typeface="Calibri"/>
                <a:cs typeface="Calibri"/>
              </a:rPr>
              <a:t>gender</a:t>
            </a:r>
            <a:r>
              <a:rPr sz="1227" spc="-7" dirty="0">
                <a:latin typeface="Calibri"/>
                <a:cs typeface="Calibri"/>
              </a:rPr>
              <a:t> </a:t>
            </a:r>
            <a:r>
              <a:rPr sz="1227" dirty="0">
                <a:latin typeface="Calibri"/>
                <a:cs typeface="Calibri"/>
              </a:rPr>
              <a:t>identity</a:t>
            </a:r>
            <a:r>
              <a:rPr sz="1227" spc="-7" dirty="0">
                <a:latin typeface="Calibri"/>
                <a:cs typeface="Calibri"/>
              </a:rPr>
              <a:t> </a:t>
            </a:r>
            <a:r>
              <a:rPr sz="1227" dirty="0">
                <a:latin typeface="Calibri"/>
                <a:cs typeface="Calibri"/>
              </a:rPr>
              <a:t>aligns</a:t>
            </a:r>
            <a:r>
              <a:rPr sz="1227" spc="-7" dirty="0">
                <a:latin typeface="Calibri"/>
                <a:cs typeface="Calibri"/>
              </a:rPr>
              <a:t> </a:t>
            </a:r>
            <a:r>
              <a:rPr sz="1227" dirty="0">
                <a:latin typeface="Calibri"/>
                <a:cs typeface="Calibri"/>
              </a:rPr>
              <a:t>with the </a:t>
            </a:r>
            <a:r>
              <a:rPr sz="1227" spc="-17" dirty="0">
                <a:latin typeface="Calibri"/>
                <a:cs typeface="Calibri"/>
              </a:rPr>
              <a:t>sex </a:t>
            </a:r>
            <a:r>
              <a:rPr sz="1227" dirty="0">
                <a:latin typeface="Calibri"/>
                <a:cs typeface="Calibri"/>
              </a:rPr>
              <a:t>they</a:t>
            </a:r>
            <a:r>
              <a:rPr sz="1227" spc="-14" dirty="0">
                <a:latin typeface="Calibri"/>
                <a:cs typeface="Calibri"/>
              </a:rPr>
              <a:t> </a:t>
            </a:r>
            <a:r>
              <a:rPr sz="1227" dirty="0">
                <a:latin typeface="Calibri"/>
                <a:cs typeface="Calibri"/>
              </a:rPr>
              <a:t>were</a:t>
            </a:r>
            <a:r>
              <a:rPr sz="1227" spc="-7" dirty="0">
                <a:latin typeface="Calibri"/>
                <a:cs typeface="Calibri"/>
              </a:rPr>
              <a:t> </a:t>
            </a:r>
            <a:r>
              <a:rPr sz="1227" dirty="0">
                <a:latin typeface="Calibri"/>
                <a:cs typeface="Calibri"/>
              </a:rPr>
              <a:t>assigned</a:t>
            </a:r>
            <a:r>
              <a:rPr sz="1227" spc="-20" dirty="0">
                <a:latin typeface="Calibri"/>
                <a:cs typeface="Calibri"/>
              </a:rPr>
              <a:t> </a:t>
            </a:r>
            <a:r>
              <a:rPr sz="1227" dirty="0">
                <a:latin typeface="Calibri"/>
                <a:cs typeface="Calibri"/>
              </a:rPr>
              <a:t>at</a:t>
            </a:r>
            <a:r>
              <a:rPr sz="1227" spc="-10" dirty="0">
                <a:latin typeface="Calibri"/>
                <a:cs typeface="Calibri"/>
              </a:rPr>
              <a:t> </a:t>
            </a:r>
            <a:r>
              <a:rPr sz="1227" spc="-7" dirty="0">
                <a:latin typeface="Calibri"/>
                <a:cs typeface="Calibri"/>
              </a:rPr>
              <a:t>birth.</a:t>
            </a:r>
            <a:endParaRPr sz="1227">
              <a:latin typeface="Calibri"/>
              <a:cs typeface="Calibri"/>
            </a:endParaRPr>
          </a:p>
        </p:txBody>
      </p:sp>
      <p:sp>
        <p:nvSpPr>
          <p:cNvPr id="6" name="object 6"/>
          <p:cNvSpPr txBox="1"/>
          <p:nvPr/>
        </p:nvSpPr>
        <p:spPr>
          <a:xfrm>
            <a:off x="3193819" y="3611879"/>
            <a:ext cx="3537239" cy="777631"/>
          </a:xfrm>
          <a:prstGeom prst="rect">
            <a:avLst/>
          </a:prstGeom>
          <a:ln w="57911">
            <a:solidFill>
              <a:srgbClr val="FF66FF"/>
            </a:solidFill>
          </a:ln>
        </p:spPr>
        <p:txBody>
          <a:bodyPr vert="horz" wrap="square" lIns="0" tIns="22080" rIns="0" bIns="0" rtlCol="0">
            <a:spAutoFit/>
          </a:bodyPr>
          <a:lstStyle/>
          <a:p>
            <a:pPr marL="61911" marR="254570">
              <a:spcBef>
                <a:spcPts val="173"/>
              </a:spcBef>
            </a:pPr>
            <a:r>
              <a:rPr sz="1227" dirty="0">
                <a:latin typeface="Calibri"/>
                <a:cs typeface="Calibri"/>
              </a:rPr>
              <a:t>Not</a:t>
            </a:r>
            <a:r>
              <a:rPr sz="1227" spc="-20" dirty="0">
                <a:latin typeface="Calibri"/>
                <a:cs typeface="Calibri"/>
              </a:rPr>
              <a:t> </a:t>
            </a:r>
            <a:r>
              <a:rPr sz="1227" spc="-7" dirty="0">
                <a:latin typeface="Calibri"/>
                <a:cs typeface="Calibri"/>
              </a:rPr>
              <a:t>everyone’s</a:t>
            </a:r>
            <a:r>
              <a:rPr sz="1227" spc="-14" dirty="0">
                <a:latin typeface="Calibri"/>
                <a:cs typeface="Calibri"/>
              </a:rPr>
              <a:t> </a:t>
            </a:r>
            <a:r>
              <a:rPr sz="1227" dirty="0">
                <a:latin typeface="Calibri"/>
                <a:cs typeface="Calibri"/>
              </a:rPr>
              <a:t>gender</a:t>
            </a:r>
            <a:r>
              <a:rPr sz="1227" spc="-17" dirty="0">
                <a:latin typeface="Calibri"/>
                <a:cs typeface="Calibri"/>
              </a:rPr>
              <a:t> </a:t>
            </a:r>
            <a:r>
              <a:rPr sz="1227" dirty="0">
                <a:latin typeface="Calibri"/>
                <a:cs typeface="Calibri"/>
              </a:rPr>
              <a:t>identity</a:t>
            </a:r>
            <a:r>
              <a:rPr sz="1227" spc="-10" dirty="0">
                <a:latin typeface="Calibri"/>
                <a:cs typeface="Calibri"/>
              </a:rPr>
              <a:t> </a:t>
            </a:r>
            <a:r>
              <a:rPr sz="1227" dirty="0">
                <a:latin typeface="Calibri"/>
                <a:cs typeface="Calibri"/>
              </a:rPr>
              <a:t>aligns</a:t>
            </a:r>
            <a:r>
              <a:rPr sz="1227" spc="-7" dirty="0">
                <a:latin typeface="Calibri"/>
                <a:cs typeface="Calibri"/>
              </a:rPr>
              <a:t> </a:t>
            </a:r>
            <a:r>
              <a:rPr sz="1227" dirty="0">
                <a:latin typeface="Calibri"/>
                <a:cs typeface="Calibri"/>
              </a:rPr>
              <a:t>with</a:t>
            </a:r>
            <a:r>
              <a:rPr sz="1227" spc="-10" dirty="0">
                <a:latin typeface="Calibri"/>
                <a:cs typeface="Calibri"/>
              </a:rPr>
              <a:t> </a:t>
            </a:r>
            <a:r>
              <a:rPr sz="1227" dirty="0">
                <a:latin typeface="Calibri"/>
                <a:cs typeface="Calibri"/>
              </a:rPr>
              <a:t>the</a:t>
            </a:r>
            <a:r>
              <a:rPr sz="1227" spc="-14" dirty="0">
                <a:latin typeface="Calibri"/>
                <a:cs typeface="Calibri"/>
              </a:rPr>
              <a:t> </a:t>
            </a:r>
            <a:r>
              <a:rPr sz="1227" spc="-17" dirty="0">
                <a:latin typeface="Calibri"/>
                <a:cs typeface="Calibri"/>
              </a:rPr>
              <a:t>sex </a:t>
            </a:r>
            <a:r>
              <a:rPr sz="1227" dirty="0">
                <a:latin typeface="Calibri"/>
                <a:cs typeface="Calibri"/>
              </a:rPr>
              <a:t>they</a:t>
            </a:r>
            <a:r>
              <a:rPr sz="1227" spc="-17" dirty="0">
                <a:latin typeface="Calibri"/>
                <a:cs typeface="Calibri"/>
              </a:rPr>
              <a:t> </a:t>
            </a:r>
            <a:r>
              <a:rPr sz="1227" dirty="0">
                <a:latin typeface="Calibri"/>
                <a:cs typeface="Calibri"/>
              </a:rPr>
              <a:t>are</a:t>
            </a:r>
            <a:r>
              <a:rPr sz="1227" spc="-3" dirty="0">
                <a:latin typeface="Calibri"/>
                <a:cs typeface="Calibri"/>
              </a:rPr>
              <a:t> </a:t>
            </a:r>
            <a:r>
              <a:rPr sz="1227" dirty="0">
                <a:latin typeface="Calibri"/>
                <a:cs typeface="Calibri"/>
              </a:rPr>
              <a:t>assigned</a:t>
            </a:r>
            <a:r>
              <a:rPr sz="1227" spc="-20" dirty="0">
                <a:latin typeface="Calibri"/>
                <a:cs typeface="Calibri"/>
              </a:rPr>
              <a:t> </a:t>
            </a:r>
            <a:r>
              <a:rPr sz="1227" dirty="0">
                <a:latin typeface="Calibri"/>
                <a:cs typeface="Calibri"/>
              </a:rPr>
              <a:t>at</a:t>
            </a:r>
            <a:r>
              <a:rPr sz="1227" spc="-17" dirty="0">
                <a:latin typeface="Calibri"/>
                <a:cs typeface="Calibri"/>
              </a:rPr>
              <a:t> </a:t>
            </a:r>
            <a:r>
              <a:rPr sz="1227" dirty="0">
                <a:latin typeface="Calibri"/>
                <a:cs typeface="Calibri"/>
              </a:rPr>
              <a:t>birth.</a:t>
            </a:r>
            <a:r>
              <a:rPr sz="1227" spc="252" dirty="0">
                <a:latin typeface="Calibri"/>
                <a:cs typeface="Calibri"/>
              </a:rPr>
              <a:t> </a:t>
            </a:r>
            <a:r>
              <a:rPr sz="1227" dirty="0">
                <a:latin typeface="Calibri"/>
                <a:cs typeface="Calibri"/>
              </a:rPr>
              <a:t>A</a:t>
            </a:r>
            <a:r>
              <a:rPr sz="1227" spc="-14" dirty="0">
                <a:latin typeface="Calibri"/>
                <a:cs typeface="Calibri"/>
              </a:rPr>
              <a:t> </a:t>
            </a:r>
            <a:r>
              <a:rPr sz="1227" dirty="0">
                <a:latin typeface="Calibri"/>
                <a:cs typeface="Calibri"/>
              </a:rPr>
              <a:t>transgender</a:t>
            </a:r>
            <a:r>
              <a:rPr sz="1227" spc="-14" dirty="0">
                <a:latin typeface="Calibri"/>
                <a:cs typeface="Calibri"/>
              </a:rPr>
              <a:t> </a:t>
            </a:r>
            <a:r>
              <a:rPr sz="1227" dirty="0">
                <a:latin typeface="Calibri"/>
                <a:cs typeface="Calibri"/>
              </a:rPr>
              <a:t>person</a:t>
            </a:r>
            <a:r>
              <a:rPr sz="1227" spc="-10" dirty="0">
                <a:latin typeface="Calibri"/>
                <a:cs typeface="Calibri"/>
              </a:rPr>
              <a:t> </a:t>
            </a:r>
            <a:r>
              <a:rPr sz="1227" spc="-17" dirty="0">
                <a:latin typeface="Calibri"/>
                <a:cs typeface="Calibri"/>
              </a:rPr>
              <a:t>is </a:t>
            </a:r>
            <a:r>
              <a:rPr sz="1227" dirty="0">
                <a:latin typeface="Calibri"/>
                <a:cs typeface="Calibri"/>
              </a:rPr>
              <a:t>someone</a:t>
            </a:r>
            <a:r>
              <a:rPr sz="1227" spc="-7" dirty="0">
                <a:latin typeface="Calibri"/>
                <a:cs typeface="Calibri"/>
              </a:rPr>
              <a:t> </a:t>
            </a:r>
            <a:r>
              <a:rPr sz="1227" dirty="0">
                <a:latin typeface="Calibri"/>
                <a:cs typeface="Calibri"/>
              </a:rPr>
              <a:t>who</a:t>
            </a:r>
            <a:r>
              <a:rPr sz="1227" spc="3" dirty="0">
                <a:latin typeface="Calibri"/>
                <a:cs typeface="Calibri"/>
              </a:rPr>
              <a:t> </a:t>
            </a:r>
            <a:r>
              <a:rPr sz="1227" dirty="0">
                <a:latin typeface="Calibri"/>
                <a:cs typeface="Calibri"/>
              </a:rPr>
              <a:t>has</a:t>
            </a:r>
            <a:r>
              <a:rPr sz="1227" spc="-3" dirty="0">
                <a:latin typeface="Calibri"/>
                <a:cs typeface="Calibri"/>
              </a:rPr>
              <a:t> </a:t>
            </a:r>
            <a:r>
              <a:rPr sz="1227" dirty="0">
                <a:latin typeface="Calibri"/>
                <a:cs typeface="Calibri"/>
              </a:rPr>
              <a:t>a</a:t>
            </a:r>
            <a:r>
              <a:rPr sz="1227" spc="-10" dirty="0">
                <a:latin typeface="Calibri"/>
                <a:cs typeface="Calibri"/>
              </a:rPr>
              <a:t> </a:t>
            </a:r>
            <a:r>
              <a:rPr sz="1227" dirty="0">
                <a:latin typeface="Calibri"/>
                <a:cs typeface="Calibri"/>
              </a:rPr>
              <a:t>gender</a:t>
            </a:r>
            <a:r>
              <a:rPr sz="1227" spc="-3" dirty="0">
                <a:latin typeface="Calibri"/>
                <a:cs typeface="Calibri"/>
              </a:rPr>
              <a:t> </a:t>
            </a:r>
            <a:r>
              <a:rPr sz="1227" dirty="0">
                <a:latin typeface="Calibri"/>
                <a:cs typeface="Calibri"/>
              </a:rPr>
              <a:t>identity</a:t>
            </a:r>
            <a:r>
              <a:rPr sz="1227" spc="-3" dirty="0">
                <a:latin typeface="Calibri"/>
                <a:cs typeface="Calibri"/>
              </a:rPr>
              <a:t> </a:t>
            </a:r>
            <a:r>
              <a:rPr sz="1227" dirty="0">
                <a:latin typeface="Calibri"/>
                <a:cs typeface="Calibri"/>
              </a:rPr>
              <a:t>that</a:t>
            </a:r>
            <a:r>
              <a:rPr sz="1227" spc="-7" dirty="0">
                <a:latin typeface="Calibri"/>
                <a:cs typeface="Calibri"/>
              </a:rPr>
              <a:t> </a:t>
            </a:r>
            <a:r>
              <a:rPr sz="1227" dirty="0">
                <a:latin typeface="Calibri"/>
                <a:cs typeface="Calibri"/>
              </a:rPr>
              <a:t>does </a:t>
            </a:r>
            <a:r>
              <a:rPr sz="1227" spc="-17" dirty="0">
                <a:latin typeface="Calibri"/>
                <a:cs typeface="Calibri"/>
              </a:rPr>
              <a:t>not </a:t>
            </a:r>
            <a:r>
              <a:rPr sz="1227" dirty="0">
                <a:latin typeface="Calibri"/>
                <a:cs typeface="Calibri"/>
              </a:rPr>
              <a:t>align with</a:t>
            </a:r>
            <a:r>
              <a:rPr sz="1227" spc="-3" dirty="0">
                <a:latin typeface="Calibri"/>
                <a:cs typeface="Calibri"/>
              </a:rPr>
              <a:t> </a:t>
            </a:r>
            <a:r>
              <a:rPr sz="1227" dirty="0">
                <a:latin typeface="Calibri"/>
                <a:cs typeface="Calibri"/>
              </a:rPr>
              <a:t>their</a:t>
            </a:r>
            <a:r>
              <a:rPr sz="1227" spc="-7" dirty="0">
                <a:latin typeface="Calibri"/>
                <a:cs typeface="Calibri"/>
              </a:rPr>
              <a:t> </a:t>
            </a:r>
            <a:r>
              <a:rPr sz="1227" dirty="0">
                <a:latin typeface="Calibri"/>
                <a:cs typeface="Calibri"/>
              </a:rPr>
              <a:t>sex</a:t>
            </a:r>
            <a:r>
              <a:rPr sz="1227" spc="-20" dirty="0">
                <a:latin typeface="Calibri"/>
                <a:cs typeface="Calibri"/>
              </a:rPr>
              <a:t> </a:t>
            </a:r>
            <a:r>
              <a:rPr sz="1227" dirty="0">
                <a:latin typeface="Calibri"/>
                <a:cs typeface="Calibri"/>
              </a:rPr>
              <a:t>assigned</a:t>
            </a:r>
            <a:r>
              <a:rPr sz="1227" spc="-10" dirty="0">
                <a:latin typeface="Calibri"/>
                <a:cs typeface="Calibri"/>
              </a:rPr>
              <a:t> </a:t>
            </a:r>
            <a:r>
              <a:rPr sz="1227" dirty="0">
                <a:latin typeface="Calibri"/>
                <a:cs typeface="Calibri"/>
              </a:rPr>
              <a:t>at</a:t>
            </a:r>
            <a:r>
              <a:rPr sz="1227" spc="-7" dirty="0">
                <a:latin typeface="Calibri"/>
                <a:cs typeface="Calibri"/>
              </a:rPr>
              <a:t> birth.</a:t>
            </a:r>
            <a:endParaRPr sz="1227">
              <a:latin typeface="Calibri"/>
              <a:cs typeface="Calibri"/>
            </a:endParaRPr>
          </a:p>
        </p:txBody>
      </p:sp>
    </p:spTree>
    <p:extLst>
      <p:ext uri="{BB962C8B-B14F-4D97-AF65-F5344CB8AC3E}">
        <p14:creationId xmlns:p14="http://schemas.microsoft.com/office/powerpoint/2010/main" val="3613185903"/>
      </p:ext>
    </p:extLst>
  </p:cSld>
  <p:clrMapOvr>
    <a:masterClrMapping/>
  </p:clrMapOvr>
</p:sld>
</file>

<file path=ppt/theme/theme1.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3.xml><?xml version="1.0" encoding="utf-8"?>
<a:theme xmlns:a="http://schemas.openxmlformats.org/drawingml/2006/main"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Custom 1">
      <a:dk1>
        <a:sysClr val="windowText" lastClr="000000"/>
      </a:dk1>
      <a:lt1>
        <a:sysClr val="window" lastClr="FFFFFF"/>
      </a:lt1>
      <a:dk2>
        <a:srgbClr val="666766"/>
      </a:dk2>
      <a:lt2>
        <a:srgbClr val="E7E6E6"/>
      </a:lt2>
      <a:accent1>
        <a:srgbClr val="F2A834"/>
      </a:accent1>
      <a:accent2>
        <a:srgbClr val="CB313B"/>
      </a:accent2>
      <a:accent3>
        <a:srgbClr val="A5A5A5"/>
      </a:accent3>
      <a:accent4>
        <a:srgbClr val="79C9A8"/>
      </a:accent4>
      <a:accent5>
        <a:srgbClr val="4AAB52"/>
      </a:accent5>
      <a:accent6>
        <a:srgbClr val="843882"/>
      </a:accent6>
      <a:hlink>
        <a:srgbClr val="666766"/>
      </a:hlink>
      <a:folHlink>
        <a:srgbClr val="F2A83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3.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4.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docProps/app.xml><?xml version="1.0" encoding="utf-8"?>
<Properties xmlns="http://schemas.openxmlformats.org/officeDocument/2006/extended-properties" xmlns:vt="http://schemas.openxmlformats.org/officeDocument/2006/docPropsVTypes">
  <Template>Office Theme</Template>
  <TotalTime>8829</TotalTime>
  <Words>4386</Words>
  <Application>Microsoft Office PowerPoint</Application>
  <PresentationFormat>Widescreen</PresentationFormat>
  <Paragraphs>445</Paragraphs>
  <Slides>76</Slides>
  <Notes>11</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76</vt:i4>
      </vt:variant>
    </vt:vector>
  </HeadingPairs>
  <TitlesOfParts>
    <vt:vector size="94" baseType="lpstr">
      <vt:lpstr>-apple-system</vt:lpstr>
      <vt:lpstr>Arial</vt:lpstr>
      <vt:lpstr>Arial</vt:lpstr>
      <vt:lpstr>Bell MT</vt:lpstr>
      <vt:lpstr>Calibri</vt:lpstr>
      <vt:lpstr>Calibri Light</vt:lpstr>
      <vt:lpstr>Cambria</vt:lpstr>
      <vt:lpstr>Inter</vt:lpstr>
      <vt:lpstr>Lato</vt:lpstr>
      <vt:lpstr>Playfair Display</vt:lpstr>
      <vt:lpstr>Sorts Mill Goudy</vt:lpstr>
      <vt:lpstr>Times New Roman</vt:lpstr>
      <vt:lpstr>Wingdings</vt:lpstr>
      <vt:lpstr>Wingdings 3</vt:lpstr>
      <vt:lpstr>Office Theme</vt:lpstr>
      <vt:lpstr>1_Office Theme</vt:lpstr>
      <vt:lpstr>Blue &amp; Gold</vt:lpstr>
      <vt:lpstr>2_Office Theme</vt:lpstr>
      <vt:lpstr>Monthly Members Meeting </vt:lpstr>
      <vt:lpstr>Welcome!</vt:lpstr>
      <vt:lpstr>Agenda</vt:lpstr>
      <vt:lpstr>Equal Access Rule Assessment Tool </vt:lpstr>
      <vt:lpstr>Equal Access to Housing and Homelessness Services for LGBTQ+ Individuals A Training for the Homeless Services Network of North Central Florida</vt:lpstr>
      <vt:lpstr>Let’s Talk About Barriers</vt:lpstr>
      <vt:lpstr>LGBTQ+ Cultural Competency 101</vt:lpstr>
      <vt:lpstr>PowerPoint Presentation</vt:lpstr>
      <vt:lpstr>Every individual’s sex is multifaceted and comprised of many distinct biological characteristics, including, but not limited to, chromosomal makeup, hormones, internal and external reproductive organs, secondary sex characteristics, and gender identity.</vt:lpstr>
      <vt:lpstr>Transgender</vt:lpstr>
      <vt:lpstr>Gender non-conforming &amp; non-binary</vt:lpstr>
      <vt:lpstr>Coming Out</vt:lpstr>
      <vt:lpstr>Gender Dysphoria</vt:lpstr>
      <vt:lpstr>Heterosexual Privileges</vt:lpstr>
      <vt:lpstr>Cisgender Privileges</vt:lpstr>
      <vt:lpstr>Florida’s LGBT Population</vt:lpstr>
      <vt:lpstr>Intersection of Poverty</vt:lpstr>
      <vt:lpstr>Individuals Experiencing Homelessness</vt:lpstr>
      <vt:lpstr>Individuals Experiencing Homelessness</vt:lpstr>
      <vt:lpstr>Individuals Experiencing Homelessness</vt:lpstr>
      <vt:lpstr>PowerPoint Presentation</vt:lpstr>
      <vt:lpstr>PowerPoint Presentation</vt:lpstr>
      <vt:lpstr>Intersectionality</vt:lpstr>
      <vt:lpstr>The Importance of Accurate ID</vt:lpstr>
      <vt:lpstr>Name and Gender Marker Change: Basic Overview</vt:lpstr>
      <vt:lpstr>Obstacles and Barriers to Obtaining Legal Authenticity</vt:lpstr>
      <vt:lpstr>Importance of Legal Authenticity</vt:lpstr>
      <vt:lpstr>PowerPoint Presentation</vt:lpstr>
      <vt:lpstr>PowerPoint Presentation</vt:lpstr>
      <vt:lpstr>PowerPoint Presentation</vt:lpstr>
      <vt:lpstr>PowerPoint Presentation</vt:lpstr>
      <vt:lpstr>PowerPoint Presentation</vt:lpstr>
      <vt:lpstr>Best Practices</vt:lpstr>
      <vt:lpstr>The Equal Access Rules: Legal Obligations</vt:lpstr>
      <vt:lpstr>HUD Equal Access Timeline</vt:lpstr>
      <vt:lpstr>2012 Equal Access Rule</vt:lpstr>
      <vt:lpstr>The Equal Access Rules</vt:lpstr>
      <vt:lpstr>The Equal Access Rules</vt:lpstr>
      <vt:lpstr>Emergency Shelters</vt:lpstr>
      <vt:lpstr>Placement Eligibility</vt:lpstr>
      <vt:lpstr>In 2020, in Bostock v. Clayton County, the Supreme Court held that Title VII of the Civil Rights Act of 1964’s prohibition on discrimination “because of…sex” includes discrimination on the basis of gender identity and sexual orientation.</vt:lpstr>
      <vt:lpstr>PowerPoint Presentation</vt:lpstr>
      <vt:lpstr>PowerPoint Presentation</vt:lpstr>
      <vt:lpstr>PowerPoint Presentation</vt:lpstr>
      <vt:lpstr>PowerPoint Presentation</vt:lpstr>
      <vt:lpstr>PowerPoint Presentation</vt:lpstr>
      <vt:lpstr>What does discrimination look like?</vt:lpstr>
      <vt:lpstr>Supporting Equal Access Across the Full Spectrum of Services</vt:lpstr>
      <vt:lpstr>HUD Equal Access Agency Assessment Tool</vt:lpstr>
      <vt:lpstr>Agency Assessment Tool</vt:lpstr>
      <vt:lpstr>Anti-Discrimination Policy/Notice</vt:lpstr>
      <vt:lpstr>PowerPoint Presentation</vt:lpstr>
      <vt:lpstr>PowerPoint Presentation</vt:lpstr>
      <vt:lpstr>Inclusive Language</vt:lpstr>
      <vt:lpstr>Now I will pull up the HUD Equal Access Agency Assessment Tool</vt:lpstr>
      <vt:lpstr>RESOURCES: HUD Exchange https://www.hudexchange.info/homelessness-assistance/resources-for-lgbt- homelessness/#resources-for-homeless-lgbtq-individuals-in-crisis</vt:lpstr>
      <vt:lpstr>RESOURCES</vt:lpstr>
      <vt:lpstr>RESOURCES</vt:lpstr>
      <vt:lpstr>QUESTIONS?</vt:lpstr>
      <vt:lpstr>SLC is a Florida statewide not-for-profit legal and policy advocacy organization that is committed to the ideal of equal justice for all and the attainment of basic human and civil rights.</vt:lpstr>
      <vt:lpstr>Client Track Demo</vt:lpstr>
      <vt:lpstr>2022 Hurricane Season &amp;  Disaster Preparedness</vt:lpstr>
      <vt:lpstr>Disaster preparedness</vt:lpstr>
      <vt:lpstr>Have a plan in place</vt:lpstr>
      <vt:lpstr>Organizational Preparedness </vt:lpstr>
      <vt:lpstr>Disaster Preparedness Plan Template</vt:lpstr>
      <vt:lpstr>Build a disaster kit</vt:lpstr>
      <vt:lpstr>Stay informed</vt:lpstr>
      <vt:lpstr>Stay informed</vt:lpstr>
      <vt:lpstr>Stay informed</vt:lpstr>
      <vt:lpstr>Reminder</vt:lpstr>
      <vt:lpstr>Announcements!</vt:lpstr>
      <vt:lpstr>HUD and ACF Funding Opportunity For Youth Experiencing Homelessness or Housing Instability</vt:lpstr>
      <vt:lpstr>Congratulations! </vt:lpstr>
      <vt:lpstr>Need PPE?</vt:lpstr>
      <vt:lpstr>Next Meeting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CFCH  Managing  Board</dc:title>
  <dc:creator>Clarence  Reynolds</dc:creator>
  <cp:lastModifiedBy>L Rashad Haynes</cp:lastModifiedBy>
  <cp:revision>62</cp:revision>
  <dcterms:created xsi:type="dcterms:W3CDTF">2020-06-10T16:31:14Z</dcterms:created>
  <dcterms:modified xsi:type="dcterms:W3CDTF">2022-09-19T20:58:46Z</dcterms:modified>
</cp:coreProperties>
</file>